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412" r:id="rId3"/>
    <p:sldId id="444" r:id="rId4"/>
    <p:sldId id="265" r:id="rId5"/>
    <p:sldId id="414" r:id="rId6"/>
    <p:sldId id="260" r:id="rId7"/>
    <p:sldId id="270" r:id="rId8"/>
    <p:sldId id="286" r:id="rId9"/>
    <p:sldId id="271" r:id="rId10"/>
    <p:sldId id="445" r:id="rId11"/>
    <p:sldId id="417" r:id="rId12"/>
    <p:sldId id="419" r:id="rId13"/>
    <p:sldId id="420" r:id="rId14"/>
    <p:sldId id="421" r:id="rId15"/>
    <p:sldId id="422" r:id="rId16"/>
    <p:sldId id="440" r:id="rId17"/>
    <p:sldId id="439" r:id="rId18"/>
    <p:sldId id="441" r:id="rId19"/>
    <p:sldId id="443" r:id="rId20"/>
    <p:sldId id="424" r:id="rId21"/>
    <p:sldId id="427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A6C96-86F4-4B30-B59F-97A6A15A740D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CA86B-E947-49E5-B5C0-4CC7EBC75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77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cs-CZ" noProof="0" smtClean="0"/>
              <a:t>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647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5520F-0DF2-4C45-931A-808C1FE097C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88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5520F-0DF2-4C45-931A-808C1FE097C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394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5520F-0DF2-4C45-931A-808C1FE097C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24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5520F-0DF2-4C45-931A-808C1FE097C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9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01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20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63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760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8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952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570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354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67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02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5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885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7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96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5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38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28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98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06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9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DA666D-6AA9-4116-97E3-33607C36F709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AF8AA16-A722-4929-BE87-9C8ED5892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01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baxlX7WhbA" TargetMode="Externa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ed-tulip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cortex-academy.cz/" TargetMode="External"/><Relationship Id="rId4" Type="http://schemas.openxmlformats.org/officeDocument/2006/relationships/hyperlink" Target="https://invts.cz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hrou/?page=klicove-aktivity" TargetMode="External"/><Relationship Id="rId2" Type="http://schemas.openxmlformats.org/officeDocument/2006/relationships/hyperlink" Target="https://is.muni.cz/do/rect/el/estud/pedf/js19/gymnastika_deti/web/index.html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legrando.cz/edu/" TargetMode="External"/><Relationship Id="rId4" Type="http://schemas.openxmlformats.org/officeDocument/2006/relationships/hyperlink" Target="https://is.muni.cz/do/rect/el/estud/fsps/js20/IVCA_skace/web/index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ceteras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9XaVQrSvA" TargetMode="External"/><Relationship Id="rId2" Type="http://schemas.openxmlformats.org/officeDocument/2006/relationships/hyperlink" Target="https://www.youtube.com/watch?v=FAJiG_hLv7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A8877-B292-4B9A-A835-A971BD586E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Vliv primárních reflexů na pohybový projev dítěte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52B65E-966C-4625-8F3F-62ED034E4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713402"/>
            <a:ext cx="8689976" cy="544397"/>
          </a:xfrm>
        </p:spPr>
        <p:txBody>
          <a:bodyPr/>
          <a:lstStyle/>
          <a:p>
            <a:pPr algn="l"/>
            <a:r>
              <a:rPr lang="cs-CZ" dirty="0"/>
              <a:t>ALENA </a:t>
            </a:r>
            <a:r>
              <a:rPr lang="cs-CZ" dirty="0" err="1"/>
              <a:t>sKOTÁKOVÁ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813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DA3CB-D192-49C4-8088-0F55EE87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8115"/>
          </a:xfrm>
        </p:spPr>
        <p:txBody>
          <a:bodyPr/>
          <a:lstStyle/>
          <a:p>
            <a:pPr algn="ctr"/>
            <a:r>
              <a:rPr lang="cs-CZ" b="1" dirty="0"/>
              <a:t>Tonický labyrintový reflex</a:t>
            </a:r>
          </a:p>
        </p:txBody>
      </p:sp>
      <p:pic>
        <p:nvPicPr>
          <p:cNvPr id="1026" name="Picture 2" descr="Tonický labyrintový reflex - Euspe.skEuspe.sk">
            <a:extLst>
              <a:ext uri="{FF2B5EF4-FFF2-40B4-BE49-F238E27FC236}">
                <a16:creationId xmlns:a16="http://schemas.microsoft.com/office/drawing/2014/main" id="{44558C8F-E0C2-452D-A1E1-EEC23E74E1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96" y="2042087"/>
            <a:ext cx="2057400" cy="125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A7B2E35-9F43-4826-932C-C79BAEA1C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1611985"/>
            <a:ext cx="5892257" cy="44293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Nestabilita ve stoji a problém udržet vzpřímený postoj (pohyb hlavy přes</a:t>
            </a:r>
          </a:p>
          <a:p>
            <a:r>
              <a:rPr lang="cs-CZ" dirty="0"/>
              <a:t>středovou osu těla má vliv na rovnováhu a svalový tonus)</a:t>
            </a:r>
          </a:p>
          <a:p>
            <a:r>
              <a:rPr lang="cs-CZ" dirty="0"/>
              <a:t>Tendence k chůzi po špičkách</a:t>
            </a:r>
          </a:p>
          <a:p>
            <a:r>
              <a:rPr lang="cs-CZ" dirty="0"/>
              <a:t>Zvýšený nebo snížený svalový tonus</a:t>
            </a:r>
          </a:p>
          <a:p>
            <a:r>
              <a:rPr lang="cs-CZ" dirty="0"/>
              <a:t>Problémy s ovládáním pohybů očí a se zrakovým vnímáním</a:t>
            </a:r>
          </a:p>
          <a:p>
            <a:r>
              <a:rPr lang="cs-CZ" dirty="0"/>
              <a:t>Slabá prostorová orientace a zmatek ve sluchovém vnímání</a:t>
            </a:r>
          </a:p>
          <a:p>
            <a:r>
              <a:rPr lang="cs-CZ" dirty="0"/>
              <a:t>Závratě a nevolnost v dopravních prostředcích</a:t>
            </a:r>
          </a:p>
        </p:txBody>
      </p:sp>
      <p:pic>
        <p:nvPicPr>
          <p:cNvPr id="1028" name="Picture 4" descr="Tonický labyrintový reflex - Euspe.skEuspe.sk">
            <a:extLst>
              <a:ext uri="{FF2B5EF4-FFF2-40B4-BE49-F238E27FC236}">
                <a16:creationId xmlns:a16="http://schemas.microsoft.com/office/drawing/2014/main" id="{621C0EAC-9132-4CF3-A2EB-E1E02DA1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98" y="2020655"/>
            <a:ext cx="1550194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33BCDE-8BD1-4E6A-B7ED-6BD52AE29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273" y="4190835"/>
            <a:ext cx="2517100" cy="13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5EE28-B201-415D-81D1-768D6E52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81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Symetrický</a:t>
            </a:r>
            <a:r>
              <a:rPr lang="en-US" b="1" dirty="0"/>
              <a:t> </a:t>
            </a:r>
            <a:r>
              <a:rPr lang="en-US" b="1" dirty="0" err="1"/>
              <a:t>tonický</a:t>
            </a:r>
            <a:r>
              <a:rPr lang="en-US" b="1" dirty="0"/>
              <a:t> </a:t>
            </a:r>
            <a:r>
              <a:rPr lang="en-US" b="1" dirty="0" err="1"/>
              <a:t>šíjový</a:t>
            </a:r>
            <a:r>
              <a:rPr lang="en-US" b="1" dirty="0"/>
              <a:t> reflex</a:t>
            </a:r>
            <a:br>
              <a:rPr lang="en-US" b="1" dirty="0">
                <a:solidFill>
                  <a:srgbClr val="FFFFFF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10C1BA-7C14-4D45-95FD-FC6A630E4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13" y="1432874"/>
            <a:ext cx="4108756" cy="4608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Ve</a:t>
            </a:r>
            <a:r>
              <a:rPr lang="en-US" b="1" dirty="0"/>
              <a:t> flexi: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flexi </a:t>
            </a:r>
            <a:r>
              <a:rPr lang="en-US" dirty="0" err="1"/>
              <a:t>hlavy</a:t>
            </a:r>
            <a:r>
              <a:rPr lang="en-US" dirty="0"/>
              <a:t> se </a:t>
            </a:r>
            <a:r>
              <a:rPr lang="en-US" dirty="0" err="1"/>
              <a:t>ruce</a:t>
            </a:r>
            <a:r>
              <a:rPr lang="en-US" dirty="0"/>
              <a:t> </a:t>
            </a:r>
            <a:r>
              <a:rPr lang="en-US" dirty="0" err="1"/>
              <a:t>skrčí</a:t>
            </a:r>
            <a:r>
              <a:rPr lang="en-US" dirty="0"/>
              <a:t> a </a:t>
            </a:r>
            <a:r>
              <a:rPr lang="en-US" dirty="0" err="1"/>
              <a:t>nohy</a:t>
            </a:r>
            <a:r>
              <a:rPr lang="en-US" dirty="0"/>
              <a:t> se </a:t>
            </a:r>
            <a:r>
              <a:rPr lang="en-US" dirty="0" err="1"/>
              <a:t>natahují</a:t>
            </a:r>
            <a:r>
              <a:rPr lang="en-US" dirty="0"/>
              <a:t>.</a:t>
            </a:r>
            <a:br>
              <a:rPr lang="en-US" dirty="0"/>
            </a:br>
            <a:r>
              <a:rPr lang="en-US" b="1" dirty="0"/>
              <a:t>V </a:t>
            </a:r>
            <a:r>
              <a:rPr lang="en-US" b="1" dirty="0" err="1"/>
              <a:t>extenzi</a:t>
            </a:r>
            <a:r>
              <a:rPr lang="en-US" dirty="0"/>
              <a:t>: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extenzi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 se </a:t>
            </a:r>
            <a:r>
              <a:rPr lang="en-US" dirty="0" err="1"/>
              <a:t>ruce</a:t>
            </a:r>
            <a:r>
              <a:rPr lang="en-US" dirty="0"/>
              <a:t> </a:t>
            </a:r>
            <a:r>
              <a:rPr lang="en-US" dirty="0" err="1"/>
              <a:t>natahují</a:t>
            </a:r>
            <a:r>
              <a:rPr lang="en-US" dirty="0"/>
              <a:t> a </a:t>
            </a:r>
            <a:r>
              <a:rPr lang="en-US" dirty="0" err="1"/>
              <a:t>nohy</a:t>
            </a:r>
            <a:r>
              <a:rPr lang="en-US" dirty="0"/>
              <a:t> </a:t>
            </a:r>
            <a:r>
              <a:rPr lang="en-US" dirty="0" err="1"/>
              <a:t>skrčí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54AEC0D-DE8E-4266-9D6F-9A1D3F659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432875"/>
            <a:ext cx="6424696" cy="460848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tendence</a:t>
            </a:r>
            <a:r>
              <a:rPr lang="en-US" b="1" dirty="0"/>
              <a:t> „se </a:t>
            </a:r>
            <a:r>
              <a:rPr lang="en-US" b="1" dirty="0" err="1"/>
              <a:t>zhroutit</a:t>
            </a:r>
            <a:r>
              <a:rPr lang="en-US" b="1" dirty="0"/>
              <a:t>“, </a:t>
            </a:r>
            <a:r>
              <a:rPr lang="en-US" b="1" dirty="0" err="1"/>
              <a:t>dítě</a:t>
            </a:r>
            <a:r>
              <a:rPr lang="en-US" b="1" dirty="0"/>
              <a:t> </a:t>
            </a:r>
            <a:r>
              <a:rPr lang="en-US" b="1" dirty="0" err="1"/>
              <a:t>skoro</a:t>
            </a:r>
            <a:r>
              <a:rPr lang="en-US" b="1" dirty="0"/>
              <a:t> </a:t>
            </a:r>
            <a:r>
              <a:rPr lang="en-US" b="1" dirty="0" err="1"/>
              <a:t>leží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konci</a:t>
            </a:r>
            <a:r>
              <a:rPr lang="en-US" b="1" dirty="0"/>
              <a:t> </a:t>
            </a:r>
            <a:r>
              <a:rPr lang="en-US" b="1" dirty="0" err="1"/>
              <a:t>školní</a:t>
            </a:r>
            <a:r>
              <a:rPr lang="en-US" b="1" dirty="0"/>
              <a:t> </a:t>
            </a:r>
            <a:r>
              <a:rPr lang="en-US" b="1" dirty="0" err="1"/>
              <a:t>hodiny</a:t>
            </a:r>
            <a:r>
              <a:rPr lang="en-US" b="1" dirty="0"/>
              <a:t> </a:t>
            </a:r>
            <a:r>
              <a:rPr lang="en-US" b="1" dirty="0" err="1"/>
              <a:t>hlavou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stole</a:t>
            </a:r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špatná</a:t>
            </a:r>
            <a:r>
              <a:rPr lang="en-US" b="1" dirty="0"/>
              <a:t> </a:t>
            </a:r>
            <a:r>
              <a:rPr lang="en-US" b="1" dirty="0" err="1"/>
              <a:t>komunikace</a:t>
            </a:r>
            <a:r>
              <a:rPr lang="en-US" b="1" dirty="0"/>
              <a:t> </a:t>
            </a:r>
            <a:r>
              <a:rPr lang="en-US" b="1" dirty="0" err="1"/>
              <a:t>horní</a:t>
            </a:r>
            <a:r>
              <a:rPr lang="en-US" b="1" dirty="0"/>
              <a:t> a </a:t>
            </a:r>
            <a:r>
              <a:rPr lang="en-US" b="1" dirty="0" err="1"/>
              <a:t>dolní</a:t>
            </a:r>
            <a:r>
              <a:rPr lang="en-US" b="1" dirty="0"/>
              <a:t> </a:t>
            </a:r>
            <a:r>
              <a:rPr lang="en-US" b="1" dirty="0" err="1"/>
              <a:t>poloviny</a:t>
            </a:r>
            <a:r>
              <a:rPr lang="en-US" b="1" dirty="0"/>
              <a:t> </a:t>
            </a:r>
            <a:r>
              <a:rPr lang="en-US" b="1" dirty="0" err="1"/>
              <a:t>těla</a:t>
            </a:r>
            <a:endParaRPr lang="en-US" b="1" dirty="0"/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veškeré</a:t>
            </a:r>
            <a:r>
              <a:rPr lang="en-US" b="1" dirty="0"/>
              <a:t> </a:t>
            </a:r>
            <a:r>
              <a:rPr lang="en-US" b="1" dirty="0" err="1"/>
              <a:t>problémy</a:t>
            </a:r>
            <a:r>
              <a:rPr lang="en-US" b="1" dirty="0"/>
              <a:t> </a:t>
            </a:r>
            <a:r>
              <a:rPr lang="en-US" b="1" dirty="0" err="1"/>
              <a:t>učení</a:t>
            </a:r>
            <a:endParaRPr lang="en-US" b="1" dirty="0"/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nemůže</a:t>
            </a:r>
            <a:r>
              <a:rPr lang="en-US" b="1" dirty="0"/>
              <a:t> </a:t>
            </a:r>
            <a:r>
              <a:rPr lang="en-US" b="1" dirty="0" err="1"/>
              <a:t>normálně</a:t>
            </a:r>
            <a:r>
              <a:rPr lang="en-US" b="1" dirty="0"/>
              <a:t> </a:t>
            </a:r>
            <a:r>
              <a:rPr lang="en-US" b="1" dirty="0" err="1"/>
              <a:t>lézt</a:t>
            </a:r>
            <a:r>
              <a:rPr lang="en-US" b="1" dirty="0"/>
              <a:t> (</a:t>
            </a:r>
            <a:r>
              <a:rPr lang="en-US" b="1" dirty="0" err="1"/>
              <a:t>jedině</a:t>
            </a:r>
            <a:r>
              <a:rPr lang="en-US" b="1" dirty="0"/>
              <a:t> s </a:t>
            </a:r>
            <a:r>
              <a:rPr lang="en-US" b="1" dirty="0" err="1"/>
              <a:t>nohama</a:t>
            </a:r>
            <a:r>
              <a:rPr lang="en-US" b="1" dirty="0"/>
              <a:t> </a:t>
            </a:r>
            <a:r>
              <a:rPr lang="en-US" b="1" dirty="0" err="1"/>
              <a:t>nahoru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zablokovanými</a:t>
            </a:r>
            <a:r>
              <a:rPr lang="en-US" b="1" dirty="0"/>
              <a:t> </a:t>
            </a:r>
            <a:r>
              <a:rPr lang="en-US" b="1" dirty="0" err="1"/>
              <a:t>lokty</a:t>
            </a:r>
            <a:r>
              <a:rPr lang="en-US" b="1" dirty="0"/>
              <a:t>),</a:t>
            </a:r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problémy</a:t>
            </a:r>
            <a:r>
              <a:rPr lang="en-US" b="1" dirty="0"/>
              <a:t> s </a:t>
            </a:r>
            <a:r>
              <a:rPr lang="en-US" b="1" dirty="0" err="1"/>
              <a:t>opsáním</a:t>
            </a:r>
            <a:r>
              <a:rPr lang="en-US" b="1" dirty="0"/>
              <a:t> </a:t>
            </a:r>
            <a:r>
              <a:rPr lang="en-US" b="1" dirty="0" err="1"/>
              <a:t>textu</a:t>
            </a:r>
            <a:r>
              <a:rPr lang="en-US" b="1" dirty="0"/>
              <a:t> z </a:t>
            </a:r>
            <a:r>
              <a:rPr lang="en-US" b="1" dirty="0" err="1"/>
              <a:t>tabule</a:t>
            </a:r>
            <a:endParaRPr lang="en-US" b="1" dirty="0"/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sedí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jedné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obou</a:t>
            </a:r>
            <a:r>
              <a:rPr lang="en-US" b="1" dirty="0"/>
              <a:t> </a:t>
            </a:r>
            <a:r>
              <a:rPr lang="en-US" b="1" dirty="0" err="1"/>
              <a:t>nohou</a:t>
            </a:r>
            <a:r>
              <a:rPr lang="en-US" b="1" dirty="0"/>
              <a:t>, „</a:t>
            </a:r>
            <a:r>
              <a:rPr lang="en-US" b="1" dirty="0" err="1"/>
              <a:t>visí</a:t>
            </a:r>
            <a:r>
              <a:rPr lang="en-US" b="1" dirty="0"/>
              <a:t>“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židli</a:t>
            </a:r>
            <a:r>
              <a:rPr lang="en-US" b="1" dirty="0"/>
              <a:t>, </a:t>
            </a:r>
            <a:r>
              <a:rPr lang="en-US" b="1" dirty="0" err="1"/>
              <a:t>leží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stole</a:t>
            </a:r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problémy</a:t>
            </a:r>
            <a:r>
              <a:rPr lang="en-US" b="1" dirty="0"/>
              <a:t> </a:t>
            </a:r>
            <a:r>
              <a:rPr lang="en-US" b="1" dirty="0" err="1"/>
              <a:t>zaostřit</a:t>
            </a:r>
            <a:r>
              <a:rPr lang="en-US" b="1" dirty="0"/>
              <a:t> </a:t>
            </a:r>
            <a:r>
              <a:rPr lang="en-US" b="1" dirty="0" err="1"/>
              <a:t>oči</a:t>
            </a:r>
            <a:r>
              <a:rPr lang="en-US" b="1" dirty="0"/>
              <a:t> do </a:t>
            </a:r>
            <a:r>
              <a:rPr lang="en-US" b="1" dirty="0" err="1"/>
              <a:t>dálky</a:t>
            </a:r>
            <a:r>
              <a:rPr lang="en-US" b="1" dirty="0"/>
              <a:t> a </a:t>
            </a:r>
            <a:r>
              <a:rPr lang="en-US" b="1" dirty="0" err="1"/>
              <a:t>rychle</a:t>
            </a:r>
            <a:r>
              <a:rPr lang="en-US" b="1" dirty="0"/>
              <a:t> </a:t>
            </a:r>
            <a:r>
              <a:rPr lang="en-US" b="1" dirty="0" err="1"/>
              <a:t>zpět</a:t>
            </a:r>
            <a:r>
              <a:rPr lang="en-US" b="1" dirty="0"/>
              <a:t>, </a:t>
            </a:r>
            <a:r>
              <a:rPr lang="en-US" b="1" dirty="0" err="1"/>
              <a:t>špatné</a:t>
            </a:r>
            <a:r>
              <a:rPr lang="en-US" b="1" dirty="0"/>
              <a:t> 3D </a:t>
            </a:r>
            <a:r>
              <a:rPr lang="en-US" b="1" dirty="0" err="1"/>
              <a:t>vidění</a:t>
            </a:r>
            <a:endParaRPr lang="en-US" b="1" dirty="0"/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nemůže</a:t>
            </a:r>
            <a:r>
              <a:rPr lang="en-US" b="1" dirty="0"/>
              <a:t> se </a:t>
            </a:r>
            <a:r>
              <a:rPr lang="en-US" b="1" dirty="0" err="1"/>
              <a:t>soustředit</a:t>
            </a:r>
            <a:r>
              <a:rPr lang="en-US" b="1" dirty="0"/>
              <a:t>, </a:t>
            </a:r>
            <a:r>
              <a:rPr lang="en-US" b="1" dirty="0" err="1"/>
              <a:t>když</a:t>
            </a:r>
            <a:r>
              <a:rPr lang="en-US" b="1" dirty="0"/>
              <a:t> </a:t>
            </a:r>
            <a:r>
              <a:rPr lang="en-US" b="1" dirty="0" err="1"/>
              <a:t>musí</a:t>
            </a:r>
            <a:r>
              <a:rPr lang="en-US" b="1" dirty="0"/>
              <a:t> </a:t>
            </a:r>
            <a:r>
              <a:rPr lang="en-US" b="1" dirty="0" err="1"/>
              <a:t>neustále</a:t>
            </a:r>
            <a:r>
              <a:rPr lang="en-US" b="1" dirty="0"/>
              <a:t> </a:t>
            </a:r>
            <a:r>
              <a:rPr lang="en-US" b="1" dirty="0" err="1"/>
              <a:t>sedět</a:t>
            </a:r>
            <a:r>
              <a:rPr lang="en-US" b="1" dirty="0"/>
              <a:t> v </a:t>
            </a:r>
            <a:r>
              <a:rPr lang="en-US" b="1" dirty="0" err="1"/>
              <a:t>jedné</a:t>
            </a:r>
            <a:r>
              <a:rPr lang="en-US" b="1" dirty="0"/>
              <a:t> </a:t>
            </a:r>
            <a:r>
              <a:rPr lang="en-US" b="1" dirty="0" err="1"/>
              <a:t>poloze</a:t>
            </a:r>
            <a:endParaRPr lang="en-US" b="1" dirty="0"/>
          </a:p>
          <a:p>
            <a:pPr marL="0">
              <a:spcBef>
                <a:spcPts val="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 err="1"/>
              <a:t>hůř</a:t>
            </a:r>
            <a:r>
              <a:rPr lang="en-US" b="1" dirty="0"/>
              <a:t> se </a:t>
            </a:r>
            <a:r>
              <a:rPr lang="en-US" b="1" dirty="0" err="1"/>
              <a:t>naučí</a:t>
            </a:r>
            <a:r>
              <a:rPr lang="en-US" b="1" dirty="0"/>
              <a:t> </a:t>
            </a:r>
            <a:r>
              <a:rPr lang="en-US" b="1" dirty="0" err="1"/>
              <a:t>plavat</a:t>
            </a:r>
            <a:r>
              <a:rPr lang="en-US" b="1" dirty="0"/>
              <a:t> (</a:t>
            </a:r>
            <a:r>
              <a:rPr lang="en-US" b="1" dirty="0" err="1"/>
              <a:t>plave</a:t>
            </a:r>
            <a:r>
              <a:rPr lang="en-US" b="1" dirty="0"/>
              <a:t> </a:t>
            </a:r>
            <a:r>
              <a:rPr lang="en-US" b="1" dirty="0" err="1"/>
              <a:t>radši</a:t>
            </a:r>
            <a:r>
              <a:rPr lang="en-US" b="1" dirty="0"/>
              <a:t> pod vodou)</a:t>
            </a:r>
          </a:p>
          <a:p>
            <a:endParaRPr lang="cs-CZ" dirty="0"/>
          </a:p>
        </p:txBody>
      </p:sp>
      <p:pic>
        <p:nvPicPr>
          <p:cNvPr id="5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098D3D50-5187-4135-A354-3EB03A1EA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79" y="3501848"/>
            <a:ext cx="1994071" cy="100700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5D4C3EF1-6155-4C2E-AA9E-E573B3F5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96" y="3173936"/>
            <a:ext cx="1160798" cy="133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6E6813-BF37-4263-AF7B-EAF8DBD73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3" y="4805237"/>
            <a:ext cx="2562713" cy="13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088D7-1AE0-435B-840D-D12A0721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Hry, které zlepšují integraci STŠR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A9B6FF5-8DE2-46F2-817A-A509D841C5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68" y="2327152"/>
            <a:ext cx="3522257" cy="248178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EB0502D-39BF-49A8-83C9-1511A3F9D7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79" y="2327152"/>
            <a:ext cx="3522256" cy="2481783"/>
          </a:xfrm>
        </p:spPr>
      </p:pic>
    </p:spTree>
    <p:extLst>
      <p:ext uri="{BB962C8B-B14F-4D97-AF65-F5344CB8AC3E}">
        <p14:creationId xmlns:p14="http://schemas.microsoft.com/office/powerpoint/2010/main" val="2805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B36C-1762-4805-BD62-E5E16255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/>
              <a:t>Úchopové reflexy – palmární a plantární reflex</a:t>
            </a:r>
            <a:endParaRPr lang="cs-CZ" b="1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95BAA7B-67F8-43C5-9DF0-BC34C07A0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3473" y="2160589"/>
            <a:ext cx="1728788" cy="1485900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A3FD1B-0EDC-41FD-A147-A1F3D092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6099646" cy="3880773"/>
          </a:xfrm>
        </p:spPr>
        <p:txBody>
          <a:bodyPr>
            <a:normAutofit/>
          </a:bodyPr>
          <a:lstStyle/>
          <a:p>
            <a:r>
              <a:rPr lang="cs-CZ" b="1" dirty="0"/>
              <a:t>Potíže s opozicí palce proti prstům</a:t>
            </a:r>
          </a:p>
          <a:p>
            <a:r>
              <a:rPr lang="cs-CZ" b="1" dirty="0"/>
              <a:t>Nesprávný úchop pera při psaní</a:t>
            </a:r>
          </a:p>
          <a:p>
            <a:r>
              <a:rPr lang="cs-CZ" b="1" dirty="0"/>
              <a:t>Hypersenzitivita na dotek</a:t>
            </a:r>
          </a:p>
          <a:p>
            <a:r>
              <a:rPr lang="cs-CZ" b="1" dirty="0"/>
              <a:t>Obtíže při řeči a artikulaci (inklinuje k mnoha gestům při mluvení a zároveň k tomu, že si mumlá, když píše)</a:t>
            </a:r>
          </a:p>
          <a:p>
            <a:r>
              <a:rPr lang="cs-CZ" b="1" dirty="0"/>
              <a:t>Nejistota ve stoji, tendence chodit po špičkách</a:t>
            </a:r>
          </a:p>
          <a:p>
            <a:endParaRPr lang="cs-CZ" dirty="0"/>
          </a:p>
        </p:txBody>
      </p:sp>
      <p:pic>
        <p:nvPicPr>
          <p:cNvPr id="2050" name="Picture 2" descr="Vliv přetrvávajících primárních reflexů na školní výkon žáků prvního stupně  základní školy Diplomová práce">
            <a:extLst>
              <a:ext uri="{FF2B5EF4-FFF2-40B4-BE49-F238E27FC236}">
                <a16:creationId xmlns:a16="http://schemas.microsoft.com/office/drawing/2014/main" id="{53E6D264-3143-4618-8288-6137A764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48" y="4019384"/>
            <a:ext cx="1807369" cy="14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D47D7-43C2-4D92-B13E-B9B8CB392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4421"/>
          </a:xfrm>
        </p:spPr>
        <p:txBody>
          <a:bodyPr/>
          <a:lstStyle/>
          <a:p>
            <a:pPr algn="ctr"/>
            <a:r>
              <a:rPr lang="cs-CZ" b="1" dirty="0" err="1"/>
              <a:t>Galantův</a:t>
            </a:r>
            <a:r>
              <a:rPr lang="cs-CZ" b="1" dirty="0"/>
              <a:t> spinální reflex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AC6326A-037F-46DF-90A4-1A5F0B2AC2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5365" y="2705013"/>
            <a:ext cx="1493044" cy="1721644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674229-065B-4A4E-BFE8-BB8EB36E5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1744" y="1923069"/>
            <a:ext cx="6674178" cy="4118294"/>
          </a:xfrm>
        </p:spPr>
        <p:txBody>
          <a:bodyPr/>
          <a:lstStyle/>
          <a:p>
            <a:r>
              <a:rPr lang="cs-CZ" b="1" dirty="0"/>
              <a:t>Neklid a neschopnost v klidu posedět (dítěti může vadit oblečení, které mu způsobuje dráždění v oblasti zad)</a:t>
            </a:r>
          </a:p>
          <a:p>
            <a:r>
              <a:rPr lang="cs-CZ" b="1" dirty="0"/>
              <a:t>Noční pomočování</a:t>
            </a:r>
          </a:p>
          <a:p>
            <a:r>
              <a:rPr lang="cs-CZ" b="1" dirty="0"/>
              <a:t>Problémy s koncentrací a krátkodobou pamětí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7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524D0-D90F-4DB2-A788-04183B33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Zopakování všech projevů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E2025B-8C57-42C9-9FA9-9829AF4A4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https://www.youtube.com/watch?v=sbaxlX7WhbA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5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600" b="1" dirty="0"/>
              <a:t> 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205E039-DA92-4E40-A021-1B14D1CE0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8864" y="1668544"/>
            <a:ext cx="4811388" cy="4242062"/>
          </a:xfrm>
        </p:spPr>
        <p:txBody>
          <a:bodyPr>
            <a:normAutofit/>
          </a:bodyPr>
          <a:lstStyle/>
          <a:p>
            <a:r>
              <a:rPr lang="cs-CZ" sz="2100" b="1" dirty="0"/>
              <a:t>Před </a:t>
            </a:r>
            <a:r>
              <a:rPr lang="cs-CZ" sz="2100" b="1" dirty="0" err="1"/>
              <a:t>Covidem</a:t>
            </a:r>
            <a:r>
              <a:rPr lang="cs-CZ" sz="2100" b="1" dirty="0"/>
              <a:t> X Po </a:t>
            </a:r>
            <a:r>
              <a:rPr lang="cs-CZ" sz="2100" b="1" dirty="0" err="1"/>
              <a:t>Covidu</a:t>
            </a:r>
            <a:endParaRPr lang="cs-CZ" sz="2100" b="1" dirty="0"/>
          </a:p>
          <a:p>
            <a:pPr marL="257175" indent="-257175">
              <a:buFontTx/>
              <a:buChar char="-"/>
            </a:pPr>
            <a:r>
              <a:rPr lang="cs-CZ" sz="2100" dirty="0"/>
              <a:t>dříve klesající tendence. Po 6ti měsících až 30%</a:t>
            </a:r>
          </a:p>
          <a:p>
            <a:pPr marL="257175" indent="-257175">
              <a:buFontTx/>
              <a:buChar char="-"/>
            </a:pPr>
            <a:r>
              <a:rPr lang="cs-CZ" sz="2100" dirty="0"/>
              <a:t>nyní žádné rozdíly mezi třídami</a:t>
            </a:r>
          </a:p>
          <a:p>
            <a:r>
              <a:rPr lang="cs-CZ" sz="2100" b="1" dirty="0"/>
              <a:t>Paradox</a:t>
            </a:r>
          </a:p>
          <a:p>
            <a:r>
              <a:rPr lang="cs-CZ" sz="2100" dirty="0"/>
              <a:t>Diagnóza </a:t>
            </a:r>
            <a:r>
              <a:rPr lang="cs-CZ" b="0" dirty="0"/>
              <a:t>SPU, ADHD, ADD, dyspraxie = častější osvobození z </a:t>
            </a:r>
            <a:r>
              <a:rPr lang="cs-CZ" b="0" dirty="0" err="1"/>
              <a:t>Tv</a:t>
            </a:r>
            <a:r>
              <a:rPr lang="cs-CZ" b="0" dirty="0"/>
              <a:t> </a:t>
            </a:r>
            <a:endParaRPr lang="cs-CZ" sz="2100" dirty="0"/>
          </a:p>
          <a:p>
            <a:pPr marL="257175" indent="-257175">
              <a:buFontTx/>
              <a:buChar char="-"/>
            </a:pPr>
            <a:endParaRPr lang="cs-CZ" b="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37A176-A997-47F3-B445-1530B6BB7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766" y="1668544"/>
            <a:ext cx="3887392" cy="38309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/>
              <a:t>Výskyt PPR </a:t>
            </a:r>
          </a:p>
          <a:p>
            <a:pPr>
              <a:buFontTx/>
              <a:buChar char="-"/>
            </a:pPr>
            <a:r>
              <a:rPr lang="cs-CZ" dirty="0"/>
              <a:t>v prvních ročnících ZŠ až 70%</a:t>
            </a:r>
          </a:p>
          <a:p>
            <a:pPr>
              <a:buFontTx/>
              <a:buChar char="-"/>
            </a:pPr>
            <a:r>
              <a:rPr lang="cs-CZ" dirty="0"/>
              <a:t>1. třída až 88%</a:t>
            </a:r>
          </a:p>
          <a:p>
            <a:pPr>
              <a:buFontTx/>
              <a:buChar char="-"/>
            </a:pPr>
            <a:r>
              <a:rPr lang="cs-CZ" dirty="0"/>
              <a:t>větší výskyt u chlapců</a:t>
            </a:r>
          </a:p>
          <a:p>
            <a:pPr>
              <a:buFontTx/>
              <a:buChar char="-"/>
            </a:pPr>
            <a:r>
              <a:rPr lang="cs-CZ" dirty="0"/>
              <a:t>TLR, ATŠR</a:t>
            </a:r>
          </a:p>
          <a:p>
            <a:pPr marL="0" indent="0">
              <a:buNone/>
            </a:pPr>
            <a:r>
              <a:rPr lang="cs-CZ" b="1" dirty="0"/>
              <a:t>Korelace</a:t>
            </a:r>
          </a:p>
          <a:p>
            <a:pPr>
              <a:buFontTx/>
              <a:buChar char="-"/>
            </a:pPr>
            <a:r>
              <a:rPr lang="cs-CZ" dirty="0" err="1"/>
              <a:t>rovnováhové</a:t>
            </a:r>
            <a:r>
              <a:rPr lang="cs-CZ" dirty="0"/>
              <a:t> schopnosti</a:t>
            </a:r>
          </a:p>
          <a:p>
            <a:pPr>
              <a:buFontTx/>
              <a:buChar char="-"/>
            </a:pPr>
            <a:r>
              <a:rPr lang="cs-CZ" dirty="0"/>
              <a:t>výskyt SPU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313AA8-58E1-4A9B-9D28-3F1437D128F6}"/>
              </a:ext>
            </a:extLst>
          </p:cNvPr>
          <p:cNvSpPr txBox="1"/>
          <p:nvPr/>
        </p:nvSpPr>
        <p:spPr>
          <a:xfrm>
            <a:off x="1772240" y="527504"/>
            <a:ext cx="7088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chemeClr val="accent1"/>
                </a:solidFill>
              </a:rPr>
              <a:t>Co vyplývá z našich výzkumů</a:t>
            </a:r>
          </a:p>
        </p:txBody>
      </p:sp>
    </p:spTree>
    <p:extLst>
      <p:ext uri="{BB962C8B-B14F-4D97-AF65-F5344CB8AC3E}">
        <p14:creationId xmlns:p14="http://schemas.microsoft.com/office/powerpoint/2010/main" val="84150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600" b="1" dirty="0"/>
              <a:t> 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37A176-A997-47F3-B445-1530B6BB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801" y="1734533"/>
            <a:ext cx="10222425" cy="405666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CVIČENÍ NA PODPORU VNÍMÁNÍ PROPRIOCEPCE, BODY SCHÉMATU</a:t>
            </a:r>
          </a:p>
          <a:p>
            <a:r>
              <a:rPr lang="cs-CZ" b="1" dirty="0"/>
              <a:t>POHYBOVÉ STEREOTYPY – lezení, chůze, běh, rovnováha</a:t>
            </a:r>
          </a:p>
          <a:p>
            <a:r>
              <a:rPr lang="cs-CZ" b="1" dirty="0"/>
              <a:t>CVIČEBNÍ PROGRAMY NA INHIBICI PRIMÁRNÍCH REFLEXŮ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Anglie - INPP (Institut neurofyziologické psychologie)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Slovensko - MUDr. Ivan </a:t>
            </a:r>
            <a:r>
              <a:rPr lang="cs-CZ" b="1" dirty="0" err="1"/>
              <a:t>Juráš</a:t>
            </a:r>
            <a:r>
              <a:rPr lang="cs-CZ" b="1" dirty="0"/>
              <a:t> - odborný garant pro INPP v SR a ČR – Školní intervenční program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Česko – Marja </a:t>
            </a:r>
            <a:r>
              <a:rPr lang="cs-CZ" b="1" dirty="0" err="1"/>
              <a:t>Volemannová</a:t>
            </a:r>
            <a:r>
              <a:rPr lang="cs-CZ" b="1" dirty="0"/>
              <a:t> – NVT, NVS - </a:t>
            </a:r>
            <a:r>
              <a:rPr lang="cs-CZ" b="1" dirty="0">
                <a:hlinkClick r:id="rId3"/>
              </a:rPr>
              <a:t>http://red-tulip.cz/</a:t>
            </a:r>
            <a:r>
              <a:rPr lang="cs-CZ" b="1" dirty="0"/>
              <a:t>, </a:t>
            </a:r>
            <a:r>
              <a:rPr lang="cs-CZ" b="1" dirty="0">
                <a:hlinkClick r:id="rId4"/>
              </a:rPr>
              <a:t>https://invts.cz/</a:t>
            </a:r>
            <a:r>
              <a:rPr lang="cs-CZ" b="1" dirty="0"/>
              <a:t>, </a:t>
            </a:r>
            <a:r>
              <a:rPr lang="cs-CZ" b="1" dirty="0">
                <a:hlinkClick r:id="rId5"/>
              </a:rPr>
              <a:t>https://www.cortex-academy.cz/</a:t>
            </a:r>
            <a:endParaRPr lang="cs-CZ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Další - </a:t>
            </a:r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movement</a:t>
            </a:r>
            <a:r>
              <a:rPr lang="cs-CZ" b="1" dirty="0"/>
              <a:t> ®, </a:t>
            </a:r>
            <a:r>
              <a:rPr lang="cs-CZ" b="1" dirty="0" err="1"/>
              <a:t>Dore</a:t>
            </a:r>
            <a:r>
              <a:rPr lang="cs-CZ" b="1" dirty="0"/>
              <a:t> </a:t>
            </a:r>
            <a:r>
              <a:rPr lang="cs-CZ" b="1" dirty="0" err="1"/>
              <a:t>programme</a:t>
            </a:r>
            <a:r>
              <a:rPr lang="cs-CZ" b="1" dirty="0"/>
              <a:t>, </a:t>
            </a:r>
            <a:r>
              <a:rPr lang="cs-CZ" b="1" dirty="0" err="1"/>
              <a:t>Masgutova</a:t>
            </a:r>
            <a:r>
              <a:rPr lang="cs-CZ" b="1" dirty="0"/>
              <a:t> </a:t>
            </a:r>
            <a:r>
              <a:rPr lang="cs-CZ" b="1" dirty="0" err="1"/>
              <a:t>method</a:t>
            </a:r>
            <a:r>
              <a:rPr lang="cs-CZ" b="1" dirty="0"/>
              <a:t> (MNRI) – hlavně v USA, </a:t>
            </a:r>
            <a:r>
              <a:rPr lang="cs-CZ" b="1" dirty="0" err="1"/>
              <a:t>Doman</a:t>
            </a:r>
            <a:r>
              <a:rPr lang="cs-CZ" b="1" dirty="0"/>
              <a:t> </a:t>
            </a:r>
            <a:r>
              <a:rPr lang="cs-CZ" b="1" dirty="0" err="1"/>
              <a:t>Delacato</a:t>
            </a:r>
            <a:r>
              <a:rPr lang="cs-CZ" b="1" dirty="0"/>
              <a:t> </a:t>
            </a:r>
            <a:r>
              <a:rPr lang="cs-CZ" b="1" dirty="0" err="1"/>
              <a:t>method</a:t>
            </a:r>
            <a:r>
              <a:rPr lang="cs-CZ" b="1" dirty="0"/>
              <a:t>, </a:t>
            </a:r>
            <a:r>
              <a:rPr lang="cs-CZ" b="1" dirty="0" err="1"/>
              <a:t>Levinson</a:t>
            </a:r>
            <a:r>
              <a:rPr lang="cs-CZ" b="1" dirty="0"/>
              <a:t> metoda, </a:t>
            </a:r>
            <a:r>
              <a:rPr lang="cs-CZ" b="1" dirty="0" err="1"/>
              <a:t>NeuWays</a:t>
            </a:r>
            <a:r>
              <a:rPr lang="cs-CZ" b="1" dirty="0"/>
              <a:t>, program STNR nebo Braintrain100 </a:t>
            </a:r>
            <a:r>
              <a:rPr lang="cs-CZ" b="1" dirty="0" err="1"/>
              <a:t>Developmental</a:t>
            </a:r>
            <a:r>
              <a:rPr lang="cs-CZ" b="1" dirty="0"/>
              <a:t> </a:t>
            </a:r>
            <a:r>
              <a:rPr lang="cs-CZ" b="1" dirty="0" err="1"/>
              <a:t>Movement</a:t>
            </a:r>
            <a:r>
              <a:rPr lang="cs-CZ" b="1" dirty="0"/>
              <a:t> Program – Austrálie, Metoda </a:t>
            </a:r>
            <a:r>
              <a:rPr lang="cs-CZ" b="1" dirty="0" err="1"/>
              <a:t>Bérard</a:t>
            </a:r>
            <a:r>
              <a:rPr lang="cs-CZ" b="1" dirty="0"/>
              <a:t> Auditory </a:t>
            </a:r>
            <a:r>
              <a:rPr lang="cs-CZ" b="1" dirty="0" err="1"/>
              <a:t>Integration</a:t>
            </a:r>
            <a:r>
              <a:rPr lang="cs-CZ" b="1" dirty="0"/>
              <a:t>, </a:t>
            </a:r>
            <a:r>
              <a:rPr lang="cs-CZ" b="1" dirty="0" err="1"/>
              <a:t>Quantum</a:t>
            </a:r>
            <a:r>
              <a:rPr lang="cs-CZ" b="1" dirty="0"/>
              <a:t> Reflex </a:t>
            </a:r>
            <a:r>
              <a:rPr lang="cs-CZ" b="1" dirty="0" err="1"/>
              <a:t>Integration</a:t>
            </a:r>
            <a:r>
              <a:rPr lang="cs-CZ" b="1" dirty="0"/>
              <a:t>™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E93CE-8DAD-417A-9D28-52BB80E03B4A}"/>
              </a:ext>
            </a:extLst>
          </p:cNvPr>
          <p:cNvSpPr txBox="1"/>
          <p:nvPr/>
        </p:nvSpPr>
        <p:spPr>
          <a:xfrm>
            <a:off x="3430462" y="808335"/>
            <a:ext cx="4707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</a:rPr>
              <a:t>Řešení</a:t>
            </a:r>
            <a:endParaRPr lang="cs-CZ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4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600" b="1" dirty="0"/>
              <a:t> 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37A176-A997-47F3-B445-1530B6BB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/>
              <a:t>Diagnostika</a:t>
            </a:r>
          </a:p>
          <a:p>
            <a:pPr marL="0" indent="0">
              <a:buNone/>
            </a:pPr>
            <a:r>
              <a:rPr lang="cs-CZ" sz="3000" b="1" dirty="0"/>
              <a:t>	Cvičení</a:t>
            </a:r>
          </a:p>
          <a:p>
            <a:pPr marL="0" indent="0">
              <a:buNone/>
            </a:pPr>
            <a:r>
              <a:rPr lang="cs-CZ" sz="3000" b="1" dirty="0"/>
              <a:t>		Videa</a:t>
            </a:r>
          </a:p>
          <a:p>
            <a:pPr marL="0" indent="0">
              <a:buNone/>
            </a:pPr>
            <a:r>
              <a:rPr lang="cs-CZ" sz="3000" b="1" dirty="0"/>
              <a:t>			Kontroly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313AA8-58E1-4A9B-9D28-3F1437D128F6}"/>
              </a:ext>
            </a:extLst>
          </p:cNvPr>
          <p:cNvSpPr txBox="1"/>
          <p:nvPr/>
        </p:nvSpPr>
        <p:spPr>
          <a:xfrm>
            <a:off x="1979630" y="903289"/>
            <a:ext cx="8231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chemeClr val="accent1"/>
                </a:solidFill>
              </a:rPr>
              <a:t>Jak probíhá cvičení v rámci NVS</a:t>
            </a:r>
          </a:p>
        </p:txBody>
      </p:sp>
    </p:spTree>
    <p:extLst>
      <p:ext uri="{BB962C8B-B14F-4D97-AF65-F5344CB8AC3E}">
        <p14:creationId xmlns:p14="http://schemas.microsoft.com/office/powerpoint/2010/main" val="2530151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600" b="1" dirty="0"/>
              <a:t> 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37A176-A997-47F3-B445-1530B6BB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54750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/>
              <a:t>Pedagogická praxe - učitelé</a:t>
            </a:r>
          </a:p>
          <a:p>
            <a:pPr marL="0" indent="0">
              <a:buNone/>
            </a:pPr>
            <a:r>
              <a:rPr lang="cs-CZ" sz="3000" b="1" dirty="0"/>
              <a:t>	Poradenská pracoviště</a:t>
            </a:r>
          </a:p>
          <a:p>
            <a:pPr marL="0" indent="0">
              <a:buNone/>
            </a:pPr>
            <a:r>
              <a:rPr lang="cs-CZ" sz="3000" b="1" dirty="0"/>
              <a:t>		Lékaři</a:t>
            </a:r>
          </a:p>
          <a:p>
            <a:pPr marL="0" indent="0">
              <a:buNone/>
            </a:pPr>
            <a:r>
              <a:rPr lang="cs-CZ" sz="3000" b="1" dirty="0"/>
              <a:t>			Rodiče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313AA8-58E1-4A9B-9D28-3F1437D128F6}"/>
              </a:ext>
            </a:extLst>
          </p:cNvPr>
          <p:cNvSpPr txBox="1"/>
          <p:nvPr/>
        </p:nvSpPr>
        <p:spPr>
          <a:xfrm>
            <a:off x="1461155" y="1130703"/>
            <a:ext cx="8937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</a:rPr>
              <a:t>Osvěta</a:t>
            </a:r>
            <a:r>
              <a:rPr lang="cs-CZ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313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897A5F9-89FF-4DD5-B172-81FBA3348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5" y="0"/>
            <a:ext cx="2940161" cy="20163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28A814-56E7-46F9-BD83-BBC885D48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1" y="2102792"/>
            <a:ext cx="3876409" cy="228154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157417-0CD0-420A-B5E0-57FF99711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06" y="4506012"/>
            <a:ext cx="3396769" cy="23519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C463C46-C742-4C5C-B62E-EF95445A1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500" y="3950574"/>
            <a:ext cx="3638747" cy="27290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35F604D-268D-42BF-8889-79E5ADE00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746" y="240781"/>
            <a:ext cx="2562361" cy="34164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7D26447-A1CD-4285-8180-42ABD451A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317" y="122420"/>
            <a:ext cx="4219930" cy="280771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D3093E-92C1-4C1E-83A8-F88A79EAB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8852" y="2294614"/>
            <a:ext cx="3222522" cy="21478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B7295F7-92AC-4135-AEEB-BAC2B9DB2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7259" y="4260097"/>
            <a:ext cx="3747880" cy="24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5BC13-77E7-4AC9-9C7F-A078DDC4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62592" cy="132080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Další ucelené programy cílené na obtíže dětí s SPU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0447D3-76E9-4AF5-96B0-258F4528F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percepčně-motorická cvičení, </a:t>
            </a:r>
            <a:r>
              <a:rPr lang="cs-CZ" dirty="0" err="1"/>
              <a:t>Feuersteinova</a:t>
            </a:r>
            <a:r>
              <a:rPr lang="cs-CZ" dirty="0"/>
              <a:t> metodu, MAXÍK, HYPO, programy Kuncové KUPREV, KUMOT, KUPOZ, KUPUB a KUKUČ, trénink jazykových schopností D. B. </a:t>
            </a:r>
            <a:r>
              <a:rPr lang="cs-CZ" dirty="0" err="1"/>
              <a:t>El’konina</a:t>
            </a:r>
            <a:r>
              <a:rPr lang="cs-CZ" dirty="0"/>
              <a:t>, program Já na to mám, Metoda dobrého startu, Brain </a:t>
            </a:r>
            <a:r>
              <a:rPr lang="cs-CZ" dirty="0" err="1"/>
              <a:t>gym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7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7947F-E3AA-4B35-9D13-1A60A3EA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Inspirace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CAD406-8CE4-44C0-8E05-80624C8E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3447"/>
            <a:ext cx="8596668" cy="46179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Gymnastika</a:t>
            </a:r>
          </a:p>
          <a:p>
            <a:r>
              <a:rPr lang="cs-CZ" dirty="0"/>
              <a:t>https://www.fsps.muni.cz/sdetmivpohode/kurzy/gymnastika/</a:t>
            </a:r>
          </a:p>
          <a:p>
            <a:r>
              <a:rPr lang="cs-CZ" u="sng" dirty="0">
                <a:hlinkClick r:id="rId2"/>
              </a:rPr>
              <a:t>https://is.muni.cz/do/rect/el/estud/pedf/js19/gymnastika_deti/web/index.html</a:t>
            </a:r>
            <a:r>
              <a:rPr lang="cs-CZ" u="sng" dirty="0"/>
              <a:t> </a:t>
            </a:r>
            <a:r>
              <a:rPr lang="cs-CZ" dirty="0"/>
              <a:t>- </a:t>
            </a:r>
            <a:r>
              <a:rPr lang="cs-CZ" dirty="0" err="1"/>
              <a:t>Pdf</a:t>
            </a:r>
            <a:r>
              <a:rPr lang="cs-CZ" dirty="0"/>
              <a:t> MU</a:t>
            </a:r>
          </a:p>
          <a:p>
            <a:r>
              <a:rPr lang="cs-CZ" u="sng" dirty="0">
                <a:hlinkClick r:id="rId3"/>
              </a:rPr>
              <a:t>https://www.fsps.muni.cz/hrou/?page=klicove-aktivity</a:t>
            </a:r>
            <a:r>
              <a:rPr lang="cs-CZ" u="sng" dirty="0"/>
              <a:t> </a:t>
            </a:r>
            <a:r>
              <a:rPr lang="cs-CZ" dirty="0" err="1"/>
              <a:t>FSpS</a:t>
            </a:r>
            <a:r>
              <a:rPr lang="cs-CZ" dirty="0"/>
              <a:t> e-</a:t>
            </a:r>
            <a:r>
              <a:rPr lang="cs-CZ" dirty="0" err="1"/>
              <a:t>learning</a:t>
            </a:r>
            <a:r>
              <a:rPr lang="cs-CZ" dirty="0"/>
              <a:t> – heslo „hrou“</a:t>
            </a:r>
          </a:p>
          <a:p>
            <a:pPr marL="0" indent="0">
              <a:buNone/>
            </a:pPr>
            <a:r>
              <a:rPr lang="cs-CZ" dirty="0"/>
              <a:t>Aktivity pro všechny</a:t>
            </a:r>
          </a:p>
          <a:p>
            <a:r>
              <a:rPr lang="cs-CZ" u="sng" dirty="0">
                <a:hlinkClick r:id="rId4"/>
              </a:rPr>
              <a:t>https://is.muni.cz/do/rect/el/estud/fsps/js20/IVCA_skace/web/index.html</a:t>
            </a:r>
            <a:endParaRPr lang="cs-CZ" u="sng" dirty="0"/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Cirkus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https://www.legrando.cz/edu/</a:t>
            </a:r>
            <a:r>
              <a:rPr lang="cs-CZ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01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87588" y="2987762"/>
            <a:ext cx="7416824" cy="3068960"/>
          </a:xfrm>
        </p:spPr>
        <p:txBody>
          <a:bodyPr>
            <a:normAutofit fontScale="77500" lnSpcReduction="20000"/>
          </a:bodyPr>
          <a:lstStyle/>
          <a:p>
            <a:r>
              <a:rPr lang="cs-CZ" sz="5400" b="1" dirty="0"/>
              <a:t>Děkuji za pozornost.</a:t>
            </a:r>
          </a:p>
          <a:p>
            <a:endParaRPr lang="cs-CZ" b="1" dirty="0"/>
          </a:p>
          <a:p>
            <a:r>
              <a:rPr lang="cs-CZ" sz="2800" b="1" dirty="0"/>
              <a:t>Mgr. Alena Skotáková, Ph.D.</a:t>
            </a:r>
          </a:p>
          <a:p>
            <a:r>
              <a:rPr lang="cs-CZ" sz="2800" b="1" dirty="0"/>
              <a:t>skotakova@fsps.muni.cz</a:t>
            </a:r>
          </a:p>
          <a:p>
            <a:r>
              <a:rPr lang="cs-CZ" sz="2800" dirty="0">
                <a:hlinkClick r:id="rId2"/>
              </a:rPr>
              <a:t>skotakova@ceteras.cz</a:t>
            </a:r>
            <a:endParaRPr lang="cs-CZ" sz="2800" dirty="0"/>
          </a:p>
          <a:p>
            <a:r>
              <a:rPr lang="cs-CZ" sz="2800" dirty="0"/>
              <a:t>www.ceteras.cz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7AEAE-1773-4CB0-8318-B2C96A02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také pohyb?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FC74AE-64C8-4D9F-B3A6-D088D82C20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02178"/>
            <a:ext cx="10363826" cy="3689022"/>
          </a:xfrm>
        </p:spPr>
        <p:txBody>
          <a:bodyPr/>
          <a:lstStyle/>
          <a:p>
            <a:r>
              <a:rPr lang="cs-CZ" b="1" dirty="0"/>
              <a:t>Jemná motorika</a:t>
            </a:r>
          </a:p>
          <a:p>
            <a:r>
              <a:rPr lang="cs-CZ" b="1" dirty="0"/>
              <a:t>Mluvení</a:t>
            </a:r>
          </a:p>
          <a:p>
            <a:r>
              <a:rPr lang="cs-CZ" b="1" dirty="0"/>
              <a:t>Dech</a:t>
            </a:r>
          </a:p>
          <a:p>
            <a:r>
              <a:rPr lang="cs-CZ" b="1" dirty="0"/>
              <a:t>Pohyby očí</a:t>
            </a:r>
          </a:p>
          <a:p>
            <a:r>
              <a:rPr lang="cs-CZ" b="1" dirty="0" err="1"/>
              <a:t>Nepohyb</a:t>
            </a:r>
            <a:endParaRPr lang="cs-CZ" b="1" dirty="0"/>
          </a:p>
          <a:p>
            <a:r>
              <a:rPr lang="cs-CZ" b="1" dirty="0"/>
              <a:t>Orientace v prostoru</a:t>
            </a:r>
          </a:p>
        </p:txBody>
      </p:sp>
    </p:spTree>
    <p:extLst>
      <p:ext uri="{BB962C8B-B14F-4D97-AF65-F5344CB8AC3E}">
        <p14:creationId xmlns:p14="http://schemas.microsoft.com/office/powerpoint/2010/main" val="170975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0D756-023D-403E-A9B8-D71C2DDA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25442"/>
          </a:xfrm>
        </p:spPr>
        <p:txBody>
          <a:bodyPr/>
          <a:lstStyle/>
          <a:p>
            <a:pPr algn="ctr"/>
            <a:r>
              <a:rPr lang="cs-CZ" b="1" dirty="0"/>
              <a:t>Pohybový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C2E261-E09F-4039-B578-4EA5AF3471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43960"/>
            <a:ext cx="10363826" cy="4047239"/>
          </a:xfrm>
        </p:spPr>
        <p:txBody>
          <a:bodyPr>
            <a:normAutofit/>
          </a:bodyPr>
          <a:lstStyle/>
          <a:p>
            <a:r>
              <a:rPr lang="cs-CZ" sz="2400" b="1" dirty="0"/>
              <a:t>Dávat děti (novorozence) na břicho pod dohledem</a:t>
            </a:r>
            <a:endParaRPr lang="cs-CZ" sz="2400" dirty="0"/>
          </a:p>
          <a:p>
            <a:r>
              <a:rPr lang="cs-CZ" sz="2400" b="1" dirty="0"/>
              <a:t>Kolem 3., 4. měsíce poskytnout tvrdou podložku, nebo zem</a:t>
            </a:r>
            <a:endParaRPr lang="cs-CZ" sz="2400" dirty="0"/>
          </a:p>
          <a:p>
            <a:r>
              <a:rPr lang="cs-CZ" sz="2400" b="1" dirty="0"/>
              <a:t>Neposazovat předčasně</a:t>
            </a:r>
            <a:endParaRPr lang="cs-CZ" sz="2400" dirty="0"/>
          </a:p>
          <a:p>
            <a:r>
              <a:rPr lang="cs-CZ" sz="2400" b="1" dirty="0"/>
              <a:t>Nenutit do stoje a chůze</a:t>
            </a:r>
            <a:endParaRPr lang="cs-CZ" sz="2400" dirty="0"/>
          </a:p>
          <a:p>
            <a:r>
              <a:rPr lang="cs-CZ" sz="2400" b="1" dirty="0"/>
              <a:t>Nevodit za ruce, neučit chůzi </a:t>
            </a:r>
          </a:p>
          <a:p>
            <a:r>
              <a:rPr lang="cs-CZ" sz="2400" b="1" dirty="0"/>
              <a:t>Chodítka ne</a:t>
            </a:r>
            <a:endParaRPr lang="cs-CZ" sz="2400" dirty="0"/>
          </a:p>
          <a:p>
            <a:r>
              <a:rPr lang="cs-CZ" sz="2400" b="1" dirty="0"/>
              <a:t>Lezení – „Děti, které lezou, jsou samy sobě nejlepším terapeutem“ 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5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04DDA-DAB2-460F-9700-5EEF63FF0D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364788" cy="895350"/>
          </a:xfrm>
        </p:spPr>
        <p:txBody>
          <a:bodyPr/>
          <a:lstStyle/>
          <a:p>
            <a:pPr algn="ctr"/>
            <a:r>
              <a:rPr lang="cs-CZ" b="1" dirty="0"/>
              <a:t>Pyramida učení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1AF5109-2926-4DCF-B171-80B46236EAA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68" y="1273175"/>
            <a:ext cx="7861300" cy="5376862"/>
          </a:xfrm>
        </p:spPr>
      </p:pic>
    </p:spTree>
    <p:extLst>
      <p:ext uri="{BB962C8B-B14F-4D97-AF65-F5344CB8AC3E}">
        <p14:creationId xmlns:p14="http://schemas.microsoft.com/office/powerpoint/2010/main" val="952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A135BE84-C21A-4AEC-96EB-F0BA5975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6" y="3189540"/>
            <a:ext cx="2692565" cy="156448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4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57E8303A-CF1F-43D6-8793-7575661F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413" y="980780"/>
            <a:ext cx="1755648" cy="209854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B837BE2-0F07-42B4-A6A6-F13F392E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86" y="1157577"/>
            <a:ext cx="1994071" cy="100700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AE07B85A-E3A1-4AAF-BA7F-C11FC050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067" y="1144931"/>
            <a:ext cx="1360418" cy="156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Tonický labyrintový reflex - Euspe.skEuspe.sk">
            <a:extLst>
              <a:ext uri="{FF2B5EF4-FFF2-40B4-BE49-F238E27FC236}">
                <a16:creationId xmlns:a16="http://schemas.microsoft.com/office/drawing/2014/main" id="{F0923E13-E8B7-4AAE-AFF7-FAD462FF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57" y="2684280"/>
            <a:ext cx="2057400" cy="125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onický labyrintový reflex - Euspe.skEuspe.sk">
            <a:extLst>
              <a:ext uri="{FF2B5EF4-FFF2-40B4-BE49-F238E27FC236}">
                <a16:creationId xmlns:a16="http://schemas.microsoft.com/office/drawing/2014/main" id="{D038A683-4A85-4214-8DB3-A21D1CAD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57" y="4347692"/>
            <a:ext cx="178143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pro obsah 7">
            <a:extLst>
              <a:ext uri="{FF2B5EF4-FFF2-40B4-BE49-F238E27FC236}">
                <a16:creationId xmlns:a16="http://schemas.microsoft.com/office/drawing/2014/main" id="{B3724F65-4E92-47DF-8C04-55E4F6CBC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691" y="3079328"/>
            <a:ext cx="1728788" cy="1485900"/>
          </a:xfrm>
          <a:prstGeom prst="rect">
            <a:avLst/>
          </a:prstGeom>
        </p:spPr>
      </p:pic>
      <p:pic>
        <p:nvPicPr>
          <p:cNvPr id="10" name="Picture 2" descr="Vliv přetrvávajících primárních reflexů na školní výkon žáků prvního stupně  základní školy Diplomová práce">
            <a:extLst>
              <a:ext uri="{FF2B5EF4-FFF2-40B4-BE49-F238E27FC236}">
                <a16:creationId xmlns:a16="http://schemas.microsoft.com/office/drawing/2014/main" id="{23C5D326-6DD5-4A88-A8C8-5316E28B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93" y="4050524"/>
            <a:ext cx="2334044" cy="183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E3C1E9-A3B2-4E5F-A76C-491C9F239E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40" y="131820"/>
            <a:ext cx="2668637" cy="17727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630748B-471B-4C52-BD55-FD0FB70FEC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85" y="5159459"/>
            <a:ext cx="2334044" cy="14355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49EA5A-5B8A-49A0-94BC-894D8DFA926E}"/>
              </a:ext>
            </a:extLst>
          </p:cNvPr>
          <p:cNvSpPr txBox="1"/>
          <p:nvPr/>
        </p:nvSpPr>
        <p:spPr>
          <a:xfrm>
            <a:off x="3021837" y="187192"/>
            <a:ext cx="22594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Primární reflexy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B37B500-D3C4-436E-91EB-9AAE7FBE5369}"/>
              </a:ext>
            </a:extLst>
          </p:cNvPr>
          <p:cNvSpPr txBox="1"/>
          <p:nvPr/>
        </p:nvSpPr>
        <p:spPr>
          <a:xfrm>
            <a:off x="1606940" y="2722413"/>
            <a:ext cx="26925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50" dirty="0"/>
              <a:t>Automatická reakce, zajišťuje přežití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8F9635C-D400-4096-82C8-C5FF6ABCD7E1}"/>
              </a:ext>
            </a:extLst>
          </p:cNvPr>
          <p:cNvSpPr txBox="1"/>
          <p:nvPr/>
        </p:nvSpPr>
        <p:spPr>
          <a:xfrm>
            <a:off x="4368970" y="4021609"/>
            <a:ext cx="45924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50" dirty="0"/>
              <a:t>Nedá se ovlivnit vůlí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8F2B361-2174-445C-BFF4-1D8288B35498}"/>
              </a:ext>
            </a:extLst>
          </p:cNvPr>
          <p:cNvSpPr txBox="1"/>
          <p:nvPr/>
        </p:nvSpPr>
        <p:spPr>
          <a:xfrm>
            <a:off x="8664479" y="3189540"/>
            <a:ext cx="45924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50" dirty="0"/>
              <a:t>Měly by vymizet do 1 roku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FC6696E-B316-4815-B8C7-D60A8A7A7E9B}"/>
              </a:ext>
            </a:extLst>
          </p:cNvPr>
          <p:cNvSpPr txBox="1"/>
          <p:nvPr/>
        </p:nvSpPr>
        <p:spPr>
          <a:xfrm>
            <a:off x="6607939" y="4592160"/>
            <a:ext cx="145885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50" b="1" dirty="0"/>
              <a:t>Moro, ATŠR, STŠR, TLR, </a:t>
            </a:r>
            <a:r>
              <a:rPr lang="cs-CZ" sz="1350" b="1" dirty="0" err="1"/>
              <a:t>Galantův</a:t>
            </a:r>
            <a:r>
              <a:rPr lang="cs-CZ" sz="1350" b="1" dirty="0"/>
              <a:t>, sací, hledací, úchopové</a:t>
            </a:r>
          </a:p>
        </p:txBody>
      </p:sp>
    </p:spTree>
    <p:extLst>
      <p:ext uri="{BB962C8B-B14F-4D97-AF65-F5344CB8AC3E}">
        <p14:creationId xmlns:p14="http://schemas.microsoft.com/office/powerpoint/2010/main" val="214786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E6D26-A3A6-48E4-9431-A4A370E0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39" y="618517"/>
            <a:ext cx="10420387" cy="691809"/>
          </a:xfrm>
        </p:spPr>
        <p:txBody>
          <a:bodyPr/>
          <a:lstStyle/>
          <a:p>
            <a:pPr algn="ctr"/>
            <a:r>
              <a:rPr lang="cs-CZ" b="1" dirty="0"/>
              <a:t>Moro reflex</a:t>
            </a:r>
            <a:endParaRPr lang="cs-CZ" dirty="0"/>
          </a:p>
        </p:txBody>
      </p:sp>
      <p:pic>
        <p:nvPicPr>
          <p:cNvPr id="6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02BBEC9F-C42F-410F-9E47-E90B42F49B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2692399"/>
            <a:ext cx="2857500" cy="156448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13C3891-508F-4C59-8B8D-E5087426F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4671" y="1600200"/>
            <a:ext cx="6740165" cy="498316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225"/>
              </a:spcBef>
            </a:pPr>
            <a:r>
              <a:rPr lang="cs-CZ" dirty="0"/>
              <a:t>poruchy soustředění - </a:t>
            </a:r>
            <a:r>
              <a:rPr lang="cs-CZ" dirty="0" err="1"/>
              <a:t>hyperaktvivta</a:t>
            </a:r>
            <a:r>
              <a:rPr lang="cs-CZ" dirty="0"/>
              <a:t> (ADHD) nebo naopak </a:t>
            </a:r>
            <a:r>
              <a:rPr lang="cs-CZ" dirty="0" err="1"/>
              <a:t>hypoaktivita</a:t>
            </a:r>
            <a:r>
              <a:rPr lang="cs-CZ" dirty="0"/>
              <a:t> (ADD)</a:t>
            </a:r>
          </a:p>
          <a:p>
            <a:pPr>
              <a:spcBef>
                <a:spcPts val="225"/>
              </a:spcBef>
            </a:pPr>
            <a:r>
              <a:rPr lang="cs-CZ" dirty="0"/>
              <a:t>extrémní plachost</a:t>
            </a:r>
          </a:p>
          <a:p>
            <a:pPr>
              <a:spcBef>
                <a:spcPts val="225"/>
              </a:spcBef>
            </a:pPr>
            <a:r>
              <a:rPr lang="cs-CZ" dirty="0"/>
              <a:t>malé sebevědomí</a:t>
            </a:r>
          </a:p>
          <a:p>
            <a:pPr>
              <a:spcBef>
                <a:spcPts val="225"/>
              </a:spcBef>
            </a:pPr>
            <a:r>
              <a:rPr lang="cs-CZ" dirty="0"/>
              <a:t>citlivost na světlo, problémy s černými písmenky na bílém papíře</a:t>
            </a:r>
          </a:p>
          <a:p>
            <a:pPr>
              <a:spcBef>
                <a:spcPts val="225"/>
              </a:spcBef>
            </a:pPr>
            <a:r>
              <a:rPr lang="cs-CZ" dirty="0"/>
              <a:t>alergie</a:t>
            </a:r>
          </a:p>
          <a:p>
            <a:pPr>
              <a:spcBef>
                <a:spcPts val="225"/>
              </a:spcBef>
            </a:pPr>
            <a:r>
              <a:rPr lang="cs-CZ" dirty="0"/>
              <a:t>syndrom vyhoření („</a:t>
            </a:r>
            <a:r>
              <a:rPr lang="cs-CZ" dirty="0" err="1"/>
              <a:t>burn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“)</a:t>
            </a:r>
          </a:p>
          <a:p>
            <a:pPr>
              <a:spcBef>
                <a:spcPts val="225"/>
              </a:spcBef>
            </a:pPr>
            <a:r>
              <a:rPr lang="cs-CZ" dirty="0"/>
              <a:t>problémy s imunitou</a:t>
            </a:r>
          </a:p>
          <a:p>
            <a:pPr>
              <a:spcBef>
                <a:spcPts val="225"/>
              </a:spcBef>
            </a:pPr>
            <a:r>
              <a:rPr lang="cs-CZ" dirty="0"/>
              <a:t>„stimulus </a:t>
            </a:r>
            <a:r>
              <a:rPr lang="cs-CZ" dirty="0" err="1"/>
              <a:t>bound</a:t>
            </a:r>
            <a:r>
              <a:rPr lang="cs-CZ" dirty="0"/>
              <a:t>“- nemůže odfiltrovat žádné stimuly, problémy  s koncentrací</a:t>
            </a:r>
          </a:p>
          <a:p>
            <a:pPr>
              <a:spcBef>
                <a:spcPts val="225"/>
              </a:spcBef>
            </a:pPr>
            <a:r>
              <a:rPr lang="cs-CZ" dirty="0"/>
              <a:t>agrese</a:t>
            </a:r>
          </a:p>
          <a:p>
            <a:pPr>
              <a:spcBef>
                <a:spcPts val="225"/>
              </a:spcBef>
            </a:pPr>
            <a:r>
              <a:rPr lang="cs-CZ" dirty="0"/>
              <a:t>je emočně labilní</a:t>
            </a:r>
          </a:p>
          <a:p>
            <a:pPr>
              <a:spcBef>
                <a:spcPts val="225"/>
              </a:spcBef>
            </a:pPr>
            <a:r>
              <a:rPr lang="cs-CZ" dirty="0"/>
              <a:t>nemá rád překvapení</a:t>
            </a:r>
          </a:p>
          <a:p>
            <a:pPr>
              <a:spcBef>
                <a:spcPts val="225"/>
              </a:spcBef>
            </a:pPr>
            <a:r>
              <a:rPr lang="cs-CZ" dirty="0"/>
              <a:t>problémy s ovládáním pohybů očí</a:t>
            </a:r>
          </a:p>
          <a:p>
            <a:pPr>
              <a:spcBef>
                <a:spcPts val="225"/>
              </a:spcBef>
            </a:pPr>
            <a:r>
              <a:rPr lang="cs-CZ" dirty="0"/>
              <a:t>nezná hranice (fyzické,  emoční, prostorové ani časové)</a:t>
            </a:r>
          </a:p>
        </p:txBody>
      </p:sp>
    </p:spTree>
    <p:extLst>
      <p:ext uri="{BB962C8B-B14F-4D97-AF65-F5344CB8AC3E}">
        <p14:creationId xmlns:p14="http://schemas.microsoft.com/office/powerpoint/2010/main" val="34637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A9548-4668-4702-BBE6-5651A671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pomoci ve škole dítěti s přetrvaným Moro reflexem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4DE9A41-16FD-4ABF-8BFB-7058422FC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7" y="2075624"/>
            <a:ext cx="10364451" cy="434403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Vytvořte pro dítě bezpečné domácí/školní prostředí nebo neohrožující třídu</a:t>
            </a:r>
          </a:p>
          <a:p>
            <a:r>
              <a:rPr lang="cs-CZ" b="1" dirty="0"/>
              <a:t>Vytvořte strukturované prostředí – umožní dítěti předcházet a redukovat stres</a:t>
            </a:r>
          </a:p>
          <a:p>
            <a:r>
              <a:rPr lang="cs-CZ" b="1" dirty="0"/>
              <a:t>Používejte časový rozvrh na který může dítě během celého dne vidět</a:t>
            </a:r>
          </a:p>
          <a:p>
            <a:r>
              <a:rPr lang="cs-CZ" b="1" dirty="0"/>
              <a:t>Redukujte zvuky na minimum – pokud to jde, použijte sluchátka během toho kdy se dítě  soustředí na práci, ale nenechávejte je dítě nosit příliš často. Nenechejte dítě sedět u alarmu nebo hlasitých telefonů.</a:t>
            </a:r>
          </a:p>
          <a:p>
            <a:r>
              <a:rPr lang="cs-CZ" b="1" dirty="0"/>
              <a:t>Redukujte náhlé pohyby kvůli vizuálnímu stresu. Umístěte dítě do místa (rohu místnosti) kde jej nemůže nikdo vyrušovat – např. ne u dveří</a:t>
            </a:r>
          </a:p>
          <a:p>
            <a:r>
              <a:rPr lang="cs-CZ" b="1" dirty="0"/>
              <a:t>Používejte pozitivní zpětnou vazbu. Moro reflex zintenzivňuje emocionální stav a má vliv na sebevědomí, zkuste se nezaměřovat na nedostatky dítěte, ale místo toho pracujte na budování sebedůvěry posilováním jeho silných stránek</a:t>
            </a:r>
          </a:p>
          <a:p>
            <a:r>
              <a:rPr lang="cs-CZ" b="1" dirty="0"/>
              <a:t>Nenuťte dítě do aktivit, které spouští úzkost. Místo toho rozdělte úkoly na více částí a pomalu na nich pracujte</a:t>
            </a:r>
          </a:p>
          <a:p>
            <a:r>
              <a:rPr lang="cs-CZ" b="1" dirty="0"/>
              <a:t>Poskytujte dítěti pohybové přestávky, které se na Moro reflex zaměřují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2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E52FE-855D-436B-AF1E-0B767DDA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Asymetrický tonický šíjový reflex (ATŠR)</a:t>
            </a:r>
            <a:br>
              <a:rPr lang="cs-CZ" b="1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4DE00F-0615-44E1-A72D-E1355A079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220" y="1536569"/>
            <a:ext cx="7329614" cy="5205286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cs-CZ" sz="1400" b="1" dirty="0"/>
              <a:t>problémy s koordinací ruka-oko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problémy se psaním, protože je těžké ovládat ruku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problémy dát ruku přes střed těla - například dítě, které píše pravou rukou, má problémy psát na levé straně papíru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nesoulad mezi mluveným a psaným projevem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problém s rozvojem laterálních pohybů očí, jako je sledování řádků očima, což je nutnost pro čtení i psaní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zhoršená automatická kontrola rovnováhy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bilaterální integrace- používání obou polovin těla odděleně</a:t>
            </a:r>
          </a:p>
          <a:p>
            <a:pPr lvl="0">
              <a:lnSpc>
                <a:spcPct val="100000"/>
              </a:lnSpc>
            </a:pPr>
            <a:r>
              <a:rPr lang="cs-CZ" sz="1400" b="1" dirty="0"/>
              <a:t>přetrvávání zkřížené nebo nejasné laterality (např. dítě neupřednostňuje jednu ruku při psaní) i po dovršení 8 let věku</a:t>
            </a:r>
          </a:p>
          <a:p>
            <a:pPr marL="0" indent="0">
              <a:buNone/>
            </a:pPr>
            <a:r>
              <a:rPr lang="cs-CZ" sz="1400" b="1" dirty="0"/>
              <a:t>Testy najdete i na webu - </a:t>
            </a:r>
            <a:r>
              <a:rPr lang="cs-CZ" sz="1400" b="1" dirty="0">
                <a:hlinkClick r:id="rId2"/>
              </a:rPr>
              <a:t>https://www.youtube.com/watch?v=FAJiG_hLv7A</a:t>
            </a: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Více testů - </a:t>
            </a:r>
            <a:r>
              <a:rPr lang="cs-CZ" sz="1400" b="1" dirty="0">
                <a:hlinkClick r:id="rId3"/>
              </a:rPr>
              <a:t>https://www.youtube.com/</a:t>
            </a:r>
            <a:r>
              <a:rPr lang="cs-CZ" sz="1400" b="1" dirty="0" err="1">
                <a:hlinkClick r:id="rId3"/>
              </a:rPr>
              <a:t>watch?v</a:t>
            </a:r>
            <a:r>
              <a:rPr lang="cs-CZ" sz="1400" b="1" dirty="0">
                <a:hlinkClick r:id="rId3"/>
              </a:rPr>
              <a:t>=zV9XaVQrSvA</a:t>
            </a:r>
            <a:r>
              <a:rPr lang="cs-CZ" sz="1400" b="1" dirty="0"/>
              <a:t>. Pozor na správné polohy (zamknuté klouby)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FB7D358-26AD-4BD5-A1DA-D66828E0B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2" t="6575" r="8638" b="8201"/>
          <a:stretch/>
        </p:blipFill>
        <p:spPr>
          <a:xfrm>
            <a:off x="1122383" y="1358458"/>
            <a:ext cx="2573593" cy="3375367"/>
          </a:xfrm>
          <a:prstGeom prst="rect">
            <a:avLst/>
          </a:prstGeom>
        </p:spPr>
      </p:pic>
      <p:pic>
        <p:nvPicPr>
          <p:cNvPr id="5" name="Zástupný obsah 4" descr="Obsah obrázku kreslení&#10;&#10;Popis byl vytvořen automaticky">
            <a:extLst>
              <a:ext uri="{FF2B5EF4-FFF2-40B4-BE49-F238E27FC236}">
                <a16:creationId xmlns:a16="http://schemas.microsoft.com/office/drawing/2014/main" id="{7AE8268C-D3E6-4DE1-9469-B820F403D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40255" y="4643307"/>
            <a:ext cx="1755648" cy="2098548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31175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pka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2656</TotalTime>
  <Words>1237</Words>
  <Application>Microsoft Office PowerPoint</Application>
  <PresentationFormat>Širokoúhlá obrazovka</PresentationFormat>
  <Paragraphs>147</Paragraphs>
  <Slides>22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Candara</vt:lpstr>
      <vt:lpstr>Wingdings</vt:lpstr>
      <vt:lpstr>Kapka</vt:lpstr>
      <vt:lpstr>Vliv primárních reflexů na pohybový projev dítěte</vt:lpstr>
      <vt:lpstr>Prezentace aplikace PowerPoint</vt:lpstr>
      <vt:lpstr>CO je také pohyb?</vt:lpstr>
      <vt:lpstr>Pohybový vývoj</vt:lpstr>
      <vt:lpstr>Pyramida učení</vt:lpstr>
      <vt:lpstr>Prezentace aplikace PowerPoint</vt:lpstr>
      <vt:lpstr>Moro reflex</vt:lpstr>
      <vt:lpstr>Jak pomoci ve škole dítěti s přetrvaným Moro reflexem</vt:lpstr>
      <vt:lpstr>Asymetrický tonický šíjový reflex (ATŠR) </vt:lpstr>
      <vt:lpstr>Tonický labyrintový reflex</vt:lpstr>
      <vt:lpstr>Symetrický tonický šíjový reflex </vt:lpstr>
      <vt:lpstr>Hry, které zlepšují integraci STŠR</vt:lpstr>
      <vt:lpstr>Úchopové reflexy – palmární a plantární reflex</vt:lpstr>
      <vt:lpstr>Galantův spinální reflex</vt:lpstr>
      <vt:lpstr>Zopakování všech projevů</vt:lpstr>
      <vt:lpstr> </vt:lpstr>
      <vt:lpstr> </vt:lpstr>
      <vt:lpstr> </vt:lpstr>
      <vt:lpstr> </vt:lpstr>
      <vt:lpstr>Další ucelené programy cílené na obtíže dětí s SPU</vt:lpstr>
      <vt:lpstr>Inspirace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primárních reflexů na pohybový projev dítěte</dc:title>
  <dc:creator>Alena Skotáková</dc:creator>
  <cp:lastModifiedBy>Alena Skotáková</cp:lastModifiedBy>
  <cp:revision>12</cp:revision>
  <dcterms:created xsi:type="dcterms:W3CDTF">2023-10-10T08:35:51Z</dcterms:created>
  <dcterms:modified xsi:type="dcterms:W3CDTF">2023-10-13T11:29:32Z</dcterms:modified>
</cp:coreProperties>
</file>