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6" r:id="rId3"/>
    <p:sldMasterId id="2147483670" r:id="rId4"/>
    <p:sldMasterId id="2147483672" r:id="rId5"/>
    <p:sldMasterId id="2147483678" r:id="rId6"/>
  </p:sldMasterIdLst>
  <p:notesMasterIdLst>
    <p:notesMasterId r:id="rId5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30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03" r:id="rId29"/>
    <p:sldId id="278" r:id="rId30"/>
    <p:sldId id="279" r:id="rId31"/>
    <p:sldId id="280" r:id="rId32"/>
    <p:sldId id="277" r:id="rId33"/>
    <p:sldId id="304" r:id="rId34"/>
    <p:sldId id="283" r:id="rId35"/>
    <p:sldId id="306" r:id="rId36"/>
    <p:sldId id="285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298" r:id="rId52"/>
    <p:sldId id="321" r:id="rId53"/>
    <p:sldId id="323" r:id="rId54"/>
    <p:sldId id="324" r:id="rId55"/>
    <p:sldId id="322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88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400" b="0" u="none" strike="noStrike">
                <a:solidFill>
                  <a:schemeClr val="dk1"/>
                </a:solidFill>
                <a:uFillTx/>
                <a:latin typeface="Tahoma"/>
              </a:rPr>
              <a:t>Klikněte pro přesun snímku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cs-CZ" sz="2000" b="0" u="none" strike="noStrike">
                <a:solidFill>
                  <a:srgbClr val="000000"/>
                </a:solidFill>
                <a:uFillTx/>
                <a:latin typeface="Arial"/>
              </a:rPr>
              <a:t>Klikněte pro úpravu formátu komentářů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2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3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3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537EF59-1F55-4FF3-B8E2-024C4C7F94E1}" type="slidenum"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ijms1605974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s12529-012-9242-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93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>
                <a:solidFill>
                  <a:srgbClr val="878787"/>
                </a:solidFill>
                <a:uFillTx/>
                <a:latin typeface="interstateregular"/>
              </a:rPr>
              <a:t>https://doi.org/10.1093/eurheartj/ehab484</a:t>
            </a:r>
            <a:endParaRPr lang="cs-CZ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>
                <a:solidFill>
                  <a:srgbClr val="000000"/>
                </a:solidFill>
                <a:uFillTx/>
                <a:latin typeface="interstateregular"/>
              </a:rPr>
              <a:t>https://doi.org/10.1161/CIR.0000000000000678</a:t>
            </a:r>
            <a:endParaRPr lang="cs-CZ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466E28-22D2-4E50-8397-9B7B496F4F14}" type="slidenum">
              <a:rPr lang="cs-CZ" sz="1200" b="0" u="none" strike="noStrike">
                <a:solidFill>
                  <a:srgbClr val="000000"/>
                </a:solidFill>
                <a:uFillTx/>
                <a:latin typeface="Arial"/>
              </a:rPr>
              <a:t>15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Dyslipidémie = skupina metabolických onemocnění charakterizována zvýšenými koncentracemi lipidů nebo lipoproteinů v plazmě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18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31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DOI: 10.1111/j.1464-5491.2006.01858.x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20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5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doi:10.1152/physrev.00063.2017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22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759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obr.: https://www.instagram.com/daniellebelardomd/p/CMNQ84MrgC1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24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482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SFA – </a:t>
            </a:r>
            <a:r>
              <a:rPr lang="cs-CZ" dirty="0" err="1"/>
              <a:t>saturated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nasycené mastné kyseliny</a:t>
            </a:r>
          </a:p>
          <a:p>
            <a:r>
              <a:rPr lang="cs-CZ" dirty="0"/>
              <a:t>MUFA - </a:t>
            </a:r>
            <a:r>
              <a:rPr lang="cs-CZ" dirty="0" err="1"/>
              <a:t>monounsaturated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</a:t>
            </a:r>
            <a:r>
              <a:rPr lang="cs-CZ" dirty="0" err="1"/>
              <a:t>mononenasycené</a:t>
            </a:r>
            <a:r>
              <a:rPr lang="cs-CZ" dirty="0"/>
              <a:t> mastné kyseliny</a:t>
            </a:r>
          </a:p>
          <a:p>
            <a:r>
              <a:rPr lang="cs-CZ" dirty="0"/>
              <a:t>PUFA - </a:t>
            </a:r>
            <a:r>
              <a:rPr lang="cs-CZ" dirty="0" err="1"/>
              <a:t>plyunsaturated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polynenasycené mastné kyseliny</a:t>
            </a:r>
          </a:p>
          <a:p>
            <a:r>
              <a:rPr lang="cs-CZ" dirty="0"/>
              <a:t>TFA - trans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trans mastné kyseliny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25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788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doi:10.1017/S0029665113003844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27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7581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SFA – </a:t>
            </a:r>
            <a:r>
              <a:rPr lang="cs-CZ" dirty="0" err="1"/>
              <a:t>saturated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nasycené mastné kyseliny</a:t>
            </a:r>
          </a:p>
          <a:p>
            <a:r>
              <a:rPr lang="cs-CZ" dirty="0"/>
              <a:t>MUFA - </a:t>
            </a:r>
            <a:r>
              <a:rPr lang="cs-CZ" dirty="0" err="1"/>
              <a:t>monounsaturated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</a:t>
            </a:r>
            <a:r>
              <a:rPr lang="cs-CZ" dirty="0" err="1"/>
              <a:t>mononenasycené</a:t>
            </a:r>
            <a:r>
              <a:rPr lang="cs-CZ" dirty="0"/>
              <a:t> mastné kyseliny</a:t>
            </a:r>
          </a:p>
          <a:p>
            <a:r>
              <a:rPr lang="cs-CZ" dirty="0"/>
              <a:t>PUFA - </a:t>
            </a:r>
            <a:r>
              <a:rPr lang="cs-CZ" dirty="0" err="1"/>
              <a:t>plyunsaturated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polynenasycené mastné kyseliny</a:t>
            </a:r>
          </a:p>
          <a:p>
            <a:r>
              <a:rPr lang="cs-CZ" dirty="0"/>
              <a:t>TFA - trans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– trans mastné kyseliny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28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0171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AAFD-3EED-B316-44F5-955171DA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70F9AF-1F39-7157-1DEB-F0931835F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3CBB38-2C57-4E36-DDC5-4FBEDE370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https://www.eufic.org/en/misinformation/article/do-seed-oils-cause-inflammation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5C0F2-3646-F08D-7969-0F5A05F83B80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30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1043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F8217-47B4-8555-E0A6-616BCAB1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301C0E-85E3-6691-649D-52B772148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D94623F-CAF7-7B28-359A-0C59E6B28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http://dx.doi.org/10.1016/ S0140-6736(18)31809-9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6543D6-D3AE-A8EA-859F-9986AF135E86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32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52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>
                <a:solidFill>
                  <a:srgbClr val="000000"/>
                </a:solidFill>
                <a:uFillTx/>
                <a:latin typeface="Arial"/>
              </a:rPr>
              <a:t>https://www.jacc.org/doi/full/10.1016/j.jacc.2019.03.010 </a:t>
            </a:r>
          </a:p>
        </p:txBody>
      </p:sp>
      <p:sp>
        <p:nvSpPr>
          <p:cNvPr id="194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D511E5-7DAC-4DFD-A328-4BFDD7D3974A}" type="slidenum">
              <a:rPr lang="cs-CZ" sz="1200" b="0" u="none" strike="noStrike">
                <a:solidFill>
                  <a:srgbClr val="000000"/>
                </a:solidFill>
                <a:uFillTx/>
                <a:latin typeface="Arial"/>
              </a:rPr>
              <a:t>2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09963-70E4-635E-5A16-8A3A2898A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6069CB-043A-4829-8204-D056DAFF2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79E72D8-5DBF-CC65-3799-B4302BA6C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302349-9D67-8CE4-D805-B530F539A89E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33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3631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EB44-5D75-17EA-A3E7-1D92A612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5C4D025-E70F-9455-DE7D-885E8A239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DC11AC-774B-1878-8B2B-2AC603A60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53F58-C648-F843-03C0-C58F5011BE50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34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5700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46B49-AD2B-6ECE-EB06-FCE3C1EC7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2DB1B7-62D5-FE78-2E6C-8A41BB47B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11FC705-0D05-0CC9-D8D4-3FB0D4611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7F275A-2319-97BF-8762-44A45F24D92A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35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657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8B2A7-3A18-8673-1198-0718CA4E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F51EE5-B99E-187E-456B-1823009CB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C304674-CC04-C03A-0FAC-A081F1E26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C9D6F7-2091-AA7B-E788-5D6FFAEAED81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36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243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B4116-0957-AC37-67EF-01CE0682C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11408F-5FA5-514C-A904-9F05F1765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246542-7ABB-70FA-A662-09F432D9C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C12745-7B7E-6099-98ED-34E8FD0FC23B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37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996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BDE0A-9541-ADE6-D533-DF3865D9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240D10-725E-0493-0CD5-792D9A8E0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6CB4FF8-5D4C-72CD-E520-0F11B9C2A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D896F2-E7AB-DC39-CCC9-6206ED4CD7AA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38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0305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FBB4A-805F-D451-49FE-6C1DB11A5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74429E1-F9EB-C76E-6F42-1A941EF53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99BB94D-899D-78EB-9533-752397A09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7A198-9473-1C5D-4CAF-D39B2F8136E1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39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235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3C54E-57A5-E2F2-FC28-98307A39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06DF7DB-ADC8-914B-80C2-ECA3DD0DE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75D295-0DED-EA86-1AD6-C8A29E45D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4BE177-C7AC-1A99-EA31-E001DAD8C4DC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41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6198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82E9-F1AE-4ADE-E08C-53CCCA26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177FF8C-A645-A63F-F2EF-AFA554357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3DBA40A-5E35-0B9E-F122-A69F22B89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A6886D-3EAE-73B3-1586-3B26CD652298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42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2600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3B283-0B18-D1F0-8BA8-D66F0314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A9B962D-A888-C286-90D3-39D26BB99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91786B-BBD2-2277-71B2-DC8767906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07358-39A7-C32E-D05C-999470DBC62B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44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457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>
                <a:solidFill>
                  <a:srgbClr val="000000"/>
                </a:solidFill>
                <a:uFillTx/>
                <a:latin typeface="Arial"/>
              </a:rPr>
              <a:t>https://ourworldindata.org/cardiovascular-diseases</a:t>
            </a:r>
          </a:p>
        </p:txBody>
      </p:sp>
      <p:sp>
        <p:nvSpPr>
          <p:cNvPr id="197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1E8D4B-7F27-4D8E-A443-439E5689B981}" type="slidenum">
              <a:rPr lang="cs-CZ" sz="1200" b="0" u="none" strike="noStrike">
                <a:solidFill>
                  <a:srgbClr val="000000"/>
                </a:solidFill>
                <a:uFillTx/>
                <a:latin typeface="Arial"/>
              </a:rPr>
              <a:t>3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E64A0-BB15-2457-3CA8-9FC20B4A6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E69899-567E-D88B-DDC6-7C9A7B523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AD4664B-66C8-2510-C442-398A03108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67A5C7-FCDD-8FD0-1374-5A7EFBEBF1DE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45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584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6E70-E826-3AAA-976C-E67E37360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14700C-1ADD-407B-EC80-112DE6C90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99B163F-60AE-A023-4B7C-16AA23608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6D2E9A-FB61-F8B2-B9D3-83647D322439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47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5401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014F3-6D56-C04B-BACE-0FA6002C9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661A55-BDCF-1ED7-171D-B38DEB599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8CA3605-F783-EF07-7910-B6B3B58D8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9CF784-5F30-9757-C496-E15B99328BBB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48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170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1C14-A3B6-6805-85CA-0A0ED083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2554DF-49EB-F0B9-3F9F-CA74085E4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B2AC86-6B43-9BB5-C2E0-E247A5C76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F3FEC9-5E15-BA20-E637-F27482FF7FD2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49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861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>
                <a:solidFill>
                  <a:srgbClr val="000000"/>
                </a:solidFill>
                <a:uFillTx/>
                <a:latin typeface="Arial"/>
              </a:rPr>
              <a:t>https://ourworldindata.org/cardiovascular-diseases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C34245-FADD-492E-9670-CB6AB4C86C51}" type="slidenum">
              <a:rPr lang="cs-CZ" sz="1200" b="0" u="none" strike="noStrike">
                <a:solidFill>
                  <a:srgbClr val="000000"/>
                </a:solidFill>
                <a:uFillTx/>
                <a:latin typeface="Arial"/>
              </a:rPr>
              <a:t>4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>
                <a:solidFill>
                  <a:srgbClr val="000000"/>
                </a:solidFill>
                <a:uFillTx/>
                <a:latin typeface="Arial"/>
              </a:rPr>
              <a:t>https://www.nhlbi.nih.gov/health/atherosclerosis/causes </a:t>
            </a:r>
          </a:p>
        </p:txBody>
      </p:sp>
      <p:sp>
        <p:nvSpPr>
          <p:cNvPr id="203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AD1846-892F-46B7-BAEE-0EC80547EE69}" type="slidenum">
              <a:rPr lang="cs-CZ" sz="1200" b="0" u="none" strike="noStrike">
                <a:solidFill>
                  <a:srgbClr val="000000"/>
                </a:solidFill>
                <a:uFillTx/>
                <a:latin typeface="Arial"/>
              </a:rPr>
              <a:t>7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u="sng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3"/>
              </a:rPr>
              <a:t>https://doi.org/10.3390/ijms16059749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8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317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 dirty="0">
                <a:solidFill>
                  <a:srgbClr val="555555"/>
                </a:solidFill>
                <a:uFillTx/>
                <a:latin typeface="Roboto"/>
              </a:rPr>
              <a:t>DOI:</a:t>
            </a:r>
            <a:r>
              <a:rPr lang="cs-CZ" sz="2000" b="0" u="sng" strike="noStrike" dirty="0">
                <a:solidFill>
                  <a:srgbClr val="000000"/>
                </a:solidFill>
                <a:uFillTx/>
                <a:latin typeface="Roboto"/>
                <a:hlinkClick r:id="rId3"/>
              </a:rPr>
              <a:t>10.1007/s12529-012-9242-5</a:t>
            </a:r>
            <a:endParaRPr lang="cs-CZ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B522C7-745E-47CE-B329-1C1846DD2329}" type="slidenum">
              <a:rPr lang="cs-CZ" sz="1200" b="0" u="none" strike="noStrike">
                <a:solidFill>
                  <a:srgbClr val="000000"/>
                </a:solidFill>
                <a:uFillTx/>
                <a:latin typeface="Arial"/>
              </a:rPr>
              <a:t>9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AGEs –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glycation</a:t>
            </a:r>
            <a:r>
              <a:rPr lang="cs-CZ" dirty="0"/>
              <a:t> end </a:t>
            </a:r>
            <a:r>
              <a:rPr lang="cs-CZ" dirty="0" err="1"/>
              <a:t>products</a:t>
            </a:r>
            <a:r>
              <a:rPr lang="cs-CZ" dirty="0"/>
              <a:t> = bílkoviny nebo lipidy, které se v přítomnosti glukózy stávají glykovanými -&gt; podílí se na rozvoji či zhoršení řady degenerativních onemocnění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pPr indent="0" algn="r">
              <a:buNone/>
            </a:pPr>
            <a:fld id="{E537EF59-1F55-4FF3-B8E2-024C4C7F94E1}" type="slidenum">
              <a:rPr lang="cs-CZ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11</a:t>
            </a:fld>
            <a:endParaRPr lang="cs-CZ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228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cs-CZ" sz="2000" b="0" u="none" strike="noStrike">
                <a:solidFill>
                  <a:srgbClr val="000000"/>
                </a:solidFill>
                <a:uFillTx/>
                <a:latin typeface="Arial"/>
              </a:rPr>
              <a:t>Zdroj obr.: https://publichealthpost.org/health-equity/public-health-spending-mismatch/</a:t>
            </a:r>
          </a:p>
        </p:txBody>
      </p:sp>
      <p:sp>
        <p:nvSpPr>
          <p:cNvPr id="209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u="none" strike="noStrik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1AB3E4-0517-4292-92C9-783163444368}" type="slidenum">
              <a:rPr lang="cs-CZ" sz="1200" b="0" u="none" strike="noStrike">
                <a:solidFill>
                  <a:srgbClr val="000000"/>
                </a:solidFill>
                <a:uFillTx/>
                <a:latin typeface="Arial"/>
              </a:rPr>
              <a:t>14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72C52B-3BE8-4DDB-B9E8-97A32C1611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13468F-F50B-4B17-B9DA-BC8F45BE62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4FDAD41-D9C8-422E-93B8-C6DE6D2BC65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CB99C2C-F01D-4F43-8BBE-86494EF882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282D3A2-8F7A-4322-BA90-5B358408CF6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FEE9995-DAA4-4837-B5B9-DC4E3A971F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720000" y="6228000"/>
            <a:ext cx="7919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EB8017D-9F46-4F3B-BF82-36C6985C5043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98520" y="2900520"/>
            <a:ext cx="11361240" cy="117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399"/>
              </a:lnSpc>
              <a:buNone/>
            </a:pPr>
            <a:r>
              <a:rPr lang="cs-CZ" sz="4400" b="1" u="none" strike="noStrike">
                <a:solidFill>
                  <a:schemeClr val="dk2"/>
                </a:solidFill>
                <a:uFillTx/>
                <a:latin typeface="Arial"/>
              </a:rPr>
              <a:t>Kliknutím vložíte nadpis</a:t>
            </a:r>
            <a:endParaRPr lang="en-US" sz="44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pic>
        <p:nvPicPr>
          <p:cNvPr id="3" name="Obrázek 5"/>
          <p:cNvPicPr/>
          <p:nvPr/>
        </p:nvPicPr>
        <p:blipFill>
          <a:blip r:embed="rId3"/>
          <a:stretch/>
        </p:blipFill>
        <p:spPr>
          <a:xfrm>
            <a:off x="414000" y="414000"/>
            <a:ext cx="2018880" cy="10652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ts val="18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u="none" strike="noStrike">
                <a:solidFill>
                  <a:schemeClr val="dk1"/>
                </a:solidFill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ts val="18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u="none" strike="noStrike">
                <a:solidFill>
                  <a:schemeClr val="dk1"/>
                </a:solidFill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ts val="18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u="none" strike="noStrike">
                <a:solidFill>
                  <a:schemeClr val="dk1"/>
                </a:solidFill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ftr" idx="5"/>
          </p:nvPr>
        </p:nvSpPr>
        <p:spPr>
          <a:xfrm>
            <a:off x="720000" y="6228000"/>
            <a:ext cx="7919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sldNum" idx="6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C03CB2E-33E3-4B4A-9630-34ECA40E10E5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" name="Obrázek 8"/>
          <p:cNvPicPr/>
          <p:nvPr/>
        </p:nvPicPr>
        <p:blipFill>
          <a:blip r:embed="rId3"/>
          <a:stretch/>
        </p:blipFill>
        <p:spPr>
          <a:xfrm>
            <a:off x="10881360" y="6048000"/>
            <a:ext cx="1132200" cy="59724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Tahoma"/>
              </a:rPr>
              <a:t>Klikněte pro úpravu formátu textu nadpisu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ts val="18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u="none" strike="noStrike">
                <a:solidFill>
                  <a:schemeClr val="dk1"/>
                </a:solidFill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ts val="18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u="none" strike="noStrike">
                <a:solidFill>
                  <a:schemeClr val="dk1"/>
                </a:solidFill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ts val="18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u="none" strike="noStrike">
                <a:solidFill>
                  <a:schemeClr val="dk1"/>
                </a:solidFill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ftr" idx="13"/>
          </p:nvPr>
        </p:nvSpPr>
        <p:spPr>
          <a:xfrm>
            <a:off x="720000" y="6228000"/>
            <a:ext cx="7919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sldNum" idx="14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7C94FF1-7EEE-4FAE-96D6-4850FF08C618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Kliknutím vložíte nadpis</a:t>
            </a:r>
            <a:endParaRPr lang="en-US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800" b="0" u="none" strike="noStrike">
                <a:solidFill>
                  <a:schemeClr val="dk1"/>
                </a:solidFill>
                <a:uFillTx/>
                <a:latin typeface="Arial"/>
              </a:rPr>
              <a:t>Kliknutím vložíte text</a:t>
            </a:r>
            <a:endParaRPr lang="en-U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Druhá úroveň</a:t>
            </a:r>
            <a:endParaRPr lang="en-U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914400"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600" b="0" u="none" strike="noStrike">
                <a:solidFill>
                  <a:schemeClr val="dk1"/>
                </a:solidFill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2" name="Obrázek 8"/>
          <p:cNvPicPr/>
          <p:nvPr/>
        </p:nvPicPr>
        <p:blipFill>
          <a:blip r:embed="rId3"/>
          <a:stretch/>
        </p:blipFill>
        <p:spPr>
          <a:xfrm>
            <a:off x="10881360" y="6048000"/>
            <a:ext cx="1132200" cy="597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17"/>
          </p:nvPr>
        </p:nvSpPr>
        <p:spPr>
          <a:xfrm>
            <a:off x="720000" y="6228000"/>
            <a:ext cx="7919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sldNum" idx="18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2CA95FF-E13B-434C-B838-442A76400B55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Kliknutím vložíte nadpis</a:t>
            </a:r>
            <a:endParaRPr lang="en-US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720000" y="1701360"/>
            <a:ext cx="52196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800" b="0" u="none" strike="noStrike">
                <a:solidFill>
                  <a:schemeClr val="dk1"/>
                </a:solidFill>
                <a:uFillTx/>
                <a:latin typeface="Arial"/>
              </a:rPr>
              <a:t>Kliknutím vložíte text</a:t>
            </a:r>
            <a:endParaRPr lang="en-U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Druhá úroveň</a:t>
            </a:r>
            <a:endParaRPr lang="en-U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914400"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600" b="0" u="none" strike="noStrike">
                <a:solidFill>
                  <a:schemeClr val="dk1"/>
                </a:solidFill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251400" y="1701360"/>
            <a:ext cx="52196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800" b="0" u="none" strike="noStrike">
                <a:solidFill>
                  <a:schemeClr val="dk1"/>
                </a:solidFill>
                <a:uFillTx/>
                <a:latin typeface="Arial"/>
              </a:rPr>
              <a:t>Kliknutím vložíte text</a:t>
            </a:r>
            <a:endParaRPr lang="en-U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Druhá úroveň</a:t>
            </a:r>
            <a:endParaRPr lang="en-U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914400"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600" b="0" u="none" strike="noStrike">
                <a:solidFill>
                  <a:schemeClr val="dk1"/>
                </a:solidFill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54" name="Obrázek 8"/>
          <p:cNvPicPr/>
          <p:nvPr/>
        </p:nvPicPr>
        <p:blipFill>
          <a:blip r:embed="rId3"/>
          <a:stretch/>
        </p:blipFill>
        <p:spPr>
          <a:xfrm>
            <a:off x="10881360" y="6048000"/>
            <a:ext cx="1132200" cy="597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ftr" idx="19"/>
          </p:nvPr>
        </p:nvSpPr>
        <p:spPr>
          <a:xfrm>
            <a:off x="720000" y="6228000"/>
            <a:ext cx="7919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sldNum" idx="20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EA90BE1-C67B-4F02-A718-A146BB3A00AB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20720" y="1296000"/>
            <a:ext cx="5219640" cy="27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ts val="2299"/>
              </a:lnSpc>
              <a:buNone/>
              <a:tabLst>
                <a:tab pos="0" algn="l"/>
              </a:tabLst>
            </a:pPr>
            <a:r>
              <a:rPr lang="cs-CZ" sz="2000" b="0" u="none" strike="noStrike">
                <a:solidFill>
                  <a:schemeClr val="dk2"/>
                </a:solidFill>
                <a:uFillTx/>
                <a:latin typeface="Arial"/>
              </a:rPr>
              <a:t>Kliknutím vložíte podnadpis</a:t>
            </a:r>
            <a:endParaRPr lang="en-US" sz="2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Kliknutím vložíte nadpis</a:t>
            </a:r>
            <a:endParaRPr lang="en-US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251400" y="1290600"/>
            <a:ext cx="5219640" cy="27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ts val="2299"/>
              </a:lnSpc>
              <a:buNone/>
              <a:tabLst>
                <a:tab pos="0" algn="l"/>
              </a:tabLst>
            </a:pPr>
            <a:r>
              <a:rPr lang="cs-CZ" sz="2000" b="0" u="none" strike="noStrike">
                <a:solidFill>
                  <a:schemeClr val="dk2"/>
                </a:solidFill>
                <a:uFillTx/>
                <a:latin typeface="Arial"/>
              </a:rPr>
              <a:t>Kliknutím vložíte podnadpis</a:t>
            </a:r>
            <a:endParaRPr lang="en-US" sz="2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body"/>
          </p:nvPr>
        </p:nvSpPr>
        <p:spPr>
          <a:xfrm>
            <a:off x="720000" y="1701360"/>
            <a:ext cx="52196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800" b="0" u="none" strike="noStrike">
                <a:solidFill>
                  <a:schemeClr val="dk1"/>
                </a:solidFill>
                <a:uFillTx/>
                <a:latin typeface="Arial"/>
              </a:rPr>
              <a:t>Kliknutím vložíte text</a:t>
            </a:r>
            <a:endParaRPr lang="en-U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Druhá úroveň</a:t>
            </a:r>
            <a:endParaRPr lang="en-U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914400"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600" b="0" u="none" strike="noStrike">
                <a:solidFill>
                  <a:schemeClr val="dk1"/>
                </a:solidFill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6251400" y="1701360"/>
            <a:ext cx="52196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800" b="0" u="none" strike="noStrike">
                <a:solidFill>
                  <a:schemeClr val="dk1"/>
                </a:solidFill>
                <a:uFillTx/>
                <a:latin typeface="Arial"/>
              </a:rPr>
              <a:t>Kliknutím vložíte text</a:t>
            </a:r>
            <a:endParaRPr lang="en-U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Druhá úroveň</a:t>
            </a:r>
            <a:endParaRPr lang="en-U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914400"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600" b="0" u="none" strike="noStrike">
                <a:solidFill>
                  <a:schemeClr val="dk1"/>
                </a:solidFill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62" name="Obrázek 8"/>
          <p:cNvPicPr/>
          <p:nvPr/>
        </p:nvPicPr>
        <p:blipFill>
          <a:blip r:embed="rId3"/>
          <a:stretch/>
        </p:blipFill>
        <p:spPr>
          <a:xfrm>
            <a:off x="10881360" y="6048000"/>
            <a:ext cx="1132200" cy="597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ftr" idx="25"/>
          </p:nvPr>
        </p:nvSpPr>
        <p:spPr>
          <a:xfrm>
            <a:off x="720000" y="6228000"/>
            <a:ext cx="7919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 algn="ctr">
              <a:buNone/>
              <a:defRPr lang="cs-CZ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sldNum" idx="26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42539C5-16D8-4AED-9F6D-EC65D7866456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720000" y="692280"/>
            <a:ext cx="10752840" cy="51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72000" indent="0" defTabSz="914400">
              <a:lnSpc>
                <a:spcPts val="3600"/>
              </a:lnSpc>
              <a:buNone/>
              <a:tabLst>
                <a:tab pos="0" algn="l"/>
              </a:tabLst>
            </a:pPr>
            <a:r>
              <a:rPr lang="cs-CZ" sz="2800" b="0" u="none" strike="noStrike">
                <a:solidFill>
                  <a:schemeClr val="dk1"/>
                </a:solidFill>
                <a:uFillTx/>
                <a:latin typeface="Arial"/>
              </a:rPr>
              <a:t>Kliknutím vložíte text</a:t>
            </a:r>
            <a:endParaRPr lang="en-U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7" name="Obrázek 8"/>
          <p:cNvPicPr/>
          <p:nvPr/>
        </p:nvPicPr>
        <p:blipFill>
          <a:blip r:embed="rId3"/>
          <a:stretch/>
        </p:blipFill>
        <p:spPr>
          <a:xfrm>
            <a:off x="10881360" y="6048000"/>
            <a:ext cx="1132200" cy="5972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Tahoma"/>
              </a:rPr>
              <a:t>Klikněte pro úpravu formátu textu nadpisu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98520" y="2900520"/>
            <a:ext cx="11361240" cy="117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399"/>
              </a:lnSpc>
              <a:buNone/>
            </a:pPr>
            <a:r>
              <a:rPr lang="cs-CZ" sz="4400" b="1" u="none" strike="noStrike">
                <a:solidFill>
                  <a:schemeClr val="dk2"/>
                </a:solidFill>
                <a:uFillTx/>
                <a:latin typeface="Arial"/>
              </a:rPr>
              <a:t>Výživa v prevenci kardiovaskulárních onemocnění</a:t>
            </a:r>
            <a:endParaRPr lang="cs-CZ" sz="44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Num" idx="33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rmAutofit/>
          </a:bodyPr>
          <a:lstStyle>
            <a:lvl1pPr indent="0">
              <a:lnSpc>
                <a:spcPct val="100000"/>
              </a:lnSpc>
              <a:spcAft>
                <a:spcPts val="601"/>
              </a:spcAft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spcAft>
                <a:spcPts val="601"/>
              </a:spcAft>
              <a:buNone/>
            </a:pPr>
            <a:fld id="{189369C5-F60E-49F2-9099-52E2FA8D7A99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10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14" name="Picture 2" descr="Soubor:RF aterosklerózy.svg"/>
          <p:cNvPicPr/>
          <p:nvPr/>
        </p:nvPicPr>
        <p:blipFill>
          <a:blip r:embed="rId2"/>
          <a:stretch/>
        </p:blipFill>
        <p:spPr>
          <a:xfrm>
            <a:off x="3141000" y="474120"/>
            <a:ext cx="5909400" cy="590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Rizikové faktory KVO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720000" y="117144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Genetika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Významně zvýšené riziko u osob s rodinou historií KVO (podíl dědičného prostředí relevantní, ne však převažující)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Dědičné metabolické poruchy (familiární 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hypercholesterolemie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)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Zvýšené riziko u populace Jižní Asie (relevantní rozdíly rizika metabolických onemocnění – DM2)</a:t>
            </a:r>
          </a:p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Věk a pohlaví (protektivní role estrogenu → riziko rostoucí s věkem)</a:t>
            </a:r>
          </a:p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Hypertenze – zejména zvýšená permeabilita endotelu</a:t>
            </a:r>
          </a:p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Kouření, sekundární kouření, kvalita vzduchu – podílí se na endoteliální dysfunkci, pravděpodobně kombinací několika faktorů, vliv na TK</a:t>
            </a:r>
          </a:p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Strava – přímý vliv na dostupnost LDL cholesterolu v krvi, nepřímý na obezitu</a:t>
            </a:r>
          </a:p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Obezita – klíčové jsou metabolické dopady obezity – metabolický syndrom (MS)</a:t>
            </a:r>
          </a:p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Diabetes mellitus 2. typu – komplexní role, vliv AGEs na endoteliální dysfunkci</a:t>
            </a:r>
          </a:p>
          <a:p>
            <a:pPr marL="252000" indent="-180000" defTabSz="914400">
              <a:lnSpc>
                <a:spcPts val="27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Nedostatečná pohybová aktivita, systémová zánětlivá onemocnění,…</a:t>
            </a:r>
          </a:p>
          <a:p>
            <a:pPr indent="0" defTabSz="914400">
              <a:lnSpc>
                <a:spcPts val="3600"/>
              </a:lnSpc>
              <a:buNone/>
            </a:pPr>
            <a:endParaRPr lang="cs-CZ" sz="20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ts val="3600"/>
              </a:lnSpc>
              <a:buNone/>
            </a:pPr>
            <a:endParaRPr lang="cs-CZ" sz="20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E28B9F2-C12F-44BE-B3E3-DF4BBEBB2DBA}" type="slidenum">
              <a:r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Prevence KVO I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= Soubor činností na úrovni populace i jednotlivce s cílem eliminovat nebo minimalizovat dopad KVO a přidružených postižení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Dokonalá prevence by mohla zabránit až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80 % úmrtí na KVO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(oproti např. 40 % u NO) → metrika předčasných úmrtí X DALY a význam rané prevence vs. léčby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Úmrtnost na KVO ve vyspělých zemích od 80. let 20. století výrazně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poklesla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(až 1/3), zejména však díky opatřením směřujícím na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prevenci kouření a včasnou léčbu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→ vliv intervencí na populační úrovni obtížně hodnotitelný – časový rámec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Incidence obezity, diabetu a MS ve vyspělých zemích stále stoupá – limity prevence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8150116-A464-4CE5-B9C7-12571982CD17}" type="slidenum">
              <a:r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Prevence KVO II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Prevence na populační úrovni: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Mířená na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zdravý životní styl</a:t>
            </a: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Plošná prevence několika rizikových faktorů současně by vedla k dramatickému snížení rizika v delším časovém horizontu → plošná omezení kouření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Obecně úspěšné intervence na populační úrovni spíše vzácné – problém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účinnosti primární prevence</a:t>
            </a: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324000"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cs-CZ" sz="10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Prevence na individuální úrovni: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Zaměřená na ohrožené skupiny a aktivně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cílena na relevantní RF</a:t>
            </a: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Časné zachycení osob se zvýšeným rizikem – preventivní prohlídky, cílená vyšetření, přísná kritéria (MS)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Proaktivní přístup ze strany odborníků na úrovni edukace, motivace a kombinovaných terapeutických metod, časná léčba</a:t>
            </a:r>
          </a:p>
          <a:p>
            <a:pPr indent="0" defTabSz="914400">
              <a:lnSpc>
                <a:spcPts val="3600"/>
              </a:lnSpc>
              <a:buNone/>
              <a:tabLst>
                <a:tab pos="0" algn="l"/>
              </a:tabLst>
            </a:pPr>
            <a:endParaRPr lang="cs-CZ" sz="28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FDCE6B8-C14A-4CA5-BB72-477D70AB4237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rázek 6" descr="Obsah obrázku text, snímek obrazovky, řada/pruh&#10;&#10;Obsah vygenerovaný umělou inteligencí může být nesprávný."/>
          <p:cNvPicPr/>
          <p:nvPr/>
        </p:nvPicPr>
        <p:blipFill>
          <a:blip r:embed="rId3"/>
          <a:stretch/>
        </p:blipFill>
        <p:spPr>
          <a:xfrm>
            <a:off x="2090880" y="181080"/>
            <a:ext cx="8010000" cy="6495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EC76F8-56B0-4035-975C-E4CBF7AE7152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Guidelines pro prevenci KVO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2021 ESC Guidelines on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cardiovascular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disease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prevention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in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clinical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practice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		(ESC =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European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Society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of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Cardiology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)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2019 ACC/AHA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Guideline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on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the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Primary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Prevention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of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Cardiovascular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Disease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		(ACC =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American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College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of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Cardiology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, AHA =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American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Heart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Association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)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= Guidelines určeny primárně pro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práci s jednotlivci 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v komunikaci strategií pro prevenci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individuálního KV rizika</a:t>
            </a:r>
            <a:endParaRPr lang="cs-CZ" sz="20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Komunikují doporučení na základě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EBM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na úrovni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síly doporučení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(COR) a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kvality důkazů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(LOE) → poměr benefit/riziko vycházející z doporučení a kvalita metodiky studií, ze kterých doporučení vychází</a:t>
            </a:r>
          </a:p>
          <a:p>
            <a:pPr indent="0" defTabSz="914400">
              <a:lnSpc>
                <a:spcPts val="3600"/>
              </a:lnSpc>
              <a:buNone/>
            </a:pPr>
            <a:endParaRPr lang="cs-CZ" sz="28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6D0AB42-5C15-4289-87CC-EC34AE766E2D}" type="slidenum">
              <a:r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5"/>
          <p:cNvPicPr/>
          <p:nvPr/>
        </p:nvPicPr>
        <p:blipFill>
          <a:blip r:embed="rId2"/>
          <a:stretch/>
        </p:blipFill>
        <p:spPr>
          <a:xfrm>
            <a:off x="2520000" y="50040"/>
            <a:ext cx="7204320" cy="68076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CFEC42-1C89-44CD-8104-124DF592B4B1}" type="slidenum">
              <a:r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720000" y="1565640"/>
            <a:ext cx="5219640" cy="27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ts val="2299"/>
              </a:lnSpc>
              <a:buNone/>
              <a:tabLst>
                <a:tab pos="0" algn="l"/>
              </a:tabLst>
            </a:pPr>
            <a:r>
              <a:rPr lang="cs-CZ" sz="2400" b="0" u="none" strike="noStrike">
                <a:solidFill>
                  <a:schemeClr val="dk2"/>
                </a:solidFill>
                <a:uFillTx/>
                <a:latin typeface="Arial"/>
              </a:rPr>
              <a:t>Obecný životní styl</a:t>
            </a:r>
            <a:endParaRPr lang="cs-CZ" sz="2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Intervence v prevenci KVO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940000" y="1565640"/>
            <a:ext cx="5219640" cy="27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ts val="2299"/>
              </a:lnSpc>
              <a:buNone/>
              <a:tabLst>
                <a:tab pos="0" algn="l"/>
              </a:tabLst>
            </a:pPr>
            <a:r>
              <a:rPr lang="cs-CZ" sz="2400" b="0" u="none" strike="noStrike">
                <a:solidFill>
                  <a:schemeClr val="dk2"/>
                </a:solidFill>
                <a:uFillTx/>
                <a:latin typeface="Arial"/>
              </a:rPr>
              <a:t>Specifické rizikové faktory</a:t>
            </a:r>
            <a:endParaRPr lang="cs-CZ" sz="2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20000" y="1964160"/>
            <a:ext cx="52196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Tělesná hmotnost, obezita a MS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Výživa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Mastné kyseliny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Kvalita sacharidů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Mikronutrienty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Potraviny, skupiny potravin a stravovací vzorce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Alkohol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Kouření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Pohybová aktivita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Další individuální intervence</a:t>
            </a:r>
          </a:p>
          <a:p>
            <a:pPr indent="0" defTabSz="914400">
              <a:lnSpc>
                <a:spcPct val="100000"/>
              </a:lnSpc>
              <a:buNone/>
            </a:pPr>
            <a:endParaRPr lang="cs-CZ" sz="12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ts val="3600"/>
              </a:lnSpc>
              <a:buNone/>
            </a:pPr>
            <a:endParaRPr lang="cs-CZ" sz="28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251400" y="1964160"/>
            <a:ext cx="52196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ct val="2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Krevní lipidy</a:t>
            </a:r>
          </a:p>
          <a:p>
            <a:pPr marL="252000" indent="-180000" defTabSz="914400">
              <a:lnSpc>
                <a:spcPct val="2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DM2, regulace glykemie</a:t>
            </a:r>
          </a:p>
          <a:p>
            <a:pPr marL="252000" indent="-180000" defTabSz="914400">
              <a:lnSpc>
                <a:spcPct val="2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TK a hypertenze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19BA629-4037-4D8D-B637-4FCFFC37F1AD}" type="slidenum">
              <a:rPr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Tělesná hmotnost, obezita, MS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„Doporučuje se, aby si lidé drželi zdravou hmotnost, a osoby s nadváhou dosáhly zdravé hmotnosti, a tím snížily TK, dyslipidémii a riziko rozvoje DM2, a tím riziko KVO“ (1A)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Zdravá hmotnost jakožto BMI 20-25 kg/m</a:t>
            </a:r>
            <a:r>
              <a:rPr lang="cs-CZ" sz="2000" b="0" u="none" strike="noStrike" baseline="30000" dirty="0">
                <a:solidFill>
                  <a:schemeClr val="dk1"/>
                </a:solidFill>
                <a:uFillTx/>
                <a:latin typeface="Arial"/>
              </a:rPr>
              <a:t>2</a:t>
            </a:r>
            <a:endParaRPr lang="cs-CZ" sz="20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Obecná hodnota x odlišné hodnoty pro seniory (65+) → 22-27 kg/m</a:t>
            </a:r>
            <a:r>
              <a:rPr lang="cs-CZ" sz="1800" b="0" u="none" strike="noStrike" baseline="30000" dirty="0">
                <a:solidFill>
                  <a:schemeClr val="dk1"/>
                </a:solidFill>
                <a:uFillTx/>
                <a:latin typeface="Arial"/>
              </a:rPr>
              <a:t>2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, paradox obezity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Obecné limitace BMI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Samotné znění doporučení zřejmě odkazuje na metabolický syndrom</a:t>
            </a:r>
            <a:endParaRPr lang="en-GB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→ Pro doporučení udržení zdravé hmotnosti postačující X pro pochopení role obezity v rozvoji KVO je nutné chápat komplexnost jejích metabolických komplikací (MS)</a:t>
            </a:r>
          </a:p>
          <a:p>
            <a:pPr indent="0" defTabSz="914400">
              <a:lnSpc>
                <a:spcPct val="100000"/>
              </a:lnSpc>
              <a:buNone/>
            </a:pPr>
            <a:endParaRPr lang="cs-CZ" sz="12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E1F4AB5-28B9-4E2B-AD1B-22F11B9F1CE9}" type="slidenum">
              <a:r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Metabolický syndrom I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Soubor souvisejících a společně se vyskytujících metabolických poruch → viscerální obezita, dyslipidémie, poruchu glukózové tolerance a hypertenze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Klíčovým centrálním faktorem MS je vznik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inzulinové rezistence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. Její přesná patogeneze komplikovaná (viz následující přednáška), obecně je však klíčový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vytrvalý nadbytek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jakýchkoliv a všech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energetických substrátů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, zmnožení tukové tkáně nad fyziologickou kapacitu doprovázené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chronickým zánětem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a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spillover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lipidů do periferních tkání s </a:t>
            </a:r>
            <a:r>
              <a:rPr lang="cs-CZ" sz="1800" b="1" u="none" strike="noStrike" dirty="0" err="1">
                <a:solidFill>
                  <a:schemeClr val="dk1"/>
                </a:solidFill>
                <a:uFillTx/>
                <a:latin typeface="Arial"/>
              </a:rPr>
              <a:t>lipotoxickým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efektem.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Prakticky tedy soubor metabolických komplikací obezity (obecně vnímána jako povinné kritérium), přesná etiopatogeneze je však komplikovanější (včetně podílu stresu a stárnutí)</a:t>
            </a: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Přesný fenotyp osoby s MS/IR se může zásadně lišit, při naplnění diagnostických kritérií však riziko KVO významně narůstá – patří mezi nejvýznamnější prediktory.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23A239A-4EA9-495B-8B76-2C5E61770C8D}" type="slidenum">
              <a:r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Kardiovaskulární onemocnění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Obecná definice zahrnuje jakékoliv onemocnění srdce a cév → prakticky pracujeme s termínem aterosklerotická kardiovaskulární onemocnění (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ASCVD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) → společná etiopatogeneze = ateroskleróza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Obecně zahrnuje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koronární onemocnění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, zejména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infarkt myokardu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, cerebrovaskulární onemocnění, aortální aterosklerotická onemocnění a aterosklerotická onemocnění periferních cév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Význam v definici ASCVD dvojí: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Skupina onemocnění v současnosti nejvýznamnější příčina morbidity a mortality (specifická relevance ve vyspělých zemích)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Ateroskleróza jako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primární příčina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– většina prevence i léčby společná a zaměřena tímto směrem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2ED2856-B65C-482C-B383-CB537D4DC81E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Metabolický syndrom II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72911CC-06CB-4E02-ADAF-71A6E6EAC2F1}" type="slidenum">
              <a:rPr/>
              <a:t>20</a:t>
            </a:fld>
            <a:endParaRPr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AC95AF4-30DF-D659-ABFF-5E6666D11BA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35840088"/>
              </p:ext>
            </p:extLst>
          </p:nvPr>
        </p:nvGraphicFramePr>
        <p:xfrm>
          <a:off x="993797" y="1616862"/>
          <a:ext cx="10479043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9043">
                  <a:extLst>
                    <a:ext uri="{9D8B030D-6E8A-4147-A177-3AD203B41FA5}">
                      <a16:colId xmlns:a16="http://schemas.microsoft.com/office/drawing/2014/main" val="668860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Kritéria MS dle IDF (International Diabetes </a:t>
                      </a:r>
                      <a:r>
                        <a:rPr lang="cs-CZ" sz="1800" b="0" u="none" strike="noStrike" dirty="0" err="1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Federation</a:t>
                      </a: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) – 2005 </a:t>
                      </a:r>
                      <a:endParaRPr lang="cs-CZ" dirty="0"/>
                    </a:p>
                  </a:txBody>
                  <a:tcPr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6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Povinně přítomná centrální obezita: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0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Obvod pasu &gt; 80 cm pro ženy a &gt; 94 cm pro muže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9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Alespoň dvě ze čtyř zbývajících kritérií: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71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Triacylglyceroly (TAG) &gt; 1,7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 nebo léčená dyslipidémie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64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HDL-cholesterol &lt; 1,3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 (ženy) a 1,0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 (muži) nebo léčená dyslipidémie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4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Systolický TK ≥ 130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 nebo diastolický TK ≥ 80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nebo léčená hypertenze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7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Glykemie nalačno &gt; 5,6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/l, nebo již diagnostikovaná porucha glukózové tolerance či diabetes mellitus 2. typu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15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Metabolický syndrom III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Nepracuje s BMI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– zásadní je patologické zmnožení tuku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ve viscerální oblasti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hodnoty pro obvod pasu se mohou podle geografického původu lišit – respektuje genetické rozdíly v metabolismu tukové tkáně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NWO (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normal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weight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obesity) = obezita při normální hmotnosti → zvýšený podíl tuku a riziko rozvoje MS při BMI &lt; 25 kg/m</a:t>
            </a:r>
            <a:r>
              <a:rPr lang="cs-CZ" sz="1800" b="0" u="none" strike="noStrike" baseline="30000" dirty="0">
                <a:solidFill>
                  <a:schemeClr val="dk1"/>
                </a:solidFill>
                <a:uFillTx/>
                <a:latin typeface="Arial"/>
              </a:rPr>
              <a:t>2</a:t>
            </a: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MHO (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metabolically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healthy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obesity) = metabolicky zdravá obezita → bez příznaků MS X nejedná se o trvalý či rozumně vyvolatelný stav, ale spíše přechodnou fázi postupně přecházející do MS → pravděpodobně zejména geneticky podmíněné rozdíly ve funkci tukové tkáně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036AA92-D64D-4DEB-9C2D-89BD4FF22C84}" type="slidenum">
              <a:rPr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>
                <a:solidFill>
                  <a:schemeClr val="dk2"/>
                </a:solidFill>
                <a:uFillTx/>
                <a:latin typeface="Arial"/>
              </a:rPr>
              <a:t>Intervence zaměřené na prevenci a léčbu MS</a:t>
            </a:r>
            <a:endParaRPr lang="cs-CZ" sz="36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Dle většiny guidelines opatření zaměřená na životní styl (výživa a pohyb) s podpůrnou léčbou všech součástí MS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Prakticky je zásadním poznatkem, že IR i MS jsou do značné míry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reverzibilní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, pokud je léčba zahájena včas (+ význam primární prevence). Nejvýznamnější efekt má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 signifikantní snížení hmotnosti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, IR však do určité míry snížena již po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krátkodobém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omezení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přívodu energetických substrátů.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Prakticky tedy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nezáleží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na konkrétním zvoleném postupu, pokud povede k restrikci energetických substrátů a dlouhodobému snížení hmotnosti → snížení IR, MS a KV rizika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Podstatný argument ve prospěch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alternativních dietních postupů</a:t>
            </a: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2B4740E-03F9-4DB1-972B-B8E2F402D30D}" type="slidenum">
              <a:r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CD97-DBE8-C52B-92C4-C85104F5A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7EE64C07-904E-985B-CAE3-3A01516E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Krevní lipidy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CA070059-F8D9-E480-8961-FEE48FD5A99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„Kauzální role LDL-cholesterolu a jiných lipoproteinů obsahujících apoprotein B (</a:t>
            </a:r>
            <a:r>
              <a:rPr lang="cs-CZ" sz="1800" dirty="0" err="1">
                <a:solidFill>
                  <a:schemeClr val="dk1"/>
                </a:solidFill>
                <a:latin typeface="Arial"/>
              </a:rPr>
              <a:t>A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poB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) v rozvoji ASCVD byla prokázána nad veškeré pochybnosti genetickými, observačními i intervenčními studiemi.”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Jakákoliv zbývající kontroverze směřována na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vhodnou metodu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prevence a léčby dyslipidémie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„U osob s vysokým a velmi vysokým rizikem KVO (dle SCORE) je vhodné používat jako cílovou hodnotu LDL-C 2,6, respektive 1,8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mmol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/l” (1B) → u rizikové populace benefit i při snížení na významně nižší než běžné hodnoty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Snížení LDL-C o 1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mmol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/l vede ke snížení rizika úmrtí na KVO o 20-25 %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DFD0D7B-9B74-2A4F-7F1E-E147BEBA4C2A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910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 err="1">
                <a:solidFill>
                  <a:schemeClr val="dk2"/>
                </a:solidFill>
                <a:uFillTx/>
                <a:latin typeface="Arial"/>
              </a:rPr>
              <a:t>ApoB</a:t>
            </a: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 cholesterol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720001" y="1692000"/>
            <a:ext cx="6199274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ApoB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je hlavním strukturním proteinem lipoproteinů syntetizovaných v játrech a sloužícím k transportu cholesterolu do periferních tkání → VLDL, IDL, LDL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ApoB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cholesterol tedy prakticky totéž jako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nonHDL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-C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ApoB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receptor v periferních tkáních → vstup cholesterolu z lipoproteinů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Více </a:t>
            </a:r>
            <a:r>
              <a:rPr lang="cs-CZ" sz="1800" dirty="0" err="1">
                <a:solidFill>
                  <a:schemeClr val="dk1"/>
                </a:solidFill>
                <a:latin typeface="Arial"/>
              </a:rPr>
              <a:t>ApoB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částic = kompetice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alternativní cesta </a:t>
            </a:r>
            <a:r>
              <a:rPr lang="cs-CZ" sz="1800" u="none" strike="noStrike" dirty="0" err="1">
                <a:solidFill>
                  <a:schemeClr val="dk1"/>
                </a:solidFill>
                <a:uFillTx/>
                <a:latin typeface="Arial"/>
              </a:rPr>
              <a:t>scavengerovými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 receptory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makrofágy → ateroskleróza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 err="1">
                <a:solidFill>
                  <a:schemeClr val="dk1"/>
                </a:solidFill>
                <a:latin typeface="Arial"/>
              </a:rPr>
              <a:t>Small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Arial"/>
              </a:rPr>
              <a:t>dense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LDL (</a:t>
            </a:r>
            <a:r>
              <a:rPr lang="cs-CZ" sz="1800" dirty="0" err="1">
                <a:solidFill>
                  <a:schemeClr val="dk1"/>
                </a:solidFill>
                <a:latin typeface="Arial"/>
              </a:rPr>
              <a:t>s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dLDL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) → zvýšený poměr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ApoB</a:t>
            </a:r>
            <a:r>
              <a:rPr lang="cs-CZ" sz="1800" dirty="0" err="1">
                <a:solidFill>
                  <a:schemeClr val="dk1"/>
                </a:solidFill>
                <a:latin typeface="Arial"/>
              </a:rPr>
              <a:t>:částice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vyšší kompetice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94267B8-3E30-4890-AA08-C126949FB54A}" type="slidenum">
              <a:rPr/>
              <a:t>24</a:t>
            </a:fld>
            <a:endParaRPr/>
          </a:p>
        </p:txBody>
      </p:sp>
      <p:pic>
        <p:nvPicPr>
          <p:cNvPr id="3" name="Obrázek 2" descr="Obsah obrázku text, snímek obrazovky, diagram, klipart&#10;&#10;Obsah vygenerovaný umělou inteligencí může být nesprávný.">
            <a:extLst>
              <a:ext uri="{FF2B5EF4-FFF2-40B4-BE49-F238E27FC236}">
                <a16:creationId xmlns:a16="http://schemas.microsoft.com/office/drawing/2014/main" id="{C828DDE0-0A8A-850E-B8FE-F84CD83A1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35" y="-18854"/>
            <a:ext cx="4867465" cy="48526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Intervence vedoucí ke snížení LDL-C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720000" y="1440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Průběžná kontrola, včasná diagnostika a léčba → farmakologická léčba běžně dostupná a účinná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Nefarmakologické postupy účinné, problematika sekundární prevence a snížení potřebné dávky farmaka (vedlejší účinky, kombinace léků)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Výživa:</a:t>
            </a:r>
          </a:p>
          <a:p>
            <a:pPr marL="864000" lvl="1" indent="-324000" defTabSz="914400">
              <a:lnSpc>
                <a:spcPts val="18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Snížení/substituce SFA a eliminace TFA → přímý vztah</a:t>
            </a:r>
          </a:p>
          <a:p>
            <a:pPr marL="864000" lvl="1" indent="-324000" defTabSz="914400">
              <a:lnSpc>
                <a:spcPts val="18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Příjem vlákniny a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fytosterolů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– reabsorpce žlučových kyselin ve střevě</a:t>
            </a:r>
          </a:p>
          <a:p>
            <a:pPr marL="864000" lvl="1" indent="-324000" defTabSz="914400">
              <a:lnSpc>
                <a:spcPts val="18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Překvapivě silný vztah konzumace sójových produktů a syrovátkové bílkoviny a LDL-C → na úrovni randomizovaných studií X není součástí guidelines</a:t>
            </a:r>
          </a:p>
          <a:p>
            <a:pPr marL="864000" lvl="1" indent="-324000" defTabSz="914400">
              <a:lnSpc>
                <a:spcPts val="18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Konzumace ryb a omega-3 PUFA má vztah pouze k hladinám HDL-C a TK</a:t>
            </a:r>
          </a:p>
          <a:p>
            <a:pPr marL="252000" indent="-180000" defTabSz="914400">
              <a:lnSpc>
                <a:spcPct val="114000"/>
              </a:lnSpc>
              <a:spcBef>
                <a:spcPts val="1417"/>
              </a:spcBef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Pohybová aktivita, kouření a alkohol částečný vliv na celkový CH, poměr HDL:LDL X méně dobře prokázaný vztah k LDL (X další vztah ke KVO)</a:t>
            </a:r>
          </a:p>
          <a:p>
            <a:pPr marL="252000" indent="-180000" defTabSz="914400">
              <a:lnSpc>
                <a:spcPct val="114000"/>
              </a:lnSpc>
              <a:spcBef>
                <a:spcPts val="1417"/>
              </a:spcBef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Redukce tělesné hmotnosti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5D4E543-5CBF-49FE-888A-8ACCD9028CA0}" type="slidenum">
              <a:r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Tabulka 145"/>
          <p:cNvGraphicFramePr/>
          <p:nvPr>
            <p:extLst>
              <p:ext uri="{D42A27DB-BD31-4B8C-83A1-F6EECF244321}">
                <p14:modId xmlns:p14="http://schemas.microsoft.com/office/powerpoint/2010/main" val="747785437"/>
              </p:ext>
            </p:extLst>
          </p:nvPr>
        </p:nvGraphicFramePr>
        <p:xfrm>
          <a:off x="516000" y="85800"/>
          <a:ext cx="11160000" cy="2674560"/>
        </p:xfrm>
        <a:graphic>
          <a:graphicData uri="http://schemas.openxmlformats.org/drawingml/2006/table">
            <a:tbl>
              <a:tblPr/>
              <a:tblGrid>
                <a:gridCol w="1033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ACC/AHA 2019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800" b="1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Ke snížení rizika ASCVD se doporučuje strava zdůrazňující příjem zeleniny, ovoce, luštěnin, ořechů celozrnných obilovin a ryb.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Nahrazení SFA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ve stravě pomocí PUFA nebo MUFA může být prospěšné pro redukci rizika ASCVD. 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Strava se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sníženým množstvím sodíku a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cholesterolu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může být prospěšná pro redukci rizika ASCVD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V rámci zdravé výživy je prospěšné minimalizovat příjem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masných výrobků, zpracovaných sacharidů a slazených nápojů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 pro snížení rizika ASCVD. 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2B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97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V rámci zdravé výživy je třeba se vyhnout příjmu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TFA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 v rámci snížení rizika ASCVD.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3B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7" name="Tabulka 146"/>
          <p:cNvGraphicFramePr/>
          <p:nvPr>
            <p:extLst>
              <p:ext uri="{D42A27DB-BD31-4B8C-83A1-F6EECF244321}">
                <p14:modId xmlns:p14="http://schemas.microsoft.com/office/powerpoint/2010/main" val="3535465746"/>
              </p:ext>
            </p:extLst>
          </p:nvPr>
        </p:nvGraphicFramePr>
        <p:xfrm>
          <a:off x="516000" y="2872320"/>
          <a:ext cx="11160000" cy="3769680"/>
        </p:xfrm>
        <a:graphic>
          <a:graphicData uri="http://schemas.openxmlformats.org/drawingml/2006/table">
            <a:tbl>
              <a:tblPr/>
              <a:tblGrid>
                <a:gridCol w="1033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60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ESC 2021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Zdravá strava*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je doporučena jako základní kámen prevence KVO u všech jedinců.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Pro snížení rizika ASCVD je doporučeno se stravovat dle zásad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Středomořské stravy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.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20">
                <a:tc>
                  <a:txBody>
                    <a:bodyPr/>
                    <a:lstStyle/>
                    <a:p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Nahrazení SFA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ve stravě pomocí PUFA nebo MUFA je doporučeno pro redukci rizika KVO. 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+mn-lt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40">
                <a:tc>
                  <a:txBody>
                    <a:bodyPr/>
                    <a:lstStyle/>
                    <a:p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AdvOTb7819099"/>
                        </a:rPr>
                        <a:t>Snížení příjmu soli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AdvOTb7819099"/>
                        </a:rPr>
                        <a:t>a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je doporučeno pro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redukci TK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a rizika KVO. 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2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Lze doporučit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rostlinnou stravu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bohatou na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vlákninu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, s vysokým podílem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celozrnných obilovin,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  <a:ea typeface="FrutigerLTStd-Light"/>
                        </a:rPr>
                        <a:t>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FrutigerLTStd-Light"/>
                        </a:rPr>
                        <a:t>zeleniny, ovoce, luštěnin a ořechů.</a:t>
                      </a:r>
                      <a:endParaRPr lang="cs-CZ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Je doporučena restrikce příjmu alkoholu na maximálně 100 g za týden.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4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Je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doporučena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konzumace ryb 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(převážně tučných) alespoň jednou týdně a omezit (maso)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masné výrobky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.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040">
                <a:tc>
                  <a:txBody>
                    <a:bodyPr/>
                    <a:lstStyle/>
                    <a:p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Je doporučena restrikce příjmu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volného cukru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, zejména v podobě </a:t>
                      </a:r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slazených nápojů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, na maximálně 10 %</a:t>
                      </a:r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 přijaté energie.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 dirty="0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1B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859F8E2-306D-4117-9348-D618258E0696}" type="slidenum">
              <a:rPr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Mastné kyseliny, tuk a cholesterol I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719580" y="1533504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Cholesterol přijatý stravou má minimální vliv na krevní hladiny cholesterolu. (60. léta) → endogenní produkce cholesterolu (2/3, regulace krevních hladin, žlučové kyseliny)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Doporučení se udrželo poměrně dlouho a stále přetrvává v obecném povědomí – význam byl v současném výskytu se zdroji SFA X nekopíruje SFA dostatečně na to, aby doporučení představovalo benefit (→ vejce, nevhodné nahrazení)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Do určité míry problematika přetrvává v podobě </a:t>
            </a:r>
            <a:r>
              <a:rPr lang="cs-CZ" sz="2000" b="0" u="none" strike="noStrike" dirty="0" err="1">
                <a:solidFill>
                  <a:schemeClr val="dk1"/>
                </a:solidFill>
                <a:uFillTx/>
                <a:latin typeface="Arial"/>
              </a:rPr>
              <a:t>oxysterolů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(oxidační produkty cholesterolu vznikající špatným skladováním či vysokým záhřevem potravin s cholesterolem) → pouze velmi sporné důkazy, obsah většinou extrémně nízký X smysluplná kauzalita.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Stále jistý zájem o problematiku, doporučení spíše na úrovni vyhnutí se extrémním dávkám X obecně považováno za kontraproduktivní.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55701-6C48-407B-0C78-89441F2C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06C39CFB-1EB5-0B98-C291-AE58F559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Mastné kyseliny, tuk a cholesterol I</a:t>
            </a:r>
            <a:r>
              <a:rPr lang="en-GB" sz="4000" b="1" u="none" strike="noStrike" dirty="0">
                <a:solidFill>
                  <a:schemeClr val="dk2"/>
                </a:solidFill>
                <a:uFillTx/>
                <a:latin typeface="Arial"/>
              </a:rPr>
              <a:t>I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7A239054-0D36-C0BF-199C-C54311E6F2D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7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countries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study (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Ancel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Keys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, začátek 1956)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složení MK významnější než celkové množství přijatého tuku → společně s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Framingham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Heart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Study základy většiny poznatků o prevenci KVO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Často zpochybňovány na základě 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údajných metodických chyb X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existující chyby adekvátní věku studie a observačnímu designu studie → vztah MK a rizika rozvoje dobře prokázán dalším výzkumem → potenciální problém spíše s adaptací výsledků do doporučení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SFA – snížení nebo substituce vedou ke snížení LDL-C → doporučeno maximálně 10 % z celkového příjmu energie ze SFA, běžně udáváno do 1/3 energie z tuků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MUFA – hlavní význam v substituci SFA, nemají nezávislý vztah k LDL-C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PUFA – snížení celkového cholesterolu, zejména při nahrazení SFA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TFA – silnější vliv na LDL-C než SFA, negativní vliv na HDL-C X v současné době přísně regulovány na úrovni výroby potravin → doporučení pro spotřebitele spíše matoucí efekt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68B55C-1713-3BC2-13F3-5D68A2BA48F3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138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Mastné kyseliny, tuk a cholesterol III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5220000" cy="44083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Většina doporučení v současné době směřována na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příjem SFA 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X nadměrná restrikce tuku je značně kontraproduktivní → </a:t>
            </a:r>
            <a:r>
              <a:rPr lang="cs-CZ" sz="2000" b="1" u="none" strike="noStrike" dirty="0" err="1">
                <a:solidFill>
                  <a:schemeClr val="dk1"/>
                </a:solidFill>
                <a:uFillTx/>
                <a:latin typeface="Arial"/>
              </a:rPr>
              <a:t>compliance</a:t>
            </a: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 i zdravotní efekty → význam spočívá ve vhodné substituci</a:t>
            </a:r>
          </a:p>
          <a:p>
            <a:pPr marL="432000" indent="-324000">
              <a:lnSpc>
                <a:spcPct val="11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 dirty="0">
                <a:solidFill>
                  <a:schemeClr val="dk1"/>
                </a:solidFill>
                <a:uFillTx/>
                <a:latin typeface="Arial"/>
              </a:rPr>
              <a:t>Problematika vhodné substituce – nulový až negativní efekt substituce za cukr/nekvalitní sacharidy →  LC vs. LF diety</a:t>
            </a:r>
          </a:p>
        </p:txBody>
      </p:sp>
      <p:pic>
        <p:nvPicPr>
          <p:cNvPr id="154" name="Obrázek 153"/>
          <p:cNvPicPr/>
          <p:nvPr/>
        </p:nvPicPr>
        <p:blipFill>
          <a:blip r:embed="rId2"/>
          <a:stretch/>
        </p:blipFill>
        <p:spPr>
          <a:xfrm>
            <a:off x="5940000" y="2613600"/>
            <a:ext cx="6252120" cy="42444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5923871-9674-49AB-B64E-E4AEC1888FA1}" type="slidenum">
              <a:rPr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rázek 7" descr="Obsah obrázku text, elektronika, snímek obrazovky, Písmo&#10;&#10;Obsah vygenerovaný umělou inteligencí může být nesprávný."/>
          <p:cNvPicPr/>
          <p:nvPr/>
        </p:nvPicPr>
        <p:blipFill>
          <a:blip r:embed="rId3"/>
          <a:stretch/>
        </p:blipFill>
        <p:spPr>
          <a:xfrm>
            <a:off x="1635480" y="180000"/>
            <a:ext cx="8920440" cy="6677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996A209-A7F8-4061-B740-6DFF04251D8A}" type="slidenum">
              <a:rPr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693AC-EA08-DAC2-88EA-4FC9D2388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13F3EF09-BFFF-4EB4-7A43-2F2F32D7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Mastné kyseliny, tuk a cholesterol IV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57C4E5A3-CA40-1AD0-A826-82253B70156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Častým tématem kontroverzí z pohledu doporučení pro </a:t>
            </a:r>
            <a:r>
              <a:rPr lang="cs-CZ" sz="1600" dirty="0">
                <a:solidFill>
                  <a:schemeClr val="dk1"/>
                </a:solidFill>
                <a:latin typeface="Arial"/>
              </a:rPr>
              <a:t>příjem tuků je problematika p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oměru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-3 a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-6 PUFA, prozánětlivé působení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-6 PUFA a „nebezpečí“ zvýšené konzumace rostlinných olejů („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seed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oils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“ – specificky zejména řepkový, slunečnicový, sójový olej,…)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Přestože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-6 PUFA je prekurzor prozánětlivých markerů a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-3 prekurzor protizánětlivých markerů, jejich konverze je poněkud limitovaná a dostatečně kontrolovaná → ani cílená suplementace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-6 nevede k významnému zvýšení prozánětlivých markerů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  <a:latin typeface="Arial"/>
              </a:rPr>
              <a:t>Problematika proměny poměru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-3: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-6 v západní stravě nemusí být zcela nepodstatná, měla by však být reflektována spíše na úrovni zvýšení příjmu </a:t>
            </a:r>
            <a:r>
              <a:rPr lang="el-GR" sz="16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-3 PUFA (rybí tuk, lněný olej) → významná suplementace však nemá větší význam, řada běžně konzumovaných tuků, semen a ořechů příznivý poměr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„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Seed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oil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 panic“ častým tématem 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podcastů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 a podporovatelů alternativního stravování X vždy chybí zdroje 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  <a:sym typeface="Wingdings" panose="05000000000000000000" pitchFamily="2" charset="2"/>
              </a:rPr>
              <a:t>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  <a:latin typeface="Arial"/>
                <a:sym typeface="Wingdings" panose="05000000000000000000" pitchFamily="2" charset="2"/>
              </a:rPr>
              <a:t>Obecně téma „protizánětlivé stravy“ dobrým příkladem naivní optimalizace 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→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  <a:sym typeface="Wingdings" panose="05000000000000000000" pitchFamily="2" charset="2"/>
              </a:rPr>
              <a:t> zánět je do jisté důležitý fyziologický proces, zásadní rozdíly neovlivnitelné stravou X populární metoda propagace doplňků</a:t>
            </a:r>
            <a:endParaRPr lang="cs-CZ" sz="16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913201B-F8F5-4F2C-23BC-42C39BA4F70C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237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Mastné kyseliny, tuk a cholesterol V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2447EBD-3A23-48B4-A74F-75F46FAFC38D}" type="slidenum">
              <a:rPr/>
              <a:t>31</a:t>
            </a:fld>
            <a:endParaRPr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625E1DF-A998-3179-26AC-0A3A4DFEB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554320"/>
              </p:ext>
            </p:extLst>
          </p:nvPr>
        </p:nvGraphicFramePr>
        <p:xfrm>
          <a:off x="1838325" y="1503680"/>
          <a:ext cx="7800975" cy="5308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0195">
                  <a:extLst>
                    <a:ext uri="{9D8B030D-6E8A-4147-A177-3AD203B41FA5}">
                      <a16:colId xmlns:a16="http://schemas.microsoft.com/office/drawing/2014/main" val="1573971796"/>
                    </a:ext>
                  </a:extLst>
                </a:gridCol>
                <a:gridCol w="1560195">
                  <a:extLst>
                    <a:ext uri="{9D8B030D-6E8A-4147-A177-3AD203B41FA5}">
                      <a16:colId xmlns:a16="http://schemas.microsoft.com/office/drawing/2014/main" val="1786526776"/>
                    </a:ext>
                  </a:extLst>
                </a:gridCol>
                <a:gridCol w="1560195">
                  <a:extLst>
                    <a:ext uri="{9D8B030D-6E8A-4147-A177-3AD203B41FA5}">
                      <a16:colId xmlns:a16="http://schemas.microsoft.com/office/drawing/2014/main" val="3059589434"/>
                    </a:ext>
                  </a:extLst>
                </a:gridCol>
                <a:gridCol w="1560195">
                  <a:extLst>
                    <a:ext uri="{9D8B030D-6E8A-4147-A177-3AD203B41FA5}">
                      <a16:colId xmlns:a16="http://schemas.microsoft.com/office/drawing/2014/main" val="1287787010"/>
                    </a:ext>
                  </a:extLst>
                </a:gridCol>
                <a:gridCol w="1560195">
                  <a:extLst>
                    <a:ext uri="{9D8B030D-6E8A-4147-A177-3AD203B41FA5}">
                      <a16:colId xmlns:a16="http://schemas.microsoft.com/office/drawing/2014/main" val="2569137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Tuk / olej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SAFA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MUFA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effectLst/>
                        </a:rPr>
                        <a:t>ω</a:t>
                      </a:r>
                      <a:r>
                        <a:rPr lang="cs-CZ" b="1" dirty="0">
                          <a:effectLst/>
                        </a:rPr>
                        <a:t>-</a:t>
                      </a:r>
                      <a:r>
                        <a:rPr lang="el-GR" b="1" dirty="0">
                          <a:effectLst/>
                        </a:rPr>
                        <a:t>3 </a:t>
                      </a:r>
                      <a:r>
                        <a:rPr lang="cs-CZ" b="1" dirty="0">
                          <a:effectLst/>
                        </a:rPr>
                        <a:t>PUFA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effectLst/>
                        </a:rPr>
                        <a:t>ω</a:t>
                      </a:r>
                      <a:r>
                        <a:rPr lang="cs-CZ" b="1" dirty="0">
                          <a:effectLst/>
                        </a:rPr>
                        <a:t>-</a:t>
                      </a:r>
                      <a:r>
                        <a:rPr lang="el-GR" b="1" dirty="0">
                          <a:effectLst/>
                        </a:rPr>
                        <a:t>6 </a:t>
                      </a:r>
                      <a:r>
                        <a:rPr lang="cs-CZ" b="1" dirty="0">
                          <a:effectLst/>
                        </a:rPr>
                        <a:t>PUFA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723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Řepkový olej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643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Slunečnicový olej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234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Sójový olej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724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Lněný olej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631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Olivový olej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02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Palmový olej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60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Palmojádrový tuk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85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Kokosový tuk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032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Vepřové sádlo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09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Mléčný tuk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67,5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230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Hovězí lůj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0164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Rybí tuk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1134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Kakaové máslo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effectLst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56672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29117-2B4A-5F33-0AE8-9818F5FB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16F5946C-DAE1-B205-C534-7BCF5828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Kvalita sacharidů I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D20A70B2-9210-4CE8-68F0-03615F3FA1F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Nejasná komunikace ve vztahu sacharidů a tuků v prevenci KVO, prokazatelná negativní role zejména slazených nápojů a vlna zájmu o alternativní způsoby stravování v podobě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nízkosacharidových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diet vyvolala odpověď vědecké komunity ve smyslu propagace konceptu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kvality sacharidů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Základní myšlenka vychází z toho, že podobně jako u tuků je v případě sacharidů celkový podíl na energetickém příjmu sekundární → důležitější je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konkrétní podoba sacharidových potravin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kvalita sacharidů nad kvantitou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Definice se podle zdroje značně liší, základem konceptu je však podíl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cukrů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vs.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komplexních sacharidů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na celkovém příjmu a obsah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vlákniny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. Často v definice také figuruje glykemický index/nálož, podíl sacharidů z nápojů a podíl celozrnných obilovin.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Koncept poměrně dobře kopíruje již existující doporučení pro příjem sacharidů v prevenci KVO a při použití ve studiích vykazuje poměrně významné výsledky.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BF60A47-FC80-1053-AB34-0FA5A8E78C66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82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8F8BE-1AB0-011F-82C3-083141EF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5F6FBE6D-F6D0-98A0-F7DA-B7F16A2C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Kvalita sacharidů II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3B8D9753-F904-D06C-E25B-3C15E2462A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Cukr dlouhodobě kontroverzní z hlediska role v rozvoji obezity a MS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odlišnosti v metabolismu fruktózy → primární utilizace v játrech a neregulovaná inzulinem → při nadbytku energie de novo 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lipogeneze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, prohlubování dyslipidémie → MS, KVO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X přirozená konzumace fruktózy v ovoci (vláknina, celkový kontext stravy?)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Výsledky pro celkový příjem cukru rozličné, nejlépe prokazatelný vztah je dlouhodobě s nápoji slazenými cukrem (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Sugar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Arial"/>
              </a:rPr>
              <a:t>Sweetened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Arial"/>
              </a:rPr>
              <a:t>Beverages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–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SSB) → pouze cukr, tekutá podobě bez jiných složek stravy, ignoruje všechny běžné metody regulace příjmu stravy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Konzumace SSB spojena se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zvýšeným rizikem obezity, diabetu, KVO a NAFLD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z pohledu výživy až neobvykle dobře prokázaný vztah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Vliv SSB jednoznačně daný cukrem – substituce neenergetickými sladidly nevyvolá odpovídající efekt.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Specificky relevantní u dětí → raný rozvoj obezity a celoživotní riziko KVO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X SSB na celkovém příjmu cukru v ČR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pouze 15 %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→ vyšší u dětí X celkový vliv konzumace cukru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F690AF6-2164-1C09-D630-8C121FBA9619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136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73F7-3CED-A471-588B-A76C46311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01F21E29-1D1C-54F8-E4D2-9C4FAEE1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Kvalita sacharidů III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2BDD6322-D3BB-07B9-7687-3D129D72757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35294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Role vlákniny v prevenci na několika úrovních: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Vazba žlučových kyselin a regulace hladin LDL-C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Regulace glykemie a součást léčby DM2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Vliv na sytost a energetickou 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denzitu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 – obezita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Prokázaný vliv na riziko rozvoje KVO a DM2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Ostatní součásti konceptu CQ méně jednoznačné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  <a:latin typeface="Arial"/>
              </a:rPr>
              <a:t>C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elozrnné obiloviny vychází z komplexnosti vlákniny → ne všechny typy stejné prokázané účinky + otázka výběru vhodných sacharidových potravin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Glykemický index/nálož mají určitý význam v léčbě DM2, regulace hladiny inzulinu však nehraje v rozvoji obezity a KVO často zmiňovanou klíčovou roli. </a:t>
            </a:r>
            <a:r>
              <a:rPr lang="cs-CZ" sz="1600" dirty="0">
                <a:solidFill>
                  <a:schemeClr val="dk1"/>
                </a:solidFill>
                <a:latin typeface="Arial"/>
              </a:rPr>
              <a:t>H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odnoty GI také poměrně nespolehlivé a ovlivnitelné řadou faktorů, které nejsou relevantní → CQ  obecně spolehlivější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Sacharidy v podobě nápojů prakticky odkazují na problematiku SSB + kromě typických slazených nápojů je tekutá podoba obecně spojena s vysokou energetickou </a:t>
            </a:r>
            <a:r>
              <a:rPr lang="cs-CZ" sz="1600" b="0" u="none" strike="noStrike" dirty="0" err="1">
                <a:solidFill>
                  <a:schemeClr val="dk1"/>
                </a:solidFill>
                <a:uFillTx/>
                <a:latin typeface="Arial"/>
              </a:rPr>
              <a:t>denzitou</a:t>
            </a: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 a omezenou regulací sytosti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9F760FA-8D9E-C735-9644-968E9CE7BC70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83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CB7BA-E9B0-001F-E261-BE191507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E55AAC3D-8BCC-1257-A854-E2EF9D86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 dirty="0">
                <a:solidFill>
                  <a:schemeClr val="dk2"/>
                </a:solidFill>
                <a:uFillTx/>
                <a:latin typeface="Arial"/>
              </a:rPr>
              <a:t>Mikronutrienty</a:t>
            </a:r>
            <a:endParaRPr lang="cs-CZ" sz="40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05873E9E-6EDF-A93B-A909-9DD0F24CD06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35294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Draslík a zejména sodík mají významnou roli v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regulaci TK/prevenci hypertenze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(→ viz dále)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Obecně řešeny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komplexně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– agresivní omezení soli je kontraproduktivní z pohledu </a:t>
            </a:r>
            <a:r>
              <a:rPr lang="cs-CZ" sz="1800" b="1" u="none" strike="noStrike" dirty="0" err="1">
                <a:solidFill>
                  <a:schemeClr val="dk1"/>
                </a:solidFill>
                <a:uFillTx/>
                <a:latin typeface="Arial"/>
              </a:rPr>
              <a:t>compliance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, podíl solení na celkovém příjmu sodíku je poměrně nízký.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Vitaminy A + E vykazovaly určitou inverzní souvislost s rizikem úmrtí na KVO X nepotvrzeno intervenčními studiemi →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confounding</a:t>
            </a: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Deficit vitaminu D v observačním designu asociován s výrazně vyšším rizikem celkové i KVO specifické (v poněkud nižší míře) úmrtnosti → problematika deficitu u ohrožených skupin, akutní stavy → suplementace má jistý vliv na celkovou mortalitu, nikoliv však specifický preventivní vztah ke KVO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Vitamin C a skupina B – opakovaně testovány X chybí smysluplná kauzalita (kromě B6/12 – </a:t>
            </a:r>
            <a:r>
              <a:rPr lang="cs-CZ" sz="1800" b="0" u="none" strike="noStrike" dirty="0" err="1">
                <a:solidFill>
                  <a:schemeClr val="dk1"/>
                </a:solidFill>
                <a:uFillTx/>
                <a:latin typeface="Arial"/>
              </a:rPr>
              <a:t>homocystein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) → suplementace obecně bez efektu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BB1BEE4-41EF-C0B7-8C0E-F76EBF538903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594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44031-447E-CAFD-C1B0-6CAA374FB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85806F9C-E86F-3A4B-B8FF-D8B5F323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Potraviny, skupiny potravin, stravovací vzorce I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2840CD1A-9186-81EC-F67C-19676DD4809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Ořechy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 – denní spotřeba 30 g ořechů snižuje riziko KVO o 29 % → odpovídající zdravotní tvrzení (x energetická denzita a kvalita ořechů, dodržení příjmu)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Ryby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Konzumace alespoň 1x týdně až o 16 % nižší riziko oproti žádné nebo minimální konzumaci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Prokázaný pouze tento nelineární vztah – 0 → 1x týdně → vyšší míra konzumace?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Efekt připisován n-3 PUFA (EPA, DHA) → X dlouhodobě neprokázán žádný benefit z pohledu KVO při suplementaci EPA a DHA ani rybího tuku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Ovoce a zelenina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Randomizace obtížná – pouze výsledky observačních studiích v řádech jednotek procent relativního rizika, ovšem potenciálně kvalitní studie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Efekt však spíše komplexní, podíl vlákniny, celkový kontext stravy,…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b="0" u="none" strike="noStrike" dirty="0">
                <a:solidFill>
                  <a:schemeClr val="dk1"/>
                </a:solidFill>
                <a:uFillTx/>
                <a:latin typeface="Arial"/>
              </a:rPr>
              <a:t>Suplementace nenutritivních rostlinných látek (antioxidanty) v běžných dávkách bez efektu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D3A1C62-B78D-FAD0-D635-0A55E3DB992B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754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85601-7165-3C7A-D619-23C339C44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1F6BF8B5-66A5-BA14-544E-E79D19D8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Potraviny, skupiny potravin, stravovací vzorce II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657D8289-2AAB-3762-E610-226A98EC317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Maso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u="none" strike="noStrike" dirty="0">
                <a:solidFill>
                  <a:schemeClr val="dk1"/>
                </a:solidFill>
                <a:uFillTx/>
                <a:latin typeface="Arial"/>
              </a:rPr>
              <a:t>Dobře prokázaný negativní vliv masných výrobků (</a:t>
            </a:r>
            <a:r>
              <a:rPr lang="cs-CZ" sz="1600" u="none" strike="noStrike" dirty="0" err="1">
                <a:solidFill>
                  <a:schemeClr val="dk1"/>
                </a:solidFill>
                <a:uFillTx/>
                <a:latin typeface="Arial"/>
              </a:rPr>
              <a:t>processed</a:t>
            </a:r>
            <a:r>
              <a:rPr lang="cs-CZ" sz="160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1600" u="none" strike="noStrike" dirty="0" err="1">
                <a:solidFill>
                  <a:schemeClr val="dk1"/>
                </a:solidFill>
                <a:uFillTx/>
                <a:latin typeface="Arial"/>
              </a:rPr>
              <a:t>meat</a:t>
            </a:r>
            <a:r>
              <a:rPr lang="cs-CZ" sz="1600" u="none" strike="noStrike" dirty="0">
                <a:solidFill>
                  <a:schemeClr val="dk1"/>
                </a:solidFill>
                <a:uFillTx/>
                <a:latin typeface="Arial"/>
              </a:rPr>
              <a:t>) → zejména významný podíl na příjmu soli (TK) a SFA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u="none" strike="noStrike" dirty="0">
                <a:solidFill>
                  <a:schemeClr val="dk1"/>
                </a:solidFill>
                <a:uFillTx/>
                <a:latin typeface="Arial"/>
              </a:rPr>
              <a:t>Dlouhodobě pozorované vyšší riziko i pro konzumaci masa, avšak většina studií specifikuje tzv. červené maso → spíše kulinářská než vědecká definice → obtížná identifikace společných vlastností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u="none" strike="noStrike" dirty="0">
                <a:solidFill>
                  <a:schemeClr val="dk1"/>
                </a:solidFill>
                <a:uFillTx/>
                <a:latin typeface="Arial"/>
              </a:rPr>
              <a:t>Většina definic jakožto „maso savců” X výjimky na obě strany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u="none" strike="noStrike" dirty="0">
                <a:solidFill>
                  <a:schemeClr val="dk1"/>
                </a:solidFill>
                <a:uFillTx/>
                <a:latin typeface="Arial"/>
              </a:rPr>
              <a:t>Podíl na příjmu do určité míry přeceňován – závisí na druhu, anatomické části, krmivu,…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600" u="none" strike="noStrike" dirty="0">
                <a:solidFill>
                  <a:schemeClr val="dk1"/>
                </a:solidFill>
                <a:uFillTx/>
                <a:latin typeface="Arial"/>
              </a:rPr>
              <a:t>Řada teorií o vlastnostech červeného masa s vyšší či nižší specificitou – TMAO, hemové železo, Neu5Gc, produkty tepelné úpravy – perspektivní, ale neprokázané (viz další přednášky)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Funkční potraviny 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– </a:t>
            </a:r>
            <a:r>
              <a:rPr lang="cs-CZ" sz="1800" u="none" strike="noStrike" dirty="0" err="1">
                <a:solidFill>
                  <a:schemeClr val="dk1"/>
                </a:solidFill>
                <a:uFillTx/>
                <a:latin typeface="Arial"/>
              </a:rPr>
              <a:t>fytosteroly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 mají prokazatelný efekt na snížení LDL cholesterolu (2g/den → 10 %) → zejména součástí rostlinných tuků, konzumace v podobě přirozených zdrojů nerealistická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Suplementace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 – </a:t>
            </a:r>
            <a:r>
              <a:rPr lang="el-GR" sz="1800" b="0" u="none" strike="noStrike" dirty="0">
                <a:solidFill>
                  <a:schemeClr val="dk1"/>
                </a:solidFill>
                <a:uFillTx/>
                <a:latin typeface="Arial"/>
              </a:rPr>
              <a:t>ω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-3 PUFA (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APA + DHA), lecitin, 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k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oenzym Q10, multivitaminy, vitamin D, probiotika → u některých smysluplná kauzalita nebo dílčí výsledky, obecně však nic dostatečně průkazného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F34C609-DBB7-97DB-3B63-AA4623DF8F23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243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CC7C3-7C47-28E0-173F-520AED699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CE3F04C3-84D0-9B9E-59BA-EDC4DE22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Potraviny, skupiny potravin, stravovací vzorce III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A83FD154-7018-CB0F-E382-9B86B8D63B2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2" anchor="t">
            <a:noAutofit/>
          </a:bodyPr>
          <a:lstStyle/>
          <a:p>
            <a:pPr marL="252000" indent="-180000" defTabSz="9144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Stravovací vzorce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Umožňují hodnotit stravovací návyky na úrovni celých skupin potravin konzumovaných společně → významnější vztahy než živiny či potraviny bez širšího kontextu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Analyticky náročné X perspektivní v nutričním výzkumu</a:t>
            </a:r>
          </a:p>
          <a:p>
            <a:pPr marL="252000" indent="-180000" defTabSz="9144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Středomořský stravovací vzorec (Mediterranean diet)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Zlatý standard prevence KVO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Významné výsledky v prevenci incidence KVO (10 %) i jako intervence pro rizikové skupiny (29 %/ 5 let)</a:t>
            </a:r>
          </a:p>
          <a:p>
            <a:pPr marL="252000" indent="-180000" defTabSz="9144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Rostlinná strava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Různé podoby částečného až úplného vyloučení živočišných potravin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Zůstává významně preventivní i po korekci na obvyklé zavádějící faktory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Problém rostlinné (plant-</a:t>
            </a:r>
            <a:r>
              <a:rPr lang="cs-CZ" sz="1400" u="none" strike="noStrike" dirty="0" err="1">
                <a:solidFill>
                  <a:schemeClr val="dk1"/>
                </a:solidFill>
                <a:uFillTx/>
                <a:latin typeface="Arial"/>
              </a:rPr>
              <a:t>based</a:t>
            </a: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) vs vegetariánské/veganské stravy → kvalita sacharidů</a:t>
            </a:r>
          </a:p>
          <a:p>
            <a:pPr marL="252000" indent="-180000" defTabSz="9144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Západní stravovací vzorec (Western </a:t>
            </a:r>
            <a:r>
              <a:rPr lang="cs-CZ" sz="1800" b="1" u="none" strike="noStrike" dirty="0" err="1">
                <a:solidFill>
                  <a:schemeClr val="dk1"/>
                </a:solidFill>
                <a:uFillTx/>
                <a:latin typeface="Arial"/>
              </a:rPr>
              <a:t>pattern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 diet – WPD)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Prakticky jako negativní srovnání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Spíše se týká vyspělých zemí obecně → vysoce zpracované potraviny, cukr, masné výrobky, minimum vlákniny, ovoce a zeleniny, nadbytek SFA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Chybí jednoznačná definice/kritéria → málo konzistentních studií</a:t>
            </a:r>
          </a:p>
          <a:p>
            <a:pPr marL="252000" indent="-180000" defTabSz="9144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 err="1">
                <a:solidFill>
                  <a:schemeClr val="dk1"/>
                </a:solidFill>
                <a:uFillTx/>
                <a:latin typeface="Arial"/>
              </a:rPr>
              <a:t>Nordic</a:t>
            </a:r>
            <a:r>
              <a:rPr lang="cs-CZ" sz="1800" b="1" dirty="0">
                <a:solidFill>
                  <a:schemeClr val="dk1"/>
                </a:solidFill>
                <a:latin typeface="Arial"/>
              </a:rPr>
              <a:t> diet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u="none" strike="noStrike" dirty="0">
                <a:solidFill>
                  <a:schemeClr val="dk1"/>
                </a:solidFill>
                <a:uFillTx/>
                <a:latin typeface="Arial"/>
              </a:rPr>
              <a:t>Potenciální moderní, alternativní regionální stravovací vzorec – skandináv</a:t>
            </a:r>
            <a:r>
              <a:rPr lang="cs-CZ" sz="1400" dirty="0">
                <a:solidFill>
                  <a:schemeClr val="dk1"/>
                </a:solidFill>
                <a:latin typeface="Arial"/>
              </a:rPr>
              <a:t>ské země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dirty="0">
                <a:solidFill>
                  <a:schemeClr val="dk1"/>
                </a:solidFill>
                <a:latin typeface="Arial"/>
              </a:rPr>
              <a:t>Zatím dílčí, ale zajímavé výsledky pro KVO a DM2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r>
              <a:rPr lang="cs-CZ" sz="1400" dirty="0">
                <a:solidFill>
                  <a:schemeClr val="dk1"/>
                </a:solidFill>
                <a:latin typeface="Arial"/>
              </a:rPr>
              <a:t>Mořské ryby, celozrnné obiloviny a žito, bobulové ovoce, košťálová zelenina, brambory, mléčné výrobky</a:t>
            </a:r>
          </a:p>
          <a:p>
            <a:pPr marL="709200" lvl="1" indent="-180000">
              <a:lnSpc>
                <a:spcPts val="1800"/>
              </a:lnSpc>
              <a:buClr>
                <a:srgbClr val="0000DC"/>
              </a:buClr>
              <a:buFont typeface="Arial"/>
              <a:buChar char="̶"/>
            </a:pPr>
            <a:endParaRPr lang="cs-CZ" sz="1400" b="1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13D39FE-05C3-69DB-94B4-A0E523DD8186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077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66C7B-28B6-B673-EEFA-741F1A4A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C3AC7527-5A13-4056-C6E4-16C79C02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Potraviny, skupiny potravin, stravovací vzorce IV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D09DFCA4-D352-F5BB-624C-E3FC9420ECA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7024245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Středomořská strava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Termín poněkud zavádějící v moderním kontextu X obecně vychází z řecko-italsko-španělsko-jihofrancouzských kořenů → nižší incidence kardiovaskulárních onemocnění i při relativně obdobném příjmu energie a tuků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Ryby, nižší konzumace masa, čerstvá zelenina, ovoce, celozrnné obiloviny a luštěniny, olivový olej vs živočišné tuky → opět zejména SFA a kvalita sacharidů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Jiné složky z dnešního pohledu zavádějící – víno</a:t>
            </a:r>
          </a:p>
          <a:p>
            <a:pPr marL="709200" lvl="1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Dokonale jednotná definice chybí 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→ stále upravována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992C9AC-E2C3-131C-8C72-3789A975C23C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39</a:t>
            </a:fld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0557DD-BC78-FBBD-846B-E7B55F16B6A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58175" y="3533775"/>
            <a:ext cx="3933945" cy="332422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421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3" descr="Obsah obrázku text, mapa&#10;&#10;Obsah vygenerovaný umělou inteligencí může být nesprávný."/>
          <p:cNvPicPr/>
          <p:nvPr/>
        </p:nvPicPr>
        <p:blipFill>
          <a:blip r:embed="rId3"/>
          <a:stretch/>
        </p:blipFill>
        <p:spPr>
          <a:xfrm>
            <a:off x="2015280" y="0"/>
            <a:ext cx="8161200" cy="6857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86E3443-D221-47FA-BAED-AA4DE149EB25}" type="slidenum">
              <a:rPr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F2C53DF-A30E-2D30-0AFF-5ADC9590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54" y="0"/>
            <a:ext cx="6066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67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CA2E5-EB64-2C80-C2C7-F364C9AC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7436D63C-A9A6-F777-2549-E3B2F933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Alkohol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AD02B05B-4865-FD6F-7755-D5EAB561D70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Konzumace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3 a více alkoholických nápojů denně 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zvyšuje riziko KVO</a:t>
            </a:r>
          </a:p>
          <a:p>
            <a:pPr marL="252000" indent="-1800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Guidelines (ESC) obvykle limit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100 g ethanolu/týden </a:t>
            </a:r>
          </a:p>
          <a:p>
            <a:pPr marL="252000" indent="-1800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Dříve mírná konzumace spojována s mírně nižším rizikem → různé teorie (víno a antioxidanty) bez rozumného opodstatnění → většinu efektu zřejmě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reverzní kauzalita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Přestože minimální hodnota zvýšeného rizika u výjimečně přetrvává, nelze prokázat pozitivní vliv konzumace alkoholu na prevenci KVO a doporučení konzumovat alkohol v jakémkoliv množství je vnímáno jako zavádějící a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kontraproduktivní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Nízká konzumace tedy není významný rizikový faktor X nelze vnímat jako preventivní 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73E8AFF-AE98-6157-FD94-99E1D559DD9C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406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89D38-CB9E-7CE5-300C-F3D1B67D3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73B74466-976F-0C4F-FE5C-DD2AFCA6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Kouření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C4BA25C1-FFD3-5D1E-A6BE-6FD7C3BE28D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Silný a nezávislý rizikový faktor KVO → nejvýznamnějším doporučením je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nikdy nezačít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,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zavčas přestat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a vyhnout se sekundárnímu/pasivnímu kouření (1B)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V léčbě a prevenci KVO přímo aplikovány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strategie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pro identifikaci kuřáků a doporučení a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pomoc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při odvykání, včetně farmakoterapie (1A)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Metoda 5P 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– jakýkoliv zdravotnický pracovník, či kdokoliv se podílí na zdravotní prevenci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Přestat kouřit = nejefektivnější nezávislá intervence v prevenci KVO</a:t>
            </a:r>
          </a:p>
          <a:p>
            <a:pPr marL="252000" indent="-180000" defTabSz="914400">
              <a:lnSpc>
                <a:spcPts val="3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Vliv pasivního kouření a čistoty ovzduší (spíše mimoevropské státy) významnou otázkou veřejného zdraví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9C149B7-67D6-2D37-EBD0-32DD11B64A3E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972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D3D624F9-49C4-A54D-58D5-5BBB39C5B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15" y="1118865"/>
            <a:ext cx="7659169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4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BE77-36B7-FC2C-2CF8-802495C5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653A1FC1-438D-09C7-8F9C-DBF0BAE2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Intervence mířené na ovlivnění TK I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73DE8272-49BC-A9DD-FFEC-A3563E130FB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Hypertenze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1. stupeň 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TK &gt; 140/90 → 2. stupeň od 160/100, 3. stupeň &gt; 180/110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Není nezávislým faktorem X do jisté míry ovlivnitelná nezávisle na jiných složkách MS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„U všech pacientů s hypertenzí i vysokým normálním TK lze doporučit opatření týkající se životního stylu (kontrola hmotnosti, zvýšená pohybová aktivita, snížení konzumace alkoholu, omezení sodíku, zvýšený příjem ovoce, zeleniny a nízkotučných mléčných výrobků)“ (1A)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Nutnost farmakologické léčby v kombinaci s opatřením životního stylu u hypertenze 3. stupně (1B)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Regulace hmotnosti, pohybová aktivita a konzumace alkoholu společná</a:t>
            </a:r>
          </a:p>
          <a:p>
            <a:pPr marL="252000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Sodík, draslík, vápník → specifické pro TK, omezení sodíku zásadní (→ sůl v potravinách spíše než solení), draslík z ovoce a zeleniny a vápník ze zeleniny a mléčných výrobků (x suplementace neefektivní)</a:t>
            </a:r>
          </a:p>
          <a:p>
            <a:pPr marL="252000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Bioaktivní peptidy a mléčné výrobky – měřitelný efekt, přesný účinek komplikovaný</a:t>
            </a:r>
            <a:endParaRPr lang="cs-CZ" sz="180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FC55233-9A16-D468-A8B4-8A9726553FA4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246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5E111-1D96-FA6C-B6EA-08E08D06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81B54E25-0C07-5803-593F-1AB96AC7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Intervence mířené na ovlivnění TK II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64D879C9-89C2-ED8C-CDD4-CE49F21856E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400" b="1" u="none" strike="noStrike" dirty="0">
                <a:solidFill>
                  <a:schemeClr val="dk1"/>
                </a:solidFill>
                <a:uFillTx/>
                <a:latin typeface="Arial"/>
              </a:rPr>
              <a:t>DASH diet – </a:t>
            </a:r>
            <a:r>
              <a:rPr lang="cs-CZ" sz="2400" b="1" u="none" strike="noStrike" dirty="0" err="1">
                <a:solidFill>
                  <a:schemeClr val="dk1"/>
                </a:solidFill>
                <a:uFillTx/>
                <a:latin typeface="Arial"/>
              </a:rPr>
              <a:t>Dietary</a:t>
            </a:r>
            <a:r>
              <a:rPr lang="cs-CZ" sz="24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400" b="1" u="none" strike="noStrike" dirty="0" err="1">
                <a:solidFill>
                  <a:schemeClr val="dk1"/>
                </a:solidFill>
                <a:uFillTx/>
                <a:latin typeface="Arial"/>
              </a:rPr>
              <a:t>Approaches</a:t>
            </a:r>
            <a:r>
              <a:rPr lang="cs-CZ" sz="2400" b="1" u="none" strike="noStrike" dirty="0">
                <a:solidFill>
                  <a:schemeClr val="dk1"/>
                </a:solidFill>
                <a:uFillTx/>
                <a:latin typeface="Arial"/>
              </a:rPr>
              <a:t> to Stop </a:t>
            </a:r>
            <a:r>
              <a:rPr lang="cs-CZ" sz="2400" b="1" u="none" strike="noStrike" dirty="0" err="1">
                <a:solidFill>
                  <a:schemeClr val="dk1"/>
                </a:solidFill>
                <a:uFillTx/>
                <a:latin typeface="Arial"/>
              </a:rPr>
              <a:t>Hypertension</a:t>
            </a:r>
            <a:endParaRPr lang="cs-CZ" sz="2400" b="1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Specifický dietní postup zaměřený na prevenci a podpůrnou léčbu hypertenze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Podobný Středomořské stravě a jiným zdravým stravovacím vzorcům – celozrnné obiloviny, ryby, ovoce a zelenina, luštěniny, ořechy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X 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neomezuje zásadním způsobem maso, pouze masné výrobky (sodík), zdůrazňuje konzumaci méně tučných mléčných výrobků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Konkrétní podoba založena zejména na omezení příjmu sodíku z potravin (cca 80 % příjmu vs. 20 % solením při přípravě/hotového jídla) 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→ důraz na čerstvé potraviny, vyloučení masných výrobků, pečiva, konzervovaných potravin a polotovarů, </a:t>
            </a:r>
            <a:r>
              <a:rPr lang="cs-CZ" sz="1800" u="none" strike="noStrike" dirty="0" err="1">
                <a:solidFill>
                  <a:schemeClr val="dk1"/>
                </a:solidFill>
                <a:uFillTx/>
                <a:latin typeface="Arial"/>
              </a:rPr>
              <a:t>snacků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,… → hlavní zdroje sodíku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Důraz na čerstvé ovoce a zeleninu (draslík), bylinky a koření (zvýraznění chuti bez přidané soli)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endParaRPr lang="cs-CZ" sz="180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V ČR obecně 55 % soli v potravinách z masných výrobků, 30 % pečivo, 10 % sýry 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→ 5 % ostatní, z celkové soli sůl přítomná v potravinách 75-80 %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endParaRPr lang="cs-CZ" sz="140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217AEAB-00DB-2189-A4E2-4A63C3B5502B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420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Intervence mířené na ovlivnění TK III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916BB28-DFBE-4B96-965B-A76F5397165B}" type="slidenum">
              <a:rPr/>
              <a:t>46</a:t>
            </a:fld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F2C221-02FA-FDC4-4A43-89F6DE392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8" y="1506675"/>
            <a:ext cx="7803683" cy="45406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F3C7C-0DB8-D14C-B365-88DE4DC8B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3879A20D-2B8D-024B-9E7B-B054AB6A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Intervence mířené na regulaci glykemie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08987321-CA83-F285-2EAE-7D6BD3BE4F4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IR → porucha glukózové tolerance → DM2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Zvýšené riziko KVO platí při diabetu prvního i druhého typu → odlišná etiopatogeneze, stejný efekt na KVO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Vznik AGEs při nekompenzované zvýšené glykemii → poškození endotelu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Podíl na vzniku dyslipidémie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IR a další složky MS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Dietní opatření při DM2/poruše glukózové tolerance blíže přiblížena v následujících přednáškách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Základní myšlenkou vhodné nastavení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množství a charakteru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přijímaných sacharidů →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eliminace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většiny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cukrů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a částečná restrikce sacharidů, CQ a příjem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vlákniny</a:t>
            </a:r>
          </a:p>
          <a:p>
            <a:pPr marL="252000" indent="-180000" defTabSz="9144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Nízkosacharidové přístupy nesporný účinek na regulaci glykemie X </a:t>
            </a:r>
            <a:r>
              <a:rPr lang="cs-CZ" sz="2000" b="1" u="none" strike="noStrike" dirty="0">
                <a:solidFill>
                  <a:schemeClr val="dk1"/>
                </a:solidFill>
                <a:uFillTx/>
                <a:latin typeface="Arial"/>
              </a:rPr>
              <a:t>neléčí příčinu 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→ nejefektivněji intervence je snížení hmotnosti (jakýmkoliv způsobem)</a:t>
            </a:r>
          </a:p>
          <a:p>
            <a:pPr marL="709200" lvl="1" indent="-180000">
              <a:lnSpc>
                <a:spcPts val="2600"/>
              </a:lnSpc>
              <a:buClr>
                <a:srgbClr val="0000DC"/>
              </a:buClr>
              <a:buFont typeface="Arial"/>
              <a:buChar char="̶"/>
            </a:pPr>
            <a:endParaRPr lang="cs-CZ" sz="140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6B130AE-6F85-E81D-B4C2-6A464F8D8C50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195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5DE5F-3677-BC2D-EE82-920B9FF4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BF034D5B-4354-5898-56CE-E8B158D9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Pohybová aktivita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57D6C705-2DE3-8D62-E0B9-6960286B42E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„U zdravých dospělých všech věkových skupin doporučeno alespoň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150 minut aerobní aktivity střední intenzity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, nebo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75 minut aktivity vysoké intenzity 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týdně.“ (1A)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„Pro další benefit se u zdravých dospělých doporučuje postupné </a:t>
            </a:r>
            <a:r>
              <a:rPr lang="cs-CZ" sz="1800" b="1" dirty="0">
                <a:solidFill>
                  <a:schemeClr val="dk1"/>
                </a:solidFill>
                <a:latin typeface="Arial"/>
              </a:rPr>
              <a:t>zvyšování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aerobní aktivity na 300 minut týdně střední intenzity / 150 minut vysoké intenzity.“ (1A)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„Je doporučeno pravidelné </a:t>
            </a: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hodnocení a poradenství </a:t>
            </a: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v oblasti PA v zájmu podpory a</a:t>
            </a:r>
            <a:r>
              <a:rPr lang="cs-CZ" sz="1800" dirty="0">
                <a:solidFill>
                  <a:schemeClr val="dk1"/>
                </a:solidFill>
                <a:latin typeface="Arial"/>
              </a:rPr>
              <a:t> případě potřeby navýšení objemu pohybové aktivity.“ (1B)</a:t>
            </a: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Lehká intenzita = 1-3 MET / 50-63 % </a:t>
            </a:r>
            <a:r>
              <a:rPr lang="cs-CZ" sz="1800" u="none" strike="noStrike" dirty="0" err="1">
                <a:solidFill>
                  <a:schemeClr val="dk1"/>
                </a:solidFill>
                <a:uFillTx/>
                <a:latin typeface="Arial"/>
              </a:rPr>
              <a:t>HR</a:t>
            </a:r>
            <a:r>
              <a:rPr lang="cs-CZ" sz="1800" u="none" strike="noStrike" baseline="-25000" dirty="0" err="1">
                <a:solidFill>
                  <a:schemeClr val="dk1"/>
                </a:solidFill>
                <a:uFillTx/>
                <a:latin typeface="Arial"/>
              </a:rPr>
              <a:t>max</a:t>
            </a:r>
            <a:endParaRPr lang="cs-CZ" sz="1800" u="none" strike="noStrike" baseline="-25000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Střední intenzita = 3-6 MET / 64-76 % </a:t>
            </a:r>
            <a:r>
              <a:rPr lang="cs-CZ" sz="1800" u="none" strike="noStrike" dirty="0" err="1">
                <a:solidFill>
                  <a:schemeClr val="dk1"/>
                </a:solidFill>
                <a:uFillTx/>
                <a:latin typeface="Arial"/>
              </a:rPr>
              <a:t>HR</a:t>
            </a:r>
            <a:r>
              <a:rPr lang="cs-CZ" sz="1800" u="none" strike="noStrike" baseline="-25000" dirty="0" err="1">
                <a:solidFill>
                  <a:schemeClr val="dk1"/>
                </a:solidFill>
                <a:uFillTx/>
                <a:latin typeface="Arial"/>
              </a:rPr>
              <a:t>max</a:t>
            </a:r>
            <a:endParaRPr lang="cs-CZ" sz="1800" dirty="0">
              <a:solidFill>
                <a:schemeClr val="dk1"/>
              </a:solidFill>
              <a:latin typeface="Arial"/>
            </a:endParaRPr>
          </a:p>
          <a:p>
            <a:pPr marL="252000" indent="-180000" defTabSz="9144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Vysoká intenzita = &gt;6 MET / 77-93 % </a:t>
            </a:r>
            <a:r>
              <a:rPr lang="cs-CZ" sz="1800" u="none" strike="noStrike" dirty="0" err="1">
                <a:solidFill>
                  <a:schemeClr val="dk1"/>
                </a:solidFill>
                <a:uFillTx/>
                <a:latin typeface="Arial"/>
              </a:rPr>
              <a:t>HR</a:t>
            </a:r>
            <a:r>
              <a:rPr lang="cs-CZ" sz="1800" u="none" strike="noStrike" baseline="-25000" dirty="0" err="1">
                <a:solidFill>
                  <a:schemeClr val="dk1"/>
                </a:solidFill>
                <a:uFillTx/>
                <a:latin typeface="Arial"/>
              </a:rPr>
              <a:t>max</a:t>
            </a:r>
            <a:endParaRPr lang="cs-CZ" sz="180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52000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u="none" strike="noStrike" dirty="0">
                <a:solidFill>
                  <a:schemeClr val="dk1"/>
                </a:solidFill>
                <a:uFillTx/>
                <a:latin typeface="Arial"/>
              </a:rPr>
              <a:t>Doporučení pro rezistenční cvičení omezené X průkazný vliv na celkovou i KVO specifickou úmrtnost (zejména pro starší osoby → viz další přednášky)</a:t>
            </a:r>
          </a:p>
          <a:p>
            <a:pPr marL="252000" indent="-180000">
              <a:lnSpc>
                <a:spcPts val="24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dirty="0">
                <a:solidFill>
                  <a:schemeClr val="dk1"/>
                </a:solidFill>
                <a:latin typeface="Arial"/>
              </a:rPr>
              <a:t>Doporučené v neprospěch „sedavého životního stylu“ X nedostateční kvalita důkazů</a:t>
            </a:r>
            <a:endParaRPr lang="cs-CZ" sz="180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6486060-7BA4-0A3E-CF20-C7868E742D98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268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FB83-2A71-73AC-333E-F3B73007E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A98FFDB8-0409-25D4-4FC1-27FD2A9A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3600" b="1" u="none" strike="noStrike" dirty="0">
                <a:solidFill>
                  <a:schemeClr val="dk2"/>
                </a:solidFill>
                <a:uFillTx/>
                <a:latin typeface="Arial"/>
              </a:rPr>
              <a:t>Další relevantní faktory</a:t>
            </a:r>
            <a:endParaRPr lang="cs-CZ" sz="36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39C783B2-75F8-A088-C5F7-4C548A05811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19580" y="1533504"/>
            <a:ext cx="10752840" cy="4694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ct val="15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Význam terapeutického přístupu → kognitivně behaviorální strategie (1A), multidisciplinární terapeutický přístup (1A).</a:t>
            </a:r>
          </a:p>
          <a:p>
            <a:pPr marL="252000" indent="-180000" defTabSz="914400">
              <a:lnSpc>
                <a:spcPct val="15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Komerční genetické testy na hodnocení rizika aktivně nedoporučovány (riziko vs. benefit, nízká výpovědní hodnota) (3B)</a:t>
            </a:r>
          </a:p>
          <a:p>
            <a:pPr marL="252000" indent="-180000" defTabSz="914400">
              <a:lnSpc>
                <a:spcPct val="15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Řada významných, ale obtížně kvantifikovatelnýc</a:t>
            </a:r>
            <a:r>
              <a:rPr lang="cs-CZ" sz="2000" dirty="0">
                <a:solidFill>
                  <a:schemeClr val="dk1"/>
                </a:solidFill>
                <a:latin typeface="Arial"/>
              </a:rPr>
              <a:t>h a řešitelných faktorů – psychický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stres → dílčí možnosti existují (HRV), metodika ani nástroje však nejsou na úrovni, která by umožnovala formulaci doporučení</a:t>
            </a:r>
          </a:p>
          <a:p>
            <a:pPr marL="252000" indent="-180000" defTabSz="914400">
              <a:lnSpc>
                <a:spcPct val="15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Zdůraznění role nesčetné řady dalších chronických onemocnění, vysokého věku a přidružených komplikací (</a:t>
            </a:r>
            <a:r>
              <a:rPr lang="cs-CZ" sz="2000" u="none" strike="noStrike" dirty="0" err="1">
                <a:solidFill>
                  <a:schemeClr val="dk1"/>
                </a:solidFill>
                <a:uFillTx/>
                <a:latin typeface="Arial"/>
              </a:rPr>
              <a:t>frailty</a:t>
            </a:r>
            <a:r>
              <a:rPr lang="cs-CZ" sz="2000" u="none" strike="noStrike" dirty="0">
                <a:solidFill>
                  <a:schemeClr val="dk1"/>
                </a:solidFill>
                <a:uFillTx/>
                <a:latin typeface="Arial"/>
              </a:rPr>
              <a:t> syndrom – viz další přednášky)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A66ED63-1A42-6BF2-EABC-31B8E391F3EA}"/>
              </a:ext>
            </a:extLst>
          </p:cNvPr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BC3EC9-EB02-4A79-8E9A-6AE973443832}" type="slidenum">
              <a:rPr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99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Ateroskleróza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72000" indent="0" defTabSz="914400">
              <a:lnSpc>
                <a:spcPts val="3600"/>
              </a:lnSpc>
              <a:buNone/>
              <a:tabLst>
                <a:tab pos="0" algn="l"/>
              </a:tabLst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= Chronické progresivní onemocnění cévní stěny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Chronický zánět s nadměrnou proliferativní odpovědí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Vznik lézí ve stěnách cév (endotelu) s postupným zastoupením velkého množství buněčných typů a makromolekul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Základní progrese = akumulace lipidů → fibrotizace a kalcifikace → nestabilní léze s rizikem prasknutí a trombotizace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  <a:tabLst>
                <a:tab pos="0" algn="l"/>
              </a:tabLst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Následkem progresivní endoteliální dysfunkce → ztráta elasticity cév, stenóza a v pokročilých stádiích riziko trombotizace → fulminantní ASCVD</a:t>
            </a:r>
          </a:p>
          <a:p>
            <a:pPr indent="0" defTabSz="914400">
              <a:lnSpc>
                <a:spcPts val="3600"/>
              </a:lnSpc>
              <a:buNone/>
              <a:tabLst>
                <a:tab pos="0" algn="l"/>
              </a:tabLst>
            </a:pPr>
            <a:endParaRPr lang="cs-CZ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4CC3999-18DA-436B-9F81-77322C6ADB6A}" type="slidenum">
              <a:rPr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C70B0-B460-87C0-0AE6-7973619F9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>
            <a:extLst>
              <a:ext uri="{FF2B5EF4-FFF2-40B4-BE49-F238E27FC236}">
                <a16:creationId xmlns:a16="http://schemas.microsoft.com/office/drawing/2014/main" id="{986E2744-CA33-1439-A7FE-9BFCAED4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20" y="2900520"/>
            <a:ext cx="11361240" cy="117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ts val="4399"/>
              </a:lnSpc>
              <a:buNone/>
            </a:pPr>
            <a:r>
              <a:rPr lang="cs-CZ" sz="4400" b="1" u="none" strike="noStrike" dirty="0">
                <a:solidFill>
                  <a:schemeClr val="dk2"/>
                </a:solidFill>
                <a:uFillTx/>
                <a:latin typeface="Arial"/>
              </a:rPr>
              <a:t>Prostor pro diskuzi </a:t>
            </a:r>
            <a:r>
              <a:rPr lang="cs-CZ" sz="4400" b="1" u="none" strike="noStrike" dirty="0">
                <a:solidFill>
                  <a:schemeClr val="dk2"/>
                </a:solidFill>
                <a:uFillTx/>
                <a:latin typeface="Arial"/>
                <a:sym typeface="Wingdings" panose="05000000000000000000" pitchFamily="2" charset="2"/>
              </a:rPr>
              <a:t></a:t>
            </a:r>
            <a:endParaRPr lang="cs-CZ" sz="4400" b="0" u="none" strike="noStrike" dirty="0">
              <a:solidFill>
                <a:schemeClr val="dk1"/>
              </a:solidFill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634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Num" idx="32"/>
          </p:nvPr>
        </p:nvSpPr>
        <p:spPr>
          <a:xfrm>
            <a:off x="414000" y="6228000"/>
            <a:ext cx="2516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rmAutofit/>
          </a:bodyPr>
          <a:lstStyle>
            <a:lvl1pPr indent="0">
              <a:lnSpc>
                <a:spcPct val="100000"/>
              </a:lnSpc>
              <a:spcAft>
                <a:spcPts val="601"/>
              </a:spcAft>
              <a:buNone/>
              <a:defRPr lang="cs-CZ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spcAft>
                <a:spcPts val="601"/>
              </a:spcAft>
              <a:buNone/>
            </a:pPr>
            <a:fld id="{D3ED2F7E-097D-43D0-B728-393C49949217}" type="slidenum">
              <a:rPr lang="cs-CZ" sz="1200" b="0" u="none" strike="noStrike">
                <a:solidFill>
                  <a:schemeClr val="dk2"/>
                </a:solidFill>
                <a:uFillTx/>
                <a:latin typeface="Arial"/>
              </a:rPr>
              <a:t>6</a:t>
            </a:fld>
            <a:endParaRPr lang="cs-CZ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08" name="Obrázek 8"/>
          <p:cNvPicPr/>
          <p:nvPr/>
        </p:nvPicPr>
        <p:blipFill>
          <a:blip r:embed="rId2"/>
          <a:stretch/>
        </p:blipFill>
        <p:spPr>
          <a:xfrm>
            <a:off x="2558160" y="112320"/>
            <a:ext cx="7075080" cy="663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2840" cy="45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cs-CZ" sz="4000" b="1" u="none" strike="noStrike">
                <a:solidFill>
                  <a:schemeClr val="dk2"/>
                </a:solidFill>
                <a:uFillTx/>
                <a:latin typeface="Arial"/>
              </a:rPr>
              <a:t>Progrese aterosklerózy, příčiny a prevence</a:t>
            </a:r>
            <a:endParaRPr lang="cs-CZ" sz="4000" b="0" u="none" strike="noStrike">
              <a:solidFill>
                <a:schemeClr val="dk1"/>
              </a:solidFill>
              <a:uFillTx/>
              <a:latin typeface="Tahom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720000" y="1692000"/>
            <a:ext cx="10752840" cy="41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Přesná příčina vzniku aterosklerózy není dokonale objasněna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Jako první krok obecně vnímáno </a:t>
            </a:r>
            <a:r>
              <a:rPr lang="cs-CZ" sz="2000" b="1" u="none" strike="noStrike">
                <a:solidFill>
                  <a:schemeClr val="dk1"/>
                </a:solidFill>
                <a:uFillTx/>
                <a:latin typeface="Arial"/>
              </a:rPr>
              <a:t>poškození/zvýšení permeability  endotelu</a:t>
            </a: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 → navazuje zánět a infiltrace buňkami imunitního systému → </a:t>
            </a:r>
            <a:r>
              <a:rPr lang="cs-CZ" sz="2000" b="1" u="none" strike="noStrike">
                <a:solidFill>
                  <a:schemeClr val="dk1"/>
                </a:solidFill>
                <a:uFillTx/>
                <a:latin typeface="Arial"/>
              </a:rPr>
              <a:t>akumulace cholesterolu/lipidů </a:t>
            </a: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→ infiltrace dalších buněčných typů a makromolekul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Většina významu prevence spočívá v eliminaci zdrojů poškození endotelu a snížení dostupnosti cholesterolu a lipidů</a:t>
            </a:r>
          </a:p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000" b="0" u="none" strike="noStrike">
                <a:solidFill>
                  <a:schemeClr val="dk1"/>
                </a:solidFill>
                <a:uFillTx/>
                <a:latin typeface="Arial"/>
              </a:rPr>
              <a:t>Progresivní onemocnění – značný význam rané prevence X smyslem je zejména zpomalení progrese → určité známky progrese aterosklerózy přítomné u téměř 100 % populace starší 65 let → zásadní je pokročilost onemocnění a riziko komplikací → </a:t>
            </a:r>
            <a:r>
              <a:rPr lang="cs-CZ" sz="2000" b="1" u="none" strike="noStrike">
                <a:solidFill>
                  <a:schemeClr val="dk1"/>
                </a:solidFill>
                <a:uFillTx/>
                <a:latin typeface="Arial"/>
              </a:rPr>
              <a:t>koncept DALY</a:t>
            </a:r>
            <a:endParaRPr lang="cs-CZ" sz="2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A3D9945-5A0D-4063-93D6-5ABC5FED1584}" type="slidenum">
              <a:r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1C9805-413A-A55B-702B-F18A20C9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763"/>
            <a:ext cx="97536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5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Zástupný obsah 12" descr="Obsah obrázku text, snímek obrazovky, Barevnost, hrací automat&#10;&#10;Obsah vygenerovaný umělou inteligencí může být nesprávný."/>
          <p:cNvPicPr/>
          <p:nvPr/>
        </p:nvPicPr>
        <p:blipFill>
          <a:blip r:embed="rId3"/>
          <a:stretch/>
        </p:blipFill>
        <p:spPr>
          <a:xfrm>
            <a:off x="0" y="0"/>
            <a:ext cx="7155720" cy="675036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6972360" y="864900"/>
            <a:ext cx="5067240" cy="502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52000" indent="-180000" defTabSz="914400">
              <a:lnSpc>
                <a:spcPts val="3600"/>
              </a:lnSpc>
              <a:buClr>
                <a:srgbClr val="0000DC"/>
              </a:buClr>
              <a:buFont typeface="Arial"/>
              <a:buChar char="̶"/>
            </a:pPr>
            <a:r>
              <a:rPr lang="cs-CZ" sz="2400" b="1" u="none" strike="noStrike" dirty="0">
                <a:solidFill>
                  <a:schemeClr val="dk1"/>
                </a:solidFill>
                <a:uFillTx/>
                <a:latin typeface="Arial"/>
              </a:rPr>
              <a:t>SCORE (</a:t>
            </a:r>
            <a:r>
              <a:rPr lang="cs-CZ" sz="2400" b="1" u="none" strike="noStrike" dirty="0" err="1">
                <a:solidFill>
                  <a:schemeClr val="dk1"/>
                </a:solidFill>
                <a:uFillTx/>
                <a:latin typeface="Arial"/>
              </a:rPr>
              <a:t>Systematic</a:t>
            </a:r>
            <a:r>
              <a:rPr lang="cs-CZ" sz="24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cs-CZ" sz="2400" b="1" u="none" strike="noStrike" dirty="0" err="1">
                <a:solidFill>
                  <a:schemeClr val="dk1"/>
                </a:solidFill>
                <a:uFillTx/>
                <a:latin typeface="Arial"/>
              </a:rPr>
              <a:t>Coronary</a:t>
            </a:r>
            <a:r>
              <a:rPr lang="cs-CZ" sz="2400" b="1" u="none" strike="noStrike" dirty="0">
                <a:solidFill>
                  <a:schemeClr val="dk1"/>
                </a:solidFill>
                <a:uFillTx/>
                <a:latin typeface="Arial"/>
              </a:rPr>
              <a:t> Risk </a:t>
            </a:r>
            <a:r>
              <a:rPr lang="cs-CZ" sz="2400" b="1" u="none" strike="noStrike" dirty="0" err="1">
                <a:solidFill>
                  <a:schemeClr val="dk1"/>
                </a:solidFill>
                <a:uFillTx/>
                <a:latin typeface="Arial"/>
              </a:rPr>
              <a:t>Evaluation</a:t>
            </a:r>
            <a:r>
              <a:rPr lang="cs-CZ" sz="2400" b="1" u="none" strike="noStrike" dirty="0">
                <a:solidFill>
                  <a:schemeClr val="dk1"/>
                </a:solidFill>
                <a:uFillTx/>
                <a:latin typeface="Arial"/>
              </a:rPr>
              <a:t>)</a:t>
            </a:r>
            <a:endParaRPr lang="cs-CZ" sz="24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Hodnocení 10letého rizika úmrtí na KVO na základě nejvýznamnějších rizikových faktorů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2 verze podle států, ČR patří mezi populace se zvýšeným rizikem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5 nejvýznamnějších RF: věk, pohlaví, kouření, systolický TK, krevní cholesterol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+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zdůrazňuje roli neovlivnitelných RF, zejména pokročilého věku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1" u="none" strike="noStrike" dirty="0">
                <a:solidFill>
                  <a:schemeClr val="dk1"/>
                </a:solidFill>
                <a:uFillTx/>
                <a:latin typeface="Arial"/>
              </a:rPr>
              <a:t>- </a:t>
            </a: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role cholesterolu výrazně zjednodušena, chybí další související RF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Podle kategorií rizika doporučena preventivní opatření (0, 1-4, 5-9, 10+)</a:t>
            </a:r>
          </a:p>
          <a:p>
            <a:pPr marL="504000" lvl="1" indent="-180000" defTabSz="914400">
              <a:lnSpc>
                <a:spcPct val="100000"/>
              </a:lnSpc>
              <a:buClr>
                <a:srgbClr val="0000DC"/>
              </a:buClr>
              <a:buFont typeface="Arial"/>
              <a:buChar char="̶"/>
            </a:pPr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Primární prevence na úrovni životního stylu zásadní v nižších kategoriích (1-9)</a:t>
            </a:r>
          </a:p>
          <a:p>
            <a:pPr indent="0" defTabSz="914400">
              <a:lnSpc>
                <a:spcPct val="100000"/>
              </a:lnSpc>
              <a:buNone/>
            </a:pPr>
            <a:endParaRPr lang="cs-CZ" sz="18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00D2544-B2B1-465B-A476-925589625D17}" type="slidenum">
              <a:r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2769</TotalTime>
  <Words>4897</Words>
  <Application>Microsoft Office PowerPoint</Application>
  <PresentationFormat>Širokoúhlá obrazovka</PresentationFormat>
  <Paragraphs>478</Paragraphs>
  <Slides>50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50</vt:i4>
      </vt:variant>
    </vt:vector>
  </HeadingPairs>
  <TitlesOfParts>
    <vt:vector size="63" baseType="lpstr">
      <vt:lpstr>Arial</vt:lpstr>
      <vt:lpstr>interstateregular</vt:lpstr>
      <vt:lpstr>Roboto</vt:lpstr>
      <vt:lpstr>Symbol</vt:lpstr>
      <vt:lpstr>Tahoma</vt:lpstr>
      <vt:lpstr>Times New Roman</vt:lpstr>
      <vt:lpstr>Wingdings</vt:lpstr>
      <vt:lpstr>Prezentace_MU_CZ</vt:lpstr>
      <vt:lpstr>Prezentace_MU_CZ</vt:lpstr>
      <vt:lpstr>Prezentace_MU_CZ</vt:lpstr>
      <vt:lpstr>Prezentace_MU_CZ</vt:lpstr>
      <vt:lpstr>Prezentace_MU_CZ</vt:lpstr>
      <vt:lpstr>Prezentace_MU_CZ</vt:lpstr>
      <vt:lpstr>Výživa v prevenci kardiovaskulárních onemocnění</vt:lpstr>
      <vt:lpstr>Kardiovaskulární onemocnění</vt:lpstr>
      <vt:lpstr>Prezentace aplikace PowerPoint</vt:lpstr>
      <vt:lpstr>Prezentace aplikace PowerPoint</vt:lpstr>
      <vt:lpstr>Ateroskleróza</vt:lpstr>
      <vt:lpstr>Prezentace aplikace PowerPoint</vt:lpstr>
      <vt:lpstr>Progrese aterosklerózy, příčiny a prevence</vt:lpstr>
      <vt:lpstr>Prezentace aplikace PowerPoint</vt:lpstr>
      <vt:lpstr>Prezentace aplikace PowerPoint</vt:lpstr>
      <vt:lpstr>Prezentace aplikace PowerPoint</vt:lpstr>
      <vt:lpstr>Rizikové faktory KVO</vt:lpstr>
      <vt:lpstr>Prevence KVO I</vt:lpstr>
      <vt:lpstr>Prevence KVO II</vt:lpstr>
      <vt:lpstr>Prezentace aplikace PowerPoint</vt:lpstr>
      <vt:lpstr>Guidelines pro prevenci KVO</vt:lpstr>
      <vt:lpstr>Prezentace aplikace PowerPoint</vt:lpstr>
      <vt:lpstr>Intervence v prevenci KVO</vt:lpstr>
      <vt:lpstr>Tělesná hmotnost, obezita, MS</vt:lpstr>
      <vt:lpstr>Metabolický syndrom I</vt:lpstr>
      <vt:lpstr>Metabolický syndrom II</vt:lpstr>
      <vt:lpstr>Metabolický syndrom III</vt:lpstr>
      <vt:lpstr>Intervence zaměřené na prevenci a léčbu MS</vt:lpstr>
      <vt:lpstr>Krevní lipidy</vt:lpstr>
      <vt:lpstr>ApoB cholesterol</vt:lpstr>
      <vt:lpstr>Intervence vedoucí ke snížení LDL-C</vt:lpstr>
      <vt:lpstr>Prezentace aplikace PowerPoint</vt:lpstr>
      <vt:lpstr>Mastné kyseliny, tuk a cholesterol I</vt:lpstr>
      <vt:lpstr>Mastné kyseliny, tuk a cholesterol II</vt:lpstr>
      <vt:lpstr>Mastné kyseliny, tuk a cholesterol III</vt:lpstr>
      <vt:lpstr>Mastné kyseliny, tuk a cholesterol IV</vt:lpstr>
      <vt:lpstr>Mastné kyseliny, tuk a cholesterol V</vt:lpstr>
      <vt:lpstr>Kvalita sacharidů I</vt:lpstr>
      <vt:lpstr>Kvalita sacharidů II</vt:lpstr>
      <vt:lpstr>Kvalita sacharidů III</vt:lpstr>
      <vt:lpstr>Mikronutrienty</vt:lpstr>
      <vt:lpstr>Potraviny, skupiny potravin, stravovací vzorce I</vt:lpstr>
      <vt:lpstr>Potraviny, skupiny potravin, stravovací vzorce II</vt:lpstr>
      <vt:lpstr>Potraviny, skupiny potravin, stravovací vzorce III</vt:lpstr>
      <vt:lpstr>Potraviny, skupiny potravin, stravovací vzorce IV</vt:lpstr>
      <vt:lpstr>Prezentace aplikace PowerPoint</vt:lpstr>
      <vt:lpstr>Alkohol</vt:lpstr>
      <vt:lpstr>Kouření</vt:lpstr>
      <vt:lpstr>Prezentace aplikace PowerPoint</vt:lpstr>
      <vt:lpstr>Intervence mířené na ovlivnění TK I</vt:lpstr>
      <vt:lpstr>Intervence mířené na ovlivnění TK II</vt:lpstr>
      <vt:lpstr>Intervence mířené na ovlivnění TK III</vt:lpstr>
      <vt:lpstr>Intervence mířené na regulaci glykemie</vt:lpstr>
      <vt:lpstr>Pohybová aktivita</vt:lpstr>
      <vt:lpstr>Další relevantní faktory</vt:lpstr>
      <vt:lpstr>Prostor pro diskuzi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Tomáš Nekula</dc:creator>
  <dc:description/>
  <cp:lastModifiedBy>Tomáš Nekula</cp:lastModifiedBy>
  <cp:revision>38</cp:revision>
  <cp:lastPrinted>1601-01-01T00:00:00Z</cp:lastPrinted>
  <dcterms:created xsi:type="dcterms:W3CDTF">2025-02-14T10:53:54Z</dcterms:created>
  <dcterms:modified xsi:type="dcterms:W3CDTF">2025-02-26T22:49:15Z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Širokoúhlá obrazovka</vt:lpwstr>
  </property>
  <property fmtid="{D5CDD505-2E9C-101B-9397-08002B2CF9AE}" pid="4" name="Slides">
    <vt:i4>20</vt:i4>
  </property>
</Properties>
</file>