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2" r:id="rId16"/>
    <p:sldId id="271" r:id="rId17"/>
    <p:sldId id="328" r:id="rId18"/>
    <p:sldId id="273" r:id="rId19"/>
    <p:sldId id="275" r:id="rId20"/>
    <p:sldId id="276" r:id="rId21"/>
    <p:sldId id="274" r:id="rId22"/>
    <p:sldId id="278" r:id="rId23"/>
    <p:sldId id="277" r:id="rId24"/>
    <p:sldId id="279" r:id="rId25"/>
    <p:sldId id="281" r:id="rId26"/>
    <p:sldId id="282" r:id="rId27"/>
    <p:sldId id="283" r:id="rId28"/>
    <p:sldId id="329" r:id="rId29"/>
    <p:sldId id="327" r:id="rId30"/>
    <p:sldId id="285" r:id="rId31"/>
    <p:sldId id="286" r:id="rId32"/>
    <p:sldId id="284" r:id="rId33"/>
    <p:sldId id="287" r:id="rId34"/>
    <p:sldId id="288" r:id="rId35"/>
    <p:sldId id="330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8" r:id="rId45"/>
    <p:sldId id="299" r:id="rId46"/>
    <p:sldId id="300" r:id="rId47"/>
    <p:sldId id="304" r:id="rId48"/>
    <p:sldId id="305" r:id="rId49"/>
    <p:sldId id="306" r:id="rId50"/>
    <p:sldId id="307" r:id="rId51"/>
    <p:sldId id="308" r:id="rId52"/>
    <p:sldId id="325" r:id="rId53"/>
    <p:sldId id="326" r:id="rId54"/>
    <p:sldId id="313" r:id="rId55"/>
    <p:sldId id="301" r:id="rId56"/>
    <p:sldId id="317" r:id="rId57"/>
    <p:sldId id="318" r:id="rId58"/>
    <p:sldId id="320" r:id="rId59"/>
    <p:sldId id="323" r:id="rId60"/>
    <p:sldId id="322" r:id="rId6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0D72D400-2A15-40D1-A47C-492B82173E80}">
          <p14:sldIdLst>
            <p14:sldId id="256"/>
            <p14:sldId id="257"/>
            <p14:sldId id="258"/>
          </p14:sldIdLst>
        </p14:section>
        <p14:section name="Patofyziologie obezity" id="{E99071F5-94A3-4AC2-83A7-E344D1C59C4F}">
          <p14:sldIdLst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9"/>
            <p14:sldId id="268"/>
            <p14:sldId id="270"/>
          </p14:sldIdLst>
        </p14:section>
        <p14:section name="Prevence a léčba obezity" id="{CE9B1FA2-F773-4827-88C8-CAECCA30F73F}">
          <p14:sldIdLst>
            <p14:sldId id="272"/>
            <p14:sldId id="271"/>
            <p14:sldId id="328"/>
            <p14:sldId id="273"/>
            <p14:sldId id="275"/>
            <p14:sldId id="276"/>
            <p14:sldId id="274"/>
            <p14:sldId id="278"/>
            <p14:sldId id="277"/>
            <p14:sldId id="279"/>
            <p14:sldId id="281"/>
            <p14:sldId id="282"/>
            <p14:sldId id="283"/>
            <p14:sldId id="329"/>
          </p14:sldIdLst>
        </p14:section>
        <p14:section name="Energie a živiny" id="{7BC422AD-A08E-494E-9586-37238B54C564}">
          <p14:sldIdLst>
            <p14:sldId id="327"/>
            <p14:sldId id="285"/>
            <p14:sldId id="286"/>
            <p14:sldId id="284"/>
            <p14:sldId id="287"/>
            <p14:sldId id="288"/>
            <p14:sldId id="330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8"/>
            <p14:sldId id="299"/>
            <p14:sldId id="300"/>
            <p14:sldId id="304"/>
            <p14:sldId id="305"/>
            <p14:sldId id="306"/>
            <p14:sldId id="307"/>
            <p14:sldId id="308"/>
            <p14:sldId id="325"/>
            <p14:sldId id="326"/>
            <p14:sldId id="313"/>
            <p14:sldId id="301"/>
          </p14:sldIdLst>
        </p14:section>
        <p14:section name="Stravovací vzorce" id="{46F7235A-FC96-4949-8DEB-8740AFCE0532}">
          <p14:sldIdLst>
            <p14:sldId id="317"/>
            <p14:sldId id="318"/>
            <p14:sldId id="320"/>
            <p14:sldId id="323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5" autoAdjust="0"/>
    <p:restoredTop sz="90625" autoAdjust="0"/>
  </p:normalViewPr>
  <p:slideViewPr>
    <p:cSldViewPr snapToGrid="0">
      <p:cViewPr>
        <p:scale>
          <a:sx n="90" d="100"/>
          <a:sy n="90" d="100"/>
        </p:scale>
        <p:origin x="1398" y="3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.diabetesjournals.org/content/29/8/1866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.diabetesjournals.org/content/29/8/1866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med.ncbi.nlm.nih.gov/8683009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obesity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tionj.biomedcentral.com/articles/10.1186/1475-2891-3-9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ddit.com/r/coolguides/comments/s4b1pw/how_diets_actually_work/?rdt=53133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utritionj.biomedcentral.com/articles/10.1186/1475-2891-3-9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ctivehealth.sg/eat-better/resources/energy-balance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QJ0Z0DRumg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obesity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ajcn/87.1.23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dnsciencepub.com/doi/pdf/10.1139/apnm-2014-054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80-018-0093-z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cdnsciencepub.com/doi/pdf/10.1139/apnm-2014-0549" TargetMode="External"/><Relationship Id="rId3" Type="http://schemas.openxmlformats.org/officeDocument/2006/relationships/hyperlink" Target="https://doi.org/10.1016/j.physbeh.2008.01.003" TargetMode="External"/><Relationship Id="rId7" Type="http://schemas.openxmlformats.org/officeDocument/2006/relationships/hyperlink" Target="https://www.sciencedirect.com/science/article/abs/pii/S0268005X1630340X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onlinelibrary.wiley.com/doi/full/10.1038/oby.2007.531" TargetMode="External"/><Relationship Id="rId5" Type="http://schemas.openxmlformats.org/officeDocument/2006/relationships/hyperlink" Target="https://www.sciencedirect.com/science/article/abs/pii/S003193840800005X" TargetMode="External"/><Relationship Id="rId4" Type="http://schemas.openxmlformats.org/officeDocument/2006/relationships/hyperlink" Target="https://www.cambridge.org/core/journals/british-journal-of-nutrition/article/dietary-protein-its-role-in-satiety-energetics-weight-loss-and-health/CCA49F7254E34FF25FD08A78A05DECD7" TargetMode="External"/><Relationship Id="rId9" Type="http://schemas.openxmlformats.org/officeDocument/2006/relationships/hyperlink" Target="https://doi.org/10.3945/ajcn.112.047563" TargetMode="Externa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1-020-01209-1" TargetMode="External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ejcn2014187" TargetMode="External"/><Relationship Id="rId7" Type="http://schemas.openxmlformats.org/officeDocument/2006/relationships/hyperlink" Target="https://www.sciencedirect.com/science/article/pii/S0939475320300016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ciencedirect.com/science/article/pii/S0939475315001271" TargetMode="External"/><Relationship Id="rId5" Type="http://schemas.openxmlformats.org/officeDocument/2006/relationships/hyperlink" Target="https://www.thelancet.com/article/S0140-6736(18)31809-9/fulltext" TargetMode="External"/><Relationship Id="rId4" Type="http://schemas.openxmlformats.org/officeDocument/2006/relationships/hyperlink" Target="https://academic.oup.com/nutritionreviews/article/78/Supplement_1/69/5877749" TargetMode="Externa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S0140-6736(18)31809-9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i.org/10.1038/ejcn.2014.187" TargetMode="External"/><Relationship Id="rId4" Type="http://schemas.openxmlformats.org/officeDocument/2006/relationships/hyperlink" Target="https://doi.org/10.1371/journal.pone.0043127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74-021-00627-6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physbeh.2010.01.012" TargetMode="External"/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link.springer.com/article/10.1007/s13679-014-0129-4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90/nu13020463" TargetMode="External"/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1-020-01209-1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journals/public-health-nutrition/article/is-the-world-converging-to-a-western-diet/14E4904BE1A2914CC515CFAA94273086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i.org/articles/view/12919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i.org/articles/view/129191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.diabetesjournals.org/content/29/8/1866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NWO –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weight</a:t>
            </a:r>
            <a:r>
              <a:rPr lang="cs-CZ" dirty="0"/>
              <a:t> obesity = obezita při normální hmotnosti</a:t>
            </a:r>
          </a:p>
          <a:p>
            <a:r>
              <a:rPr lang="cs-CZ" dirty="0"/>
              <a:t>MHO – </a:t>
            </a:r>
            <a:r>
              <a:rPr lang="cs-CZ" dirty="0" err="1"/>
              <a:t>metabolically</a:t>
            </a:r>
            <a:r>
              <a:rPr lang="cs-CZ" dirty="0"/>
              <a:t> </a:t>
            </a:r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obesuity</a:t>
            </a:r>
            <a:r>
              <a:rPr lang="cs-CZ" dirty="0"/>
              <a:t> = obezita bez metabolických komplikací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0072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u="sng" strike="noStrike" spc="-1" dirty="0">
                <a:solidFill>
                  <a:srgbClr val="000000"/>
                </a:solidFill>
                <a:uFillTx/>
                <a:latin typeface="Arial"/>
                <a:hlinkClick r:id="rId3"/>
              </a:rPr>
              <a:t>https://care.diabetesjournals.org/content/29/8/1866</a:t>
            </a:r>
            <a:r>
              <a:rPr lang="en-US" sz="1200" b="0" strike="noStrike" spc="-1" dirty="0">
                <a:latin typeface="Arial"/>
              </a:rPr>
              <a:t> </a:t>
            </a:r>
            <a:endParaRPr lang="cs-CZ" sz="1200" b="0" strike="noStrike" spc="-1" dirty="0">
              <a:latin typeface="Arial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94085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indent="-215900"/>
            <a:r>
              <a:rPr lang="en-US" spc="-1" dirty="0">
                <a:solidFill>
                  <a:srgbClr val="000000"/>
                </a:solidFill>
                <a:cs typeface="Arial"/>
                <a:hlinkClick r:id="rId3"/>
              </a:rPr>
              <a:t>https://care.diabetesjournals.org/content/29/8/1866</a:t>
            </a:r>
            <a:r>
              <a:rPr lang="en-US" spc="-1" dirty="0">
                <a:solidFill>
                  <a:srgbClr val="000000"/>
                </a:solidFill>
                <a:cs typeface="Arial"/>
              </a:rPr>
              <a:t> </a:t>
            </a:r>
            <a:endParaRPr lang="cs-CZ" dirty="0">
              <a:cs typeface="Arial"/>
            </a:endParaRPr>
          </a:p>
          <a:p>
            <a:pPr marL="215900" indent="-215900">
              <a:lnSpc>
                <a:spcPct val="100000"/>
              </a:lnSpc>
              <a:buNone/>
            </a:pPr>
            <a:r>
              <a:rPr lang="en-US" sz="1200" b="0" u="sng" strike="noStrike" spc="-1" dirty="0">
                <a:solidFill>
                  <a:srgbClr val="000000"/>
                </a:solidFill>
                <a:uFillTx/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https://pubmed.ncbi.nlm.nih.gov/8683009/</a:t>
            </a:r>
            <a:r>
              <a:rPr lang="en-US" sz="1200" b="0" strike="noStrike" spc="-1" dirty="0">
                <a:latin typeface="Arial"/>
                <a:cs typeface="Arial"/>
              </a:rPr>
              <a:t> </a:t>
            </a:r>
          </a:p>
          <a:p>
            <a:pPr marL="215900" indent="-215900"/>
            <a:r>
              <a:rPr lang="en-US" sz="1200" spc="-1" dirty="0">
                <a:latin typeface="Arial"/>
                <a:cs typeface="Arial"/>
              </a:rPr>
              <a:t>V původní studii chybí zhodnocení USA Pima Indiánů - převzato z j</a:t>
            </a:r>
            <a:r>
              <a:rPr lang="cs-CZ" sz="1200" spc="-1" dirty="0">
                <a:latin typeface="Arial"/>
                <a:cs typeface="Arial"/>
              </a:rPr>
              <a:t>i</a:t>
            </a:r>
            <a:r>
              <a:rPr lang="en-US" sz="1200" spc="-1" dirty="0">
                <a:latin typeface="Arial"/>
                <a:cs typeface="Arial"/>
              </a:rPr>
              <a:t>né studie,</a:t>
            </a:r>
            <a:r>
              <a:rPr lang="cs-CZ" sz="1200" spc="-1" dirty="0">
                <a:latin typeface="Arial"/>
                <a:cs typeface="Arial"/>
              </a:rPr>
              <a:t> </a:t>
            </a:r>
            <a:r>
              <a:rPr lang="en-US" sz="1200" spc="-1" dirty="0">
                <a:latin typeface="Arial"/>
                <a:cs typeface="Arial"/>
              </a:rPr>
              <a:t>bez zachování stejné metodiky (pouze ilustrační srovnání)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61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3"/>
              </a:rPr>
              <a:t>https://ourworldindata.org/obesity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9578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https://bvsms.saude.gov.br/bvs/publicacoes/dietary_guidelines_brazilian_population.pdf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3435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KBT = kognitivně-behaviorální terapie – standard v léčbě obezity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90215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https://nutritionj.biomedcentral.com/articles/10.1186/1475-2891-3-9</a:t>
            </a:r>
            <a:r>
              <a:rPr lang="cs-CZ" dirty="0"/>
              <a:t>   </a:t>
            </a:r>
          </a:p>
          <a:p>
            <a:r>
              <a:rPr lang="cs-CZ" dirty="0"/>
              <a:t>Obr.: </a:t>
            </a:r>
            <a:r>
              <a:rPr lang="cs-CZ" dirty="0">
                <a:hlinkClick r:id="rId4"/>
              </a:rPr>
              <a:t>https://www.reddit.com/r/coolguides/comments/s4b1pw/how_diets_actually_work/?rdt=53133</a:t>
            </a:r>
            <a:r>
              <a:rPr lang="cs-CZ" dirty="0"/>
              <a:t> 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2255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https://nutritionj.biomedcentral.com/articles/10.1186/1475-2891-3-9</a:t>
            </a:r>
            <a:r>
              <a:rPr lang="cs-CZ" dirty="0"/>
              <a:t>   </a:t>
            </a:r>
          </a:p>
          <a:p>
            <a:r>
              <a:rPr lang="cs-CZ" dirty="0"/>
              <a:t>Obr.: </a:t>
            </a:r>
            <a:r>
              <a:rPr lang="en-US" sz="1200" b="0" u="sng" strike="noStrike" spc="-1" dirty="0">
                <a:solidFill>
                  <a:srgbClr val="000000"/>
                </a:solidFill>
                <a:uFillTx/>
                <a:latin typeface="Arial"/>
                <a:hlinkClick r:id="rId4"/>
              </a:rPr>
              <a:t>https://www.activehealth.sg/eat-better/resources/energy-balance</a:t>
            </a:r>
            <a:endParaRPr lang="cs-CZ" sz="1200" b="0" strike="noStrike" spc="-1" dirty="0">
              <a:latin typeface="Arial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98691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https://www.researchgate.net/profile/Geoffery-Livesey/publication/5781921</a:t>
            </a:r>
            <a:endParaRPr lang="cs-CZ" sz="1200" b="0" u="sng" strike="noStrike" spc="-1" dirty="0">
              <a:uFillTx/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1200" b="0" u="sng" strike="noStrike" spc="-1" dirty="0">
                <a:uFillTx/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https://youtu.be/GQJ0Z0DRumg</a:t>
            </a:r>
            <a:r>
              <a:rPr lang="cs-CZ" sz="1200" dirty="0"/>
              <a:t> →</a:t>
            </a:r>
            <a:r>
              <a:rPr lang="cs-CZ" sz="1200" b="0" strike="noStrike" spc="-1" dirty="0">
                <a:latin typeface="Arial"/>
                <a:cs typeface="Arial"/>
              </a:rPr>
              <a:t> populárně naučné video k rozšíření problematiky </a:t>
            </a:r>
            <a:r>
              <a:rPr lang="cs-CZ" sz="1200" dirty="0">
                <a:latin typeface="+mn-lt"/>
              </a:rPr>
              <a:t>→ opatrnost při interpretaci </a:t>
            </a:r>
            <a:r>
              <a:rPr lang="cs-CZ" sz="1200" dirty="0">
                <a:latin typeface="+mn-lt"/>
                <a:sym typeface="Wingdings" panose="05000000000000000000" pitchFamily="2" charset="2"/>
              </a:rPr>
              <a:t></a:t>
            </a:r>
            <a:endParaRPr lang="cs-CZ" sz="1200" b="0" strike="noStrike" spc="-1" dirty="0">
              <a:latin typeface="Arial"/>
              <a:cs typeface="Arial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05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3"/>
              </a:rPr>
              <a:t>https://ourworldindata.org/obesity</a:t>
            </a:r>
            <a:r>
              <a:rPr lang="cs-CZ" dirty="0"/>
              <a:t>  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6047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https://doi.org/10.1093/ajcn/87.1.23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https://cdnsciencepub.com/doi/pdf/10.1139/apnm-2014-0549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0627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https://www.nature.com/articles/s41580-018-0093-z</a:t>
            </a:r>
            <a:r>
              <a:rPr lang="en-US" dirty="0"/>
              <a:t> 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8295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Ad </a:t>
            </a:r>
            <a:r>
              <a:rPr lang="cs-CZ" i="1" dirty="0" err="1"/>
              <a:t>libitum</a:t>
            </a:r>
            <a:r>
              <a:rPr lang="cs-CZ" i="0" dirty="0"/>
              <a:t> – dieta s definovaným složením, ale neomezeným příjmem potravy/energie</a:t>
            </a:r>
          </a:p>
          <a:p>
            <a:r>
              <a:rPr lang="cs-CZ" i="0" dirty="0"/>
              <a:t>izokalorická dieta – stejné množství energie a manipulace pouze se složením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83168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480A6-1A0A-9B50-4269-913E6F043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0EE0AEA-B5DD-1758-763D-BFE0938EF9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1CB76EE-77A9-690C-0144-F8FD6BC1F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u="sng" strike="noStrike" spc="-1" dirty="0">
                <a:solidFill>
                  <a:srgbClr val="000000"/>
                </a:solidFill>
                <a:uFillTx/>
                <a:latin typeface="Arial"/>
                <a:hlinkClick r:id="rId3"/>
              </a:rPr>
              <a:t>https://doi.org/10.1016/j.physbeh.2008.01.003</a:t>
            </a:r>
            <a:r>
              <a:rPr lang="en-US" sz="1200" b="0" strike="noStrike" spc="-1" dirty="0">
                <a:latin typeface="Arial"/>
              </a:rPr>
              <a:t> </a:t>
            </a:r>
            <a:endParaRPr lang="cs-CZ" sz="1200" b="0" strike="noStrike" spc="-1" dirty="0">
              <a:latin typeface="Arial"/>
            </a:endParaRPr>
          </a:p>
          <a:p>
            <a:r>
              <a:rPr lang="cs-CZ" sz="1200" b="0" strike="noStrike" spc="-1" dirty="0">
                <a:latin typeface="Arial"/>
                <a:hlinkClick r:id="rId4"/>
              </a:rPr>
              <a:t>https://www.cambridge.org/core/journals/british-journal-of-nutrition/article/dietary-protein-its-role-in-satiety-energetics-weight-loss-and-health/CCA49F7254E34FF25FD08A78A05DECD7</a:t>
            </a:r>
            <a:r>
              <a:rPr lang="cs-CZ" spc="-1" dirty="0">
                <a:latin typeface="Arial"/>
              </a:rPr>
              <a:t> </a:t>
            </a:r>
          </a:p>
          <a:p>
            <a:r>
              <a:rPr lang="cs-CZ" sz="1200" b="0" strike="noStrike" spc="-1" dirty="0">
                <a:latin typeface="Arial"/>
                <a:hlinkClick r:id="rId5"/>
              </a:rPr>
              <a:t>https://www.sciencedirect.com/science/article/abs/pii/S003193840800005X</a:t>
            </a:r>
            <a:r>
              <a:rPr lang="cs-CZ" sz="1200" b="0" strike="noStrike" spc="-1" dirty="0">
                <a:latin typeface="Arial"/>
              </a:rPr>
              <a:t> </a:t>
            </a:r>
          </a:p>
          <a:p>
            <a:r>
              <a:rPr lang="cs-CZ" sz="1200" b="0" strike="noStrike" spc="-1" dirty="0">
                <a:latin typeface="Arial"/>
                <a:hlinkClick r:id="rId6"/>
              </a:rPr>
              <a:t>https://onlinelibrary.wiley.com/doi/full/10.1038/oby.2007.531</a:t>
            </a:r>
            <a:r>
              <a:rPr lang="cs-CZ" spc="-1" dirty="0">
                <a:latin typeface="Arial"/>
              </a:rPr>
              <a:t> </a:t>
            </a:r>
          </a:p>
          <a:p>
            <a:r>
              <a:rPr lang="cs-CZ" sz="1200" b="0" strike="noStrike" spc="-1" dirty="0">
                <a:latin typeface="Arial"/>
                <a:hlinkClick r:id="rId7"/>
              </a:rPr>
              <a:t>https://www.sciencedirect.com/science/article/abs/pii/S0268005X1630340X</a:t>
            </a:r>
            <a:r>
              <a:rPr lang="cs-CZ" sz="1200" b="0" strike="noStrike" spc="-1" dirty="0">
                <a:latin typeface="Arial"/>
              </a:rPr>
              <a:t> </a:t>
            </a:r>
          </a:p>
          <a:p>
            <a:r>
              <a:rPr lang="cs-CZ" sz="1200" b="0" strike="noStrike" spc="-1" dirty="0">
                <a:latin typeface="Arial"/>
                <a:hlinkClick r:id="rId8"/>
              </a:rPr>
              <a:t>https://cdnsciencepub.com/doi/pdf/10.1139/apnm-2014-0549</a:t>
            </a:r>
            <a:r>
              <a:rPr lang="cs-CZ" spc="-1" dirty="0">
                <a:latin typeface="Arial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9"/>
              </a:rPr>
              <a:t>https://doi.org/10.3945/ajcn.112.047563</a:t>
            </a:r>
            <a:r>
              <a:rPr lang="cs-CZ" dirty="0"/>
              <a:t> </a:t>
            </a:r>
          </a:p>
          <a:p>
            <a:endParaRPr lang="cs-CZ" sz="1200" b="0" strike="noStrike" spc="-1" dirty="0">
              <a:latin typeface="Arial"/>
            </a:endParaRPr>
          </a:p>
          <a:p>
            <a:endParaRPr lang="cs-CZ" i="1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932BFE-0DC5-C473-EA64-9867DE501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1708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3"/>
              </a:rPr>
              <a:t>https://www.nature.com/articles/s41591-020-01209-1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38274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https://www.nature.com/articles/ejcn2014187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https://academic.oup.com/nutritionreviews/article/78/Supplement_1/69/5877749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https://www.thelancet.com/article/S0140-6736(18)31809-9/fulltext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https://www.sciencedirect.com/science/article/pii/S0939475315001271</a:t>
            </a:r>
            <a:r>
              <a:rPr lang="cs-CZ" dirty="0"/>
              <a:t> </a:t>
            </a:r>
          </a:p>
          <a:p>
            <a:r>
              <a:rPr lang="cs-CZ" dirty="0">
                <a:hlinkClick r:id="rId7"/>
              </a:rPr>
              <a:t>https://www.sciencedirect.com/science/article/pii/S0939475320300016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64975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  <a:buNone/>
            </a:pPr>
            <a:r>
              <a:rPr lang="en-US" sz="1200" b="0" u="sng" strike="noStrike" spc="-1" dirty="0">
                <a:solidFill>
                  <a:srgbClr val="000000"/>
                </a:solidFill>
                <a:uFillTx/>
                <a:latin typeface="Arial"/>
                <a:hlinkClick r:id="rId3"/>
              </a:rPr>
              <a:t>https://doi.org/10.1016/S0140-6736(18)31809-9</a:t>
            </a:r>
            <a:endParaRPr lang="cs-CZ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1200" b="0" u="sng" strike="noStrike" spc="-1" dirty="0">
                <a:solidFill>
                  <a:srgbClr val="000000"/>
                </a:solidFill>
                <a:uFillTx/>
                <a:latin typeface="Arial"/>
                <a:hlinkClick r:id="rId4"/>
              </a:rPr>
              <a:t>https://doi.org/10.1371/journal.pone.0043127</a:t>
            </a:r>
            <a:endParaRPr lang="cs-CZ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</a:pPr>
            <a:r>
              <a:rPr lang="en-US" sz="1200" b="0" u="sng" strike="noStrike" spc="-1" dirty="0">
                <a:solidFill>
                  <a:srgbClr val="000000"/>
                </a:solidFill>
                <a:uFillTx/>
                <a:latin typeface="Arial"/>
                <a:hlinkClick r:id="rId5"/>
              </a:rPr>
              <a:t>https://doi.org/10.1038/ejcn.2014.187</a:t>
            </a:r>
            <a:endParaRPr lang="cs-CZ" sz="1200" b="0" strike="noStrike" spc="-1" dirty="0">
              <a:latin typeface="Arial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87635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hlinkClick r:id="rId3"/>
              </a:rPr>
              <a:t>https://www.nature.com/articles/s41574-021-00627-6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1921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https://doi.org/10.1080/10408363.2019.1711360 </a:t>
            </a:r>
          </a:p>
          <a:p>
            <a:r>
              <a:rPr lang="cs-CZ" dirty="0"/>
              <a:t>https://doi.org/10.1016/j.pcad.2017.12.001</a:t>
            </a:r>
          </a:p>
          <a:p>
            <a:r>
              <a:rPr lang="cs-CZ" dirty="0"/>
              <a:t>https://www.ncbi.nlm.nih.gov/books/NBK576428/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2310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rgbClr val="1F1F1F"/>
                </a:solidFill>
                <a:effectLst/>
                <a:latin typeface="ElsevierSans"/>
                <a:hlinkClick r:id="rId3" tooltip="Persistent link using digital object identifier"/>
              </a:rPr>
              <a:t>https://doi.org/10.1016/j.physbeh.2010.01.012</a:t>
            </a:r>
            <a:endParaRPr lang="cs-CZ" b="0" i="0" u="none" strike="noStrike" dirty="0">
              <a:solidFill>
                <a:srgbClr val="1F1F1F"/>
              </a:solidFill>
              <a:effectLst/>
              <a:latin typeface="ElsevierSans"/>
            </a:endParaRPr>
          </a:p>
          <a:p>
            <a:r>
              <a:rPr lang="cs-CZ" dirty="0">
                <a:hlinkClick r:id="rId4"/>
              </a:rPr>
              <a:t>https://link.springer.com/article/10.1007/s13679-014-0129-4</a:t>
            </a:r>
            <a:r>
              <a:rPr lang="cs-CZ" dirty="0">
                <a:solidFill>
                  <a:srgbClr val="1F1F1F"/>
                </a:solidFill>
                <a:latin typeface="ElsevierSans"/>
              </a:rPr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389774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/>
              <a:t>https://www.scielo.br/j/rsp/a/ffxtXJygXWTrgxwyHgvqFKz/ </a:t>
            </a:r>
          </a:p>
          <a:p>
            <a:r>
              <a:rPr kumimoji="1"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3"/>
              </a:rPr>
              <a:t>https://doi.org/10.3390/nu13020463</a:t>
            </a:r>
            <a:r>
              <a:rPr kumimoji="1" lang="cs-CZ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cs-CZ" b="0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69597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https://www.nature.com/articles/s41591-020-01209-1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61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Adipokiny = „hormony tukové tkáně“ -&gt; endokrinní </a:t>
            </a:r>
            <a:r>
              <a:rPr lang="cs-CZ" dirty="0" err="1"/>
              <a:t>působky</a:t>
            </a:r>
            <a:r>
              <a:rPr lang="cs-CZ" dirty="0"/>
              <a:t> TT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13269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https://www.cambridge.org/core/journals/public-health-nutrition/article/is-the-world-converging-to-a-western-diet/14E4904BE1A2914CC515CFAA94273086</a:t>
            </a:r>
            <a:r>
              <a:rPr lang="cs-CZ" dirty="0"/>
              <a:t> </a:t>
            </a:r>
          </a:p>
          <a:p>
            <a:r>
              <a:rPr kumimoji="1" lang="cs-CZ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https://doi.org/10.3390/nu15122749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3482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baseline="0" dirty="0">
                <a:solidFill>
                  <a:srgbClr val="3B6A9E"/>
                </a:solidFill>
                <a:latin typeface="ITCSymbolStd-Book"/>
              </a:rPr>
              <a:t>https://doi.org/10.1038/s41580-018-0093-z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dirty="0">
              <a:cs typeface="Arial"/>
            </a:endParaRPr>
          </a:p>
          <a:p>
            <a:r>
              <a:rPr lang="cs-CZ" dirty="0"/>
              <a:t>Ektopická akumulace tuku = na povrchu jiných tkání a orgánů než je tuková tkáň</a:t>
            </a:r>
          </a:p>
          <a:p>
            <a:r>
              <a:rPr lang="cs-CZ" dirty="0" err="1"/>
              <a:t>Lipotoxicita</a:t>
            </a:r>
            <a:r>
              <a:rPr lang="cs-CZ" dirty="0"/>
              <a:t> = poškození či dysfunkce tkáně způsobená akumulací lipidů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185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https://www.jci.org/articles/view/129191</a:t>
            </a:r>
            <a:r>
              <a:rPr lang="en-US" dirty="0"/>
              <a:t> 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3132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https://www.jci.org/articles/view/129191</a:t>
            </a:r>
            <a:r>
              <a:rPr lang="en-US" dirty="0"/>
              <a:t> 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6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https://www.nature.com/articles/s41392-022-01073-0#Sec26</a:t>
            </a:r>
          </a:p>
          <a:p>
            <a:r>
              <a:rPr lang="cs-CZ" dirty="0"/>
              <a:t>https://pmc.ncbi.nlm.nih.gov/articles/PMC5575843/</a:t>
            </a:r>
          </a:p>
          <a:p>
            <a:r>
              <a:rPr lang="cs-CZ" dirty="0"/>
              <a:t>NAFLD = non-</a:t>
            </a:r>
            <a:r>
              <a:rPr lang="cs-CZ" dirty="0" err="1"/>
              <a:t>alcoholic</a:t>
            </a:r>
            <a:r>
              <a:rPr lang="cs-CZ" dirty="0"/>
              <a:t> </a:t>
            </a:r>
            <a:r>
              <a:rPr lang="cs-CZ" dirty="0" err="1"/>
              <a:t>fatty</a:t>
            </a:r>
            <a:r>
              <a:rPr lang="cs-CZ" dirty="0"/>
              <a:t> liver </a:t>
            </a:r>
            <a:r>
              <a:rPr lang="cs-CZ" dirty="0" err="1"/>
              <a:t>disease</a:t>
            </a:r>
            <a:r>
              <a:rPr lang="cs-CZ" dirty="0"/>
              <a:t> = nealkoholická jaterní steatóza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938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https://clinicalnutritionespen.com/article/S2405-4577(24)01487-6/fulltext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879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sng" strike="noStrike" spc="-1" dirty="0">
                <a:solidFill>
                  <a:srgbClr val="000000"/>
                </a:solidFill>
                <a:uFillTx/>
                <a:latin typeface="Arial"/>
                <a:hlinkClick r:id="rId3"/>
              </a:rPr>
              <a:t>https://care.diabetesjournals.org/content/29/8/1866</a:t>
            </a:r>
            <a:r>
              <a:rPr lang="en-US" sz="1200" b="0" strike="noStrike" spc="-1" dirty="0">
                <a:latin typeface="Arial"/>
              </a:rPr>
              <a:t> </a:t>
            </a:r>
            <a:endParaRPr lang="cs-CZ" sz="1200" b="0" strike="noStrike" spc="-1" dirty="0">
              <a:latin typeface="Arial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206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Výživa v prevenci a léčbě obezity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DEF599F-2FA8-4205-6310-8E34C3A70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B709F9-331F-FCFE-0902-C4AD506D8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Patofyziologie obezity V – inzulinová rezistence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1DDF41-CCF6-70A7-5C31-BC38DD495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087" y="1720577"/>
            <a:ext cx="10833825" cy="4139998"/>
          </a:xfrm>
        </p:spPr>
        <p:txBody>
          <a:bodyPr/>
          <a:lstStyle/>
          <a:p>
            <a:pPr marL="251460" indent="-179705">
              <a:lnSpc>
                <a:spcPts val="3000"/>
              </a:lnSpc>
            </a:pPr>
            <a:r>
              <a:rPr lang="cs-CZ" sz="1800" dirty="0">
                <a:cs typeface="Arial"/>
              </a:rPr>
              <a:t>Lokální zánět a funkční změny hypertrofických adipocytů vedou ke vzniku </a:t>
            </a:r>
            <a:r>
              <a:rPr lang="cs-CZ" sz="1800" b="1" dirty="0">
                <a:cs typeface="Arial"/>
              </a:rPr>
              <a:t>inzulinové rezistence</a:t>
            </a:r>
            <a:r>
              <a:rPr lang="cs-CZ" sz="1800" dirty="0">
                <a:cs typeface="Arial"/>
              </a:rPr>
              <a:t> v tukové tkáni</a:t>
            </a:r>
          </a:p>
          <a:p>
            <a:pPr marL="251460" indent="-179705">
              <a:lnSpc>
                <a:spcPts val="3000"/>
              </a:lnSpc>
            </a:pPr>
            <a:r>
              <a:rPr lang="cs-CZ" sz="1800" dirty="0">
                <a:cs typeface="Arial"/>
              </a:rPr>
              <a:t>Neschopnost ukládat další MK a glukózu a poruchy metabolismu tuků v adipocytu (zvýšené uvolňování lipidů) </a:t>
            </a:r>
            <a:r>
              <a:rPr lang="cs-CZ" sz="1800" dirty="0"/>
              <a:t>→</a:t>
            </a:r>
            <a:r>
              <a:rPr lang="cs-CZ" sz="1800" dirty="0">
                <a:cs typeface="Arial"/>
              </a:rPr>
              <a:t> dyslipidémie a ektopická akumulace tuků až </a:t>
            </a:r>
            <a:r>
              <a:rPr lang="cs-CZ" sz="1800" b="1" dirty="0" err="1">
                <a:cs typeface="Arial"/>
              </a:rPr>
              <a:t>lipotoxicita</a:t>
            </a:r>
            <a:r>
              <a:rPr lang="cs-CZ" sz="1800" dirty="0">
                <a:cs typeface="Arial"/>
              </a:rPr>
              <a:t> v dalších tkáních (játra, sval, slinivka, srdce – vznik IR v těchto tkáních, funkční změny, apoptóza) </a:t>
            </a:r>
            <a:r>
              <a:rPr lang="cs-CZ" sz="1800" dirty="0"/>
              <a:t>→ klinický obraz metabolického syndromu</a:t>
            </a:r>
          </a:p>
          <a:p>
            <a:pPr marL="251460" indent="-179705">
              <a:lnSpc>
                <a:spcPts val="3000"/>
              </a:lnSpc>
            </a:pPr>
            <a:r>
              <a:rPr lang="cs-CZ" sz="1800" dirty="0">
                <a:cs typeface="Arial"/>
              </a:rPr>
              <a:t>Existuje řada teorií o </a:t>
            </a:r>
            <a:r>
              <a:rPr lang="cs-CZ" sz="1800" b="1" dirty="0" err="1">
                <a:cs typeface="Arial"/>
              </a:rPr>
              <a:t>lipotoxicitou</a:t>
            </a:r>
            <a:r>
              <a:rPr lang="cs-CZ" sz="1800" b="1" dirty="0">
                <a:cs typeface="Arial"/>
              </a:rPr>
              <a:t> vyvolané IR </a:t>
            </a:r>
            <a:r>
              <a:rPr lang="cs-CZ" sz="1800" dirty="0">
                <a:cs typeface="Arial"/>
              </a:rPr>
              <a:t>(volné mastné kyseliny – FFA, </a:t>
            </a:r>
            <a:r>
              <a:rPr lang="cs-CZ" sz="1800" dirty="0" err="1">
                <a:cs typeface="Arial"/>
              </a:rPr>
              <a:t>diacylglyeroly</a:t>
            </a:r>
            <a:r>
              <a:rPr lang="cs-CZ" sz="1800" dirty="0">
                <a:cs typeface="Arial"/>
              </a:rPr>
              <a:t>, </a:t>
            </a:r>
            <a:r>
              <a:rPr lang="cs-CZ" sz="1800" dirty="0" err="1">
                <a:cs typeface="Arial"/>
              </a:rPr>
              <a:t>ceramidy</a:t>
            </a:r>
            <a:r>
              <a:rPr lang="cs-CZ" sz="1800" dirty="0">
                <a:cs typeface="Arial"/>
              </a:rPr>
              <a:t>) základní myšlenkou je však vždy absolutní či relativní </a:t>
            </a:r>
            <a:r>
              <a:rPr lang="cs-CZ" sz="1800" b="1" dirty="0">
                <a:cs typeface="Arial"/>
              </a:rPr>
              <a:t>nadbytek</a:t>
            </a:r>
            <a:r>
              <a:rPr lang="cs-CZ" sz="1800" dirty="0">
                <a:cs typeface="Arial"/>
              </a:rPr>
              <a:t> a „</a:t>
            </a:r>
            <a:r>
              <a:rPr lang="cs-CZ" sz="1800" dirty="0" err="1">
                <a:cs typeface="Arial"/>
              </a:rPr>
              <a:t>spillover</a:t>
            </a:r>
            <a:r>
              <a:rPr lang="cs-CZ" sz="1800" dirty="0">
                <a:cs typeface="Arial"/>
              </a:rPr>
              <a:t>“ </a:t>
            </a:r>
            <a:r>
              <a:rPr lang="cs-CZ" sz="1800" b="1" dirty="0">
                <a:cs typeface="Arial"/>
              </a:rPr>
              <a:t>energetických substrátů</a:t>
            </a:r>
          </a:p>
          <a:p>
            <a:pPr marL="251460" indent="-179705">
              <a:lnSpc>
                <a:spcPts val="3000"/>
              </a:lnSpc>
            </a:pPr>
            <a:r>
              <a:rPr lang="cs-CZ" sz="1800" dirty="0">
                <a:cs typeface="Arial"/>
              </a:rPr>
              <a:t>Řada dalších teorií a přispívajících faktorů vzniku IR </a:t>
            </a:r>
            <a:r>
              <a:rPr lang="cs-CZ" sz="1800" dirty="0"/>
              <a:t>→  </a:t>
            </a:r>
            <a:r>
              <a:rPr lang="cs-CZ" sz="1800" dirty="0">
                <a:cs typeface="Arial"/>
              </a:rPr>
              <a:t>chronický zánět, buněčný stres, adipokiny, některé léky,… (</a:t>
            </a:r>
            <a:r>
              <a:rPr lang="cs-CZ" sz="1800" dirty="0"/>
              <a:t>→ nikoliv však pouhá zpětná vazba při nadbytku inzulinu </a:t>
            </a:r>
            <a:r>
              <a:rPr lang="cs-CZ" sz="1800" dirty="0">
                <a:sym typeface="Wingdings" panose="05000000000000000000" pitchFamily="2" charset="2"/>
              </a:rPr>
              <a:t>)</a:t>
            </a:r>
            <a:endParaRPr lang="cs-CZ" sz="1800" dirty="0">
              <a:cs typeface="Arial"/>
            </a:endParaRPr>
          </a:p>
          <a:p>
            <a:pPr marL="251460" indent="-179705">
              <a:lnSpc>
                <a:spcPts val="3000"/>
              </a:lnSpc>
            </a:pPr>
            <a:r>
              <a:rPr lang="cs-CZ" sz="1800" dirty="0">
                <a:cs typeface="Arial"/>
              </a:rPr>
              <a:t>Rozdíly v </a:t>
            </a:r>
            <a:r>
              <a:rPr lang="cs-CZ" sz="1800" b="1" dirty="0" err="1">
                <a:cs typeface="Arial"/>
              </a:rPr>
              <a:t>adipogenezi</a:t>
            </a:r>
            <a:r>
              <a:rPr lang="cs-CZ" sz="1800" dirty="0">
                <a:cs typeface="Arial"/>
              </a:rPr>
              <a:t>, včetně přirozeného útlumu v souvislosti s věkem, vysvětlují rozdílnou míru IR a metabolických komplikací nezávisle na BMI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38807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3368F55-2B01-A2A2-07A0-8B0432EA08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pic>
        <p:nvPicPr>
          <p:cNvPr id="6" name="Zástupný obsah 6" descr="Obsah obrázku text, diagram, mapa&#10;&#10;Popis byl vytvořen automaticky">
            <a:extLst>
              <a:ext uri="{FF2B5EF4-FFF2-40B4-BE49-F238E27FC236}">
                <a16:creationId xmlns:a16="http://schemas.microsoft.com/office/drawing/2014/main" id="{E6D91BA6-C820-306C-3605-AD26D5C72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74" y="692150"/>
            <a:ext cx="7787651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58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4D1FB54-9424-4874-E9D9-4CFAA6191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15A5E4B-7ECD-5743-FE53-5F6E5CD2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syndrom 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EC1395-A033-6F75-439F-AF8A4F09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0"/>
            <a:ext cx="10753200" cy="4778999"/>
          </a:xfrm>
        </p:spPr>
        <p:txBody>
          <a:bodyPr/>
          <a:lstStyle/>
          <a:p>
            <a:r>
              <a:rPr lang="cs-CZ" sz="1800" b="0" u="none" strike="noStrike" dirty="0">
                <a:solidFill>
                  <a:schemeClr val="dk1"/>
                </a:solidFill>
                <a:uFillTx/>
                <a:latin typeface="Arial"/>
              </a:rPr>
              <a:t>Soubor souvisejících a společně se vyskytujících metabolických poruch (viscerální obezita, dyslipidémie, porucha glukózové tolerance a hypertenze) → vzájemné ovlivňování složek a komplexní patogeneze X prakticky jsou centrálními faktory viscerální obezita a inzulinová rezistence</a:t>
            </a:r>
          </a:p>
          <a:p>
            <a:r>
              <a:rPr lang="cs-CZ" sz="1800" dirty="0">
                <a:solidFill>
                  <a:schemeClr val="dk1"/>
                </a:solidFill>
                <a:latin typeface="Arial"/>
              </a:rPr>
              <a:t>Viscerální obezita (viz výše) definována na základě obvodu pasu, nikoliv BMI či % tuku</a:t>
            </a:r>
          </a:p>
          <a:p>
            <a:pPr lvl="1"/>
            <a:r>
              <a:rPr lang="cs-CZ" sz="1600" b="1" dirty="0"/>
              <a:t>Obvod pasu &gt; 80 cm pro ženy a &gt; 94 cm pro muže </a:t>
            </a:r>
            <a:r>
              <a:rPr lang="cs-CZ" sz="1600" dirty="0"/>
              <a:t>(v klinice ještě zvýšené riziko &gt; 88 a &gt; 102 cm)</a:t>
            </a:r>
          </a:p>
          <a:p>
            <a:pPr lvl="1"/>
            <a:r>
              <a:rPr lang="cs-CZ" sz="1600" dirty="0"/>
              <a:t>WHR – poměr pasu a boků spíše doplňující informace, reflektující poměr podkožního a viscerálního tuku (obvod </a:t>
            </a:r>
            <a:r>
              <a:rPr lang="cs-CZ" sz="1600" dirty="0" err="1"/>
              <a:t>pasu:obvod</a:t>
            </a:r>
            <a:r>
              <a:rPr lang="cs-CZ" sz="1600" dirty="0"/>
              <a:t> boků by měl být nižší než 1,0 pro muže a 0,85 pro ženy, avšak nelze uvádět bez kontextu obvodu pasu)</a:t>
            </a:r>
          </a:p>
          <a:p>
            <a:r>
              <a:rPr lang="cs-CZ" sz="1800" dirty="0"/>
              <a:t>Primárně vnímaný jako </a:t>
            </a:r>
            <a:r>
              <a:rPr lang="cs-CZ" sz="1800" b="1" dirty="0"/>
              <a:t>nejvýznamnější rizikový faktor KVO</a:t>
            </a:r>
            <a:r>
              <a:rPr lang="cs-CZ" sz="1800" dirty="0"/>
              <a:t>, ale asociován také s rizikem některých nádorových onemocnění, reprodukčních poruch (zejména PCOS), spánkové apnoe, jaterní steatózy (NAFLD), selhání ledvin a intenzivně zkoumán jeho vztah s řadou neurodegenerativních onemocnění</a:t>
            </a:r>
          </a:p>
          <a:p>
            <a:r>
              <a:rPr lang="cs-CZ" sz="1800" dirty="0"/>
              <a:t>Prakticky v centru problematiky neinfekčních onemocnění hromadného výskytu („civilizačních chorob“)</a:t>
            </a:r>
          </a:p>
          <a:p>
            <a:pPr lvl="1"/>
            <a:endParaRPr lang="cs-CZ" sz="10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363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AF3BBB3-BEA6-CB29-A167-A1922FB91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14CF64-4D46-4B8E-AC99-1DF21C36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syndrom II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551CD32-E7E0-625C-B24E-459B91F90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40264"/>
              </p:ext>
            </p:extLst>
          </p:nvPr>
        </p:nvGraphicFramePr>
        <p:xfrm>
          <a:off x="993797" y="1616862"/>
          <a:ext cx="10479043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9043">
                  <a:extLst>
                    <a:ext uri="{9D8B030D-6E8A-4147-A177-3AD203B41FA5}">
                      <a16:colId xmlns:a16="http://schemas.microsoft.com/office/drawing/2014/main" val="668860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uFillTx/>
                          <a:latin typeface="+mn-lt"/>
                        </a:rPr>
                        <a:t>Kritéria MS dle IDF (International Diabetes </a:t>
                      </a:r>
                      <a:r>
                        <a:rPr lang="cs-CZ" sz="1800" b="0" u="none" strike="noStrike" dirty="0" err="1">
                          <a:solidFill>
                            <a:schemeClr val="dk1"/>
                          </a:solidFill>
                          <a:uFillTx/>
                          <a:latin typeface="+mn-lt"/>
                        </a:rPr>
                        <a:t>Federation</a:t>
                      </a:r>
                      <a:r>
                        <a:rPr lang="cs-CZ" sz="1800" b="0" u="none" strike="noStrike" dirty="0">
                          <a:solidFill>
                            <a:schemeClr val="dk1"/>
                          </a:solidFill>
                          <a:uFillTx/>
                          <a:latin typeface="+mn-lt"/>
                        </a:rPr>
                        <a:t>) – 2005 </a:t>
                      </a:r>
                      <a:endParaRPr lang="cs-CZ" dirty="0"/>
                    </a:p>
                  </a:txBody>
                  <a:tcPr>
                    <a:solidFill>
                      <a:schemeClr val="tx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469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Povinně přítomná centrální obezita: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0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Obvod pasu &gt; 80 cm pro ženy a &gt; 94 cm pro muže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897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Alespoň dvě ze čtyř zbývajících kritérií: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71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Triacylglyceroly (TAG) &gt; 1,7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/l nebo léčená dyslipidémie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864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HDL-cholesterol &lt; 1,3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/l (ženy) a 1,0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/l (muži) nebo léčená dyslipidémie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46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Systolický TK ≥ 130 </a:t>
                      </a:r>
                      <a:r>
                        <a:rPr lang="cs-CZ" dirty="0" err="1"/>
                        <a:t>mmHg</a:t>
                      </a:r>
                      <a:r>
                        <a:rPr lang="cs-CZ" dirty="0"/>
                        <a:t> nebo diastolický TK ≥ 80 </a:t>
                      </a:r>
                      <a:r>
                        <a:rPr lang="cs-CZ" dirty="0" err="1"/>
                        <a:t>mmHg</a:t>
                      </a:r>
                      <a:r>
                        <a:rPr lang="cs-CZ" dirty="0"/>
                        <a:t>, nebo léčená hypertenze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976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Glykemie nalačno &gt; 5,6 </a:t>
                      </a:r>
                      <a:r>
                        <a:rPr lang="cs-CZ" dirty="0" err="1"/>
                        <a:t>mmol</a:t>
                      </a:r>
                      <a:r>
                        <a:rPr lang="cs-CZ" dirty="0"/>
                        <a:t>/l, nebo již diagnostikovaná porucha glukózové tolerance či diabetes mellitus 2. typu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315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17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BE89466-0076-C50E-625A-1286B7ECAA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BB135EF-0427-93B1-1F35-E06C9B56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syndrom III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3637527-ACA7-9B87-FA4F-75E343A22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Léčba MS zaměřená na snížení jednotlivých kritérií pod rizikovou mez, nejvýznamnějším prvkem komplexní léčby i prevence je však </a:t>
            </a:r>
            <a:r>
              <a:rPr lang="cs-CZ" sz="2000" b="1" dirty="0"/>
              <a:t>životní styl</a:t>
            </a:r>
            <a:r>
              <a:rPr lang="cs-CZ" sz="2000" dirty="0"/>
              <a:t>, zejména výživa pohybová aktivita</a:t>
            </a:r>
          </a:p>
          <a:p>
            <a:r>
              <a:rPr lang="cs-CZ" sz="2000" dirty="0"/>
              <a:t>MS plně léčitelný zhubnutím a změnou životního stylu (s výjimkou pokročilých komplikací DM 2. typu)</a:t>
            </a:r>
          </a:p>
          <a:p>
            <a:r>
              <a:rPr lang="cs-CZ" sz="2000" dirty="0"/>
              <a:t>Snížení IR při </a:t>
            </a:r>
            <a:r>
              <a:rPr lang="cs-CZ" sz="2000" b="1" dirty="0"/>
              <a:t>omezení přívodu</a:t>
            </a:r>
            <a:r>
              <a:rPr lang="cs-CZ" sz="2000" dirty="0"/>
              <a:t> energetických substrátů ve stravě </a:t>
            </a:r>
            <a:r>
              <a:rPr lang="cs-CZ" sz="2000" b="1" dirty="0"/>
              <a:t>významně předchází </a:t>
            </a:r>
            <a:r>
              <a:rPr lang="cs-CZ" sz="2000" dirty="0"/>
              <a:t>signifikantní změně hmotnosti</a:t>
            </a:r>
          </a:p>
          <a:p>
            <a:r>
              <a:rPr lang="cs-CZ" sz="2000" dirty="0"/>
              <a:t>Pravidelná pohybová aktivita dočasně snižuje IR nezávisle na změně hmotnosti</a:t>
            </a:r>
          </a:p>
          <a:p>
            <a:r>
              <a:rPr lang="cs-CZ" sz="2000" dirty="0"/>
              <a:t>Metoda zhubnutí a konkrétní složení stravy je </a:t>
            </a:r>
            <a:r>
              <a:rPr lang="cs-CZ" sz="2000" b="1" dirty="0"/>
              <a:t>sekundární</a:t>
            </a:r>
            <a:r>
              <a:rPr lang="cs-CZ" sz="2000" dirty="0"/>
              <a:t> efektu, který má snížení hmotnosti a omezení energetických substrátů </a:t>
            </a:r>
          </a:p>
        </p:txBody>
      </p:sp>
    </p:spTree>
    <p:extLst>
      <p:ext uri="{BB962C8B-B14F-4D97-AF65-F5344CB8AC3E}">
        <p14:creationId xmlns:p14="http://schemas.microsoft.com/office/powerpoint/2010/main" val="99787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8D2B923-8334-722E-D5E1-5FD4113A8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0133F38-80F2-29E0-6A21-4C49F15A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Prevence a léčba obezity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F3913A1F-4D20-3186-3D59-6D54681A7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Nehledě na komplexnost problematiky dysfunkce tukové tkáně, inzulinové rezistence a metabolického syndromu je nepochybně na prvním místě v prevenci i léčbě obezity životní styl, respektive výživa a pohybová aktivita</a:t>
            </a:r>
          </a:p>
          <a:p>
            <a:r>
              <a:rPr lang="cs-CZ" sz="2000" dirty="0"/>
              <a:t>Platí i pro guidelines pro léčbu obezity → farmakoterapie a chirurgická léčba přípustné po selhání pokusů o snížení hmotnosti zásahy do životního stylu</a:t>
            </a:r>
          </a:p>
          <a:p>
            <a:r>
              <a:rPr lang="cs-CZ" sz="2000" dirty="0"/>
              <a:t>Strategie pro léčbu a prevenci obezity však teoreticky mohou vyžadovat odlišné strategie a design studií zabývajících se tímto tématem se z definice významně liší</a:t>
            </a:r>
          </a:p>
        </p:txBody>
      </p:sp>
    </p:spTree>
    <p:extLst>
      <p:ext uri="{BB962C8B-B14F-4D97-AF65-F5344CB8AC3E}">
        <p14:creationId xmlns:p14="http://schemas.microsoft.com/office/powerpoint/2010/main" val="188232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C70C980-642B-F510-19BF-45C24B873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16</a:t>
            </a:fld>
            <a:endParaRPr lang="cs-CZ" altLang="cs-CZ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1E877AD-77CD-E5C8-7A5B-3749E8E6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 dirty="0" err="1"/>
              <a:t>Obecné</a:t>
            </a:r>
            <a:r>
              <a:rPr lang="en-US" dirty="0"/>
              <a:t> </a:t>
            </a:r>
            <a:r>
              <a:rPr lang="en-US" dirty="0" err="1"/>
              <a:t>determinanty</a:t>
            </a:r>
            <a:r>
              <a:rPr lang="en-US" dirty="0"/>
              <a:t> </a:t>
            </a:r>
            <a:r>
              <a:rPr lang="en-US" dirty="0" err="1"/>
              <a:t>obezity</a:t>
            </a:r>
            <a:endParaRPr lang="en-US" dirty="0"/>
          </a:p>
        </p:txBody>
      </p:sp>
      <p:pic>
        <p:nvPicPr>
          <p:cNvPr id="6" name="Zástupný obsah 5" descr="Obsah obrázku text, vizitka, kruh, Písmo&#10;&#10;Obsah vygenerovaný umělou inteligencí může být nesprávný.">
            <a:extLst>
              <a:ext uri="{FF2B5EF4-FFF2-40B4-BE49-F238E27FC236}">
                <a16:creationId xmlns:a16="http://schemas.microsoft.com/office/drawing/2014/main" id="{96B647B9-6C33-A7DE-7CD1-55C466885EBB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/>
          <a:stretch>
            <a:fillRect/>
          </a:stretch>
        </p:blipFill>
        <p:spPr>
          <a:xfrm>
            <a:off x="758572" y="1701505"/>
            <a:ext cx="5142854" cy="4139998"/>
          </a:xfrm>
          <a:prstGeom prst="rect">
            <a:avLst/>
          </a:prstGeom>
          <a:noFill/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58CACFB-C5FA-1016-F79F-E09D7EBA0138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90576" y="1496788"/>
            <a:ext cx="5219998" cy="4139998"/>
          </a:xfrm>
        </p:spPr>
        <p:txBody>
          <a:bodyPr/>
          <a:lstStyle/>
          <a:p>
            <a:r>
              <a:rPr lang="cs-CZ" sz="2000" dirty="0"/>
              <a:t>Biologické faktory obvykle do určité míry splývají s (</a:t>
            </a:r>
            <a:r>
              <a:rPr lang="cs-CZ" sz="2000" dirty="0" err="1"/>
              <a:t>epi</a:t>
            </a:r>
            <a:r>
              <a:rPr lang="cs-CZ" sz="2000" dirty="0"/>
              <a:t>-)genetickými a jsou považovány za převážně neměnné</a:t>
            </a:r>
          </a:p>
          <a:p>
            <a:r>
              <a:rPr lang="cs-CZ" sz="2000" dirty="0"/>
              <a:t>Problematika environmentálních a behaviorálních faktorů často splývá – zásadní rozdíl je však výrazně nižší vnímaná možnost změnit faktory prostředí (potenciálně zavádějící)</a:t>
            </a:r>
          </a:p>
          <a:p>
            <a:r>
              <a:rPr lang="cs-CZ" sz="2000" dirty="0"/>
              <a:t>Výživa se prolíná environmentálními i behaviorálním faktory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882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E78E632-3976-E80D-140B-2BB556A26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4EAE8D6A-B211-F595-BF10-B4EC3E28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Genetika obezity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F7D72B0-8C35-DE29-395A-00CE66561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28375" cy="4139998"/>
          </a:xfrm>
        </p:spPr>
        <p:txBody>
          <a:bodyPr/>
          <a:lstStyle/>
          <a:p>
            <a:r>
              <a:rPr lang="cs-CZ" sz="1800" b="1" dirty="0" err="1"/>
              <a:t>Monogenní</a:t>
            </a:r>
            <a:r>
              <a:rPr lang="cs-CZ" sz="1800" dirty="0"/>
              <a:t> typy obezity – mutace v jediném genu, typicky na úrovni regulace příjmu stravy, vedoucí k ranému rozvoji závažné obezity → u člověka velmi vzácné, typičtější jsou </a:t>
            </a:r>
            <a:r>
              <a:rPr lang="cs-CZ" sz="1800" dirty="0" err="1"/>
              <a:t>mikrodeleční</a:t>
            </a:r>
            <a:r>
              <a:rPr lang="cs-CZ" sz="1800" dirty="0"/>
              <a:t> syndromy (</a:t>
            </a:r>
            <a:r>
              <a:rPr lang="cs-CZ" sz="1800" dirty="0" err="1"/>
              <a:t>Prader</a:t>
            </a:r>
            <a:r>
              <a:rPr lang="cs-CZ" sz="1800" dirty="0"/>
              <a:t>-Willi syndrom,…) postihující relevantní úsek chromozomu</a:t>
            </a:r>
          </a:p>
          <a:p>
            <a:r>
              <a:rPr lang="cs-CZ" sz="1800" dirty="0"/>
              <a:t>V naprosté většině případů se však jedná o </a:t>
            </a:r>
            <a:r>
              <a:rPr lang="cs-CZ" sz="1800" b="1" dirty="0"/>
              <a:t>polygenní</a:t>
            </a:r>
            <a:r>
              <a:rPr lang="cs-CZ" sz="1800" dirty="0"/>
              <a:t> obezitu s potenciální rolí řady méně významné genetické variability na úrovni tukové tkáně, regulace apetitu, metabolismu živin,….</a:t>
            </a:r>
          </a:p>
        </p:txBody>
      </p:sp>
      <p:pic>
        <p:nvPicPr>
          <p:cNvPr id="1026" name="Picture 2" descr="Fig. 2">
            <a:extLst>
              <a:ext uri="{FF2B5EF4-FFF2-40B4-BE49-F238E27FC236}">
                <a16:creationId xmlns:a16="http://schemas.microsoft.com/office/drawing/2014/main" id="{05D37930-2A18-6A38-993E-506BC6BDE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761" y="1391624"/>
            <a:ext cx="5693922" cy="444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66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9880470-0176-D952-5E3E-D141880439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18920DA7-6615-B5B1-59B8-78DEFB01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Genetické a environmetální faktory v praxi I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3C78DEF-C763-8EAE-CFAD-7903D96E9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sz="2000" b="1" dirty="0"/>
              <a:t>Studie indiánů kmene Pima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Geneticky značně homogenní populace původně obývající oblast na pomezí dnešního Mexika a USA (Arizona) → po vytvoření dnešních hranic rozdělení původní populace na dvě populace se značně rozdílným prostředím, ale </a:t>
            </a:r>
            <a:r>
              <a:rPr lang="cs-CZ" sz="1800" b="1" dirty="0"/>
              <a:t>stejnými genetickými faktory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Pima žijící v USA extrémně rizikovou populací z hlediska rozvoje obezity a MS → neplatí pro populaci Pima žijících v Mexiku</a:t>
            </a:r>
          </a:p>
          <a:p>
            <a:pPr lvl="1">
              <a:lnSpc>
                <a:spcPct val="150000"/>
              </a:lnSpc>
            </a:pPr>
            <a:r>
              <a:rPr lang="cs-CZ" sz="1800" b="1" dirty="0"/>
              <a:t>USA:</a:t>
            </a:r>
            <a:r>
              <a:rPr lang="cs-CZ" sz="1800" dirty="0"/>
              <a:t> integrace do populace USA + chráněné činnosti, běžná strava z lokálních obchodů, potravinová pomoc, minimální habituální PA → </a:t>
            </a:r>
            <a:r>
              <a:rPr lang="cs-CZ" sz="1800" b="1" dirty="0" err="1"/>
              <a:t>obezitogenní</a:t>
            </a:r>
            <a:r>
              <a:rPr lang="cs-CZ" sz="1800" dirty="0"/>
              <a:t> prostředí</a:t>
            </a:r>
          </a:p>
          <a:p>
            <a:pPr lvl="1">
              <a:lnSpc>
                <a:spcPct val="150000"/>
              </a:lnSpc>
            </a:pPr>
            <a:r>
              <a:rPr lang="cs-CZ" sz="1800" b="1" dirty="0"/>
              <a:t>Mexiko:</a:t>
            </a:r>
            <a:r>
              <a:rPr lang="cs-CZ" sz="1800" dirty="0"/>
              <a:t> geografická izolace → původní životní styl se samozásobitelským zemědělstvím, které je původem většiny + vysoká míra PA → </a:t>
            </a:r>
            <a:r>
              <a:rPr lang="cs-CZ" sz="1800" b="1" dirty="0" err="1"/>
              <a:t>leptogenní</a:t>
            </a:r>
            <a:r>
              <a:rPr lang="cs-CZ" sz="1800" b="1" dirty="0"/>
              <a:t> prostředí</a:t>
            </a:r>
          </a:p>
          <a:p>
            <a:pPr lvl="1">
              <a:lnSpc>
                <a:spcPct val="150000"/>
              </a:lnSpc>
            </a:pP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8792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8F329D-E876-746F-100A-A2AB7BC460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EF625BCB-1F1F-313A-C026-A4A686FD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Genetické a environmetální faktory v praxi II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8234172-32FF-2827-5A92-7EE18ECA1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Srovnání výskytu obezity, DM2 a MS u obou skupin (+ Mexická populace jiného původu jako kontrola)</a:t>
            </a:r>
          </a:p>
          <a:p>
            <a:r>
              <a:rPr lang="cs-CZ" sz="1800" dirty="0"/>
              <a:t>Pima indiáni z USA v průměru o 30 kg vyšší hmotnost</a:t>
            </a:r>
          </a:p>
          <a:p>
            <a:r>
              <a:rPr lang="cs-CZ" sz="1800" dirty="0"/>
              <a:t>Více než </a:t>
            </a:r>
            <a:r>
              <a:rPr lang="cs-CZ" sz="1800" b="1" dirty="0"/>
              <a:t>60 % v pásmu obezity</a:t>
            </a:r>
            <a:r>
              <a:rPr lang="cs-CZ" sz="1800" dirty="0"/>
              <a:t>, více než 80 % v pásmu nadváhy</a:t>
            </a:r>
          </a:p>
          <a:p>
            <a:r>
              <a:rPr lang="cs-CZ" sz="1800" dirty="0"/>
              <a:t>Průměrné BMI 33,3/35,5 kg/m2</a:t>
            </a:r>
          </a:p>
          <a:p>
            <a:r>
              <a:rPr lang="cs-CZ" sz="1800" b="1" dirty="0"/>
              <a:t>Až 40 % populace DM2 </a:t>
            </a:r>
          </a:p>
          <a:p>
            <a:r>
              <a:rPr lang="cs-CZ" sz="1800" dirty="0"/>
              <a:t>Mexičtí Pima z pohledu většiny faktorů srovnatelní s kontrolní skupinou</a:t>
            </a:r>
          </a:p>
          <a:p>
            <a:r>
              <a:rPr lang="cs-CZ" sz="1800" dirty="0"/>
              <a:t>Nižší míra obezity ale mírně vyšší míra DM2 u Mexických Pima</a:t>
            </a:r>
          </a:p>
          <a:p>
            <a:endParaRPr lang="cs-CZ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Významná predispozice k obezitě a DM2 se plně projeví po vystavení obezitogennímu prostředí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C7C218C-D8D0-0A18-6973-10B5BBB39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513" y="2453043"/>
            <a:ext cx="3743263" cy="28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7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557DDB6-8794-0738-F6A0-F297B5BCB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701E213-F120-42B9-3A10-26338F6D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obezity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CC6EAB-A7F1-1BBF-9D4A-0982DC866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i="1" dirty="0"/>
              <a:t>„Stav definovaný nadměrnou či abnormální akumulací tělesného tuku, představující zdravotní riziko“ </a:t>
            </a:r>
            <a:r>
              <a:rPr lang="cs-CZ" sz="2200" dirty="0"/>
              <a:t>(WHO)</a:t>
            </a:r>
          </a:p>
          <a:p>
            <a:endParaRPr lang="cs-CZ" sz="2200" dirty="0"/>
          </a:p>
          <a:p>
            <a:r>
              <a:rPr lang="cs-CZ" sz="2200" dirty="0"/>
              <a:t>Oficiálně definována na základě BMI:</a:t>
            </a:r>
          </a:p>
          <a:p>
            <a:pPr lvl="1"/>
            <a:r>
              <a:rPr lang="cs-CZ" dirty="0"/>
              <a:t>25-30 </a:t>
            </a:r>
            <a:r>
              <a:rPr lang="cs-CZ" sz="2000" dirty="0"/>
              <a:t>kg/m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  <a:r>
              <a:rPr lang="cs-CZ" dirty="0"/>
              <a:t>– nadváha</a:t>
            </a:r>
          </a:p>
          <a:p>
            <a:pPr lvl="1"/>
            <a:r>
              <a:rPr lang="cs-CZ" dirty="0"/>
              <a:t>30-35 </a:t>
            </a:r>
            <a:r>
              <a:rPr lang="cs-CZ" sz="2000" dirty="0"/>
              <a:t>kg/m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  <a:r>
              <a:rPr lang="cs-CZ" dirty="0"/>
              <a:t>– obezita I. stupně</a:t>
            </a:r>
          </a:p>
          <a:p>
            <a:pPr lvl="1"/>
            <a:r>
              <a:rPr lang="cs-CZ" dirty="0"/>
              <a:t>35-40 </a:t>
            </a:r>
            <a:r>
              <a:rPr lang="cs-CZ" sz="2000" dirty="0"/>
              <a:t>kg/m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  <a:r>
              <a:rPr lang="cs-CZ" dirty="0"/>
              <a:t>– obezita II. stupně</a:t>
            </a:r>
          </a:p>
          <a:p>
            <a:pPr lvl="1"/>
            <a:r>
              <a:rPr lang="cs-CZ" dirty="0"/>
              <a:t>40+ </a:t>
            </a:r>
            <a:r>
              <a:rPr lang="cs-CZ" sz="2000" dirty="0"/>
              <a:t>kg/m</a:t>
            </a:r>
            <a:r>
              <a:rPr lang="cs-CZ" sz="2000" baseline="30000" dirty="0"/>
              <a:t>2</a:t>
            </a:r>
            <a:r>
              <a:rPr lang="cs-CZ" sz="2000" dirty="0"/>
              <a:t> </a:t>
            </a:r>
            <a:r>
              <a:rPr lang="cs-CZ" dirty="0"/>
              <a:t>– obezita III. stupně (→ „morbidní obezita“)</a:t>
            </a:r>
          </a:p>
          <a:p>
            <a:r>
              <a:rPr lang="cs-CZ" sz="2200" dirty="0"/>
              <a:t>Úskalí spoléhání na BMI na úrovni odlišných kategorií podle věkových skupin (→ paradox obezity) a tělesného složení (NWO, MHO)</a:t>
            </a:r>
          </a:p>
        </p:txBody>
      </p:sp>
    </p:spTree>
    <p:extLst>
      <p:ext uri="{BB962C8B-B14F-4D97-AF65-F5344CB8AC3E}">
        <p14:creationId xmlns:p14="http://schemas.microsoft.com/office/powerpoint/2010/main" val="2711099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5ED796-DE7C-FFEC-F2B0-E615FC0AE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6905224C-BD4A-42F9-33B5-BA17DDBB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894245" cy="451576"/>
          </a:xfrm>
        </p:spPr>
        <p:txBody>
          <a:bodyPr/>
          <a:lstStyle/>
          <a:p>
            <a:r>
              <a:rPr lang="cs-CZ" dirty="0"/>
              <a:t>Genetické a environmetální faktory v praxi III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C7FD652-3122-DC0A-3D86-03296779311E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b="1" dirty="0"/>
              <a:t>Mexičtí </a:t>
            </a:r>
            <a:r>
              <a:rPr lang="cs-CZ" sz="2000" b="1" dirty="0" err="1"/>
              <a:t>Pima</a:t>
            </a:r>
            <a:endParaRPr lang="cs-CZ" sz="2000" b="1" dirty="0"/>
          </a:p>
          <a:p>
            <a:pPr marL="72000" indent="0">
              <a:buNone/>
            </a:pPr>
            <a:endParaRPr lang="cs-CZ" dirty="0"/>
          </a:p>
          <a:p>
            <a:r>
              <a:rPr lang="cs-CZ" sz="2000" dirty="0"/>
              <a:t>Energie: 2610 kcal</a:t>
            </a:r>
          </a:p>
          <a:p>
            <a:r>
              <a:rPr lang="cs-CZ" sz="2000" dirty="0"/>
              <a:t>Bílkoviny: 11%</a:t>
            </a:r>
          </a:p>
          <a:p>
            <a:r>
              <a:rPr lang="cs-CZ" sz="2000" dirty="0"/>
              <a:t>Sacharidy: 62 %</a:t>
            </a:r>
          </a:p>
          <a:p>
            <a:r>
              <a:rPr lang="cs-CZ" sz="2000" dirty="0"/>
              <a:t>Tuky: 27 %</a:t>
            </a:r>
          </a:p>
          <a:p>
            <a:r>
              <a:rPr lang="cs-CZ" sz="2000" dirty="0"/>
              <a:t>Vláknina: 55,4 g</a:t>
            </a:r>
          </a:p>
          <a:p>
            <a:r>
              <a:rPr lang="cs-CZ" sz="2000" dirty="0"/>
              <a:t>PA: 32,9 h/týden</a:t>
            </a:r>
          </a:p>
          <a:p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5571BFF-5C55-ABD7-56EA-DF7E2666BDB5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2000" b="1" dirty="0"/>
              <a:t>USA </a:t>
            </a:r>
            <a:r>
              <a:rPr lang="cs-CZ" sz="2000" b="1" dirty="0" err="1"/>
              <a:t>Pima</a:t>
            </a:r>
            <a:endParaRPr lang="cs-CZ" sz="2000" b="1" dirty="0"/>
          </a:p>
          <a:p>
            <a:pPr marL="72000" indent="0">
              <a:buNone/>
            </a:pPr>
            <a:endParaRPr lang="cs-CZ" dirty="0"/>
          </a:p>
          <a:p>
            <a:r>
              <a:rPr lang="cs-CZ" sz="2000" dirty="0"/>
              <a:t>Energie: 2200 – 3000 kcal</a:t>
            </a:r>
          </a:p>
          <a:p>
            <a:r>
              <a:rPr lang="cs-CZ" sz="2000" dirty="0"/>
              <a:t>Bílkoviny: 15 %</a:t>
            </a:r>
          </a:p>
          <a:p>
            <a:r>
              <a:rPr lang="cs-CZ" sz="2000" dirty="0"/>
              <a:t>Sacharidy: 49 %</a:t>
            </a:r>
          </a:p>
          <a:p>
            <a:r>
              <a:rPr lang="cs-CZ" sz="2000" dirty="0"/>
              <a:t>Tuky: 35 %</a:t>
            </a:r>
          </a:p>
          <a:p>
            <a:r>
              <a:rPr lang="cs-CZ" sz="2000" dirty="0"/>
              <a:t>Vláknina 25-30 g</a:t>
            </a:r>
          </a:p>
          <a:p>
            <a:r>
              <a:rPr lang="cs-CZ" sz="2000" dirty="0"/>
              <a:t>PA: 12 h/týden</a:t>
            </a:r>
          </a:p>
          <a:p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68B9E2-5EFD-7BFB-B61A-D06D94ACC866}"/>
              </a:ext>
            </a:extLst>
          </p:cNvPr>
          <p:cNvSpPr txBox="1"/>
          <p:nvPr/>
        </p:nvSpPr>
        <p:spPr>
          <a:xfrm>
            <a:off x="840685" y="5641448"/>
            <a:ext cx="10366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→ specifické rozdíly v rámci </a:t>
            </a:r>
            <a:r>
              <a:rPr lang="cs-CZ" sz="2000" b="1" dirty="0">
                <a:latin typeface="+mn-lt"/>
              </a:rPr>
              <a:t>westernizace</a:t>
            </a:r>
            <a:r>
              <a:rPr lang="cs-CZ" sz="2000" dirty="0">
                <a:latin typeface="+mn-lt"/>
              </a:rPr>
              <a:t> nejsou dobře znatelné při standardní metodice</a:t>
            </a:r>
          </a:p>
        </p:txBody>
      </p:sp>
    </p:spTree>
    <p:extLst>
      <p:ext uri="{BB962C8B-B14F-4D97-AF65-F5344CB8AC3E}">
        <p14:creationId xmlns:p14="http://schemas.microsoft.com/office/powerpoint/2010/main" val="719471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D524F24-8150-F015-3457-8569BB86C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0657F8D-1D5E-70CC-EBED-2820F7C29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720000"/>
            <a:ext cx="10853301" cy="451576"/>
          </a:xfrm>
        </p:spPr>
        <p:txBody>
          <a:bodyPr/>
          <a:lstStyle/>
          <a:p>
            <a:r>
              <a:rPr lang="cs-CZ" dirty="0"/>
              <a:t>Genetické a environmetální faktory v praxi IV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B3E6C18-A421-16DC-DFA1-ABAE4DF25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541876"/>
            <a:ext cx="10753200" cy="4596123"/>
          </a:xfrm>
        </p:spPr>
        <p:txBody>
          <a:bodyPr/>
          <a:lstStyle/>
          <a:p>
            <a:r>
              <a:rPr lang="cs-CZ" sz="2000" b="1" dirty="0"/>
              <a:t>Pima</a:t>
            </a:r>
          </a:p>
          <a:p>
            <a:pPr lvl="1"/>
            <a:r>
              <a:rPr lang="cs-CZ" sz="1600" dirty="0"/>
              <a:t>Nehledě na genetický podklad byl rozvoj metabolického syndromu spojen se změnami ve stravě ve prospěch západního stravovacího vzorce (WPD) a poklesu PA</a:t>
            </a:r>
          </a:p>
          <a:p>
            <a:pPr lvl="1"/>
            <a:r>
              <a:rPr lang="cs-CZ" sz="1600" dirty="0"/>
              <a:t>Kukuřice, fazole, brambory a drobná živočišná produkce (x změny v poměru živin méně znatelné)</a:t>
            </a:r>
          </a:p>
          <a:p>
            <a:r>
              <a:rPr lang="cs-CZ" sz="2000" b="1" dirty="0" err="1"/>
              <a:t>Pacific</a:t>
            </a:r>
            <a:r>
              <a:rPr lang="cs-CZ" sz="2000" b="1" dirty="0"/>
              <a:t> </a:t>
            </a:r>
            <a:r>
              <a:rPr lang="cs-CZ" sz="2000" b="1" dirty="0" err="1"/>
              <a:t>Islanders</a:t>
            </a:r>
            <a:endParaRPr lang="cs-CZ" sz="2000" b="1" dirty="0"/>
          </a:p>
          <a:p>
            <a:pPr lvl="1"/>
            <a:r>
              <a:rPr lang="cs-CZ" sz="1600" dirty="0"/>
              <a:t>Obyvatelstvo ostrovů v tichém oceánu (</a:t>
            </a:r>
            <a:r>
              <a:rPr lang="cs-CZ" sz="1600" dirty="0" err="1"/>
              <a:t>Hawaii</a:t>
            </a:r>
            <a:r>
              <a:rPr lang="cs-CZ" sz="1600" dirty="0"/>
              <a:t>, Americká Samoa,…) → významná industrializace, urbanizace a společenské změny často až po WW2 → významný vliv USA</a:t>
            </a:r>
          </a:p>
          <a:p>
            <a:pPr lvl="1"/>
            <a:r>
              <a:rPr lang="cs-CZ" sz="1600" dirty="0"/>
              <a:t>Populace s významným rizikem obezity/MS/DM2 →  </a:t>
            </a:r>
            <a:r>
              <a:rPr lang="cs-CZ" sz="1600" b="1" dirty="0"/>
              <a:t>30-60 % obézních </a:t>
            </a:r>
            <a:r>
              <a:rPr lang="cs-CZ" sz="1600" dirty="0"/>
              <a:t>(až 90 % s nadváhou), </a:t>
            </a:r>
            <a:r>
              <a:rPr lang="cs-CZ" sz="1600" b="1" dirty="0"/>
              <a:t>25-30 % diabetes 2. typu</a:t>
            </a:r>
          </a:p>
          <a:p>
            <a:pPr lvl="1"/>
            <a:r>
              <a:rPr lang="cs-CZ" sz="1600" dirty="0"/>
              <a:t>Původní strava založena na rybolovu a pěstování lokálních plodin – škrobnaté hlízy, ovoce a zelenina (banány, kokosový ořech, chlebovník, jam, maniok,…), nyní značná závislost na zásobování z kontinentálních USA</a:t>
            </a:r>
          </a:p>
          <a:p>
            <a:r>
              <a:rPr lang="cs-CZ" sz="2000" b="1" dirty="0"/>
              <a:t>Inuité</a:t>
            </a:r>
          </a:p>
          <a:p>
            <a:pPr lvl="1">
              <a:spcAft>
                <a:spcPts val="400"/>
              </a:spcAft>
            </a:pPr>
            <a:r>
              <a:rPr lang="cs-CZ" sz="1600" dirty="0"/>
              <a:t>Tradiční způsob života založen a na lovu a rybolovu, přičemž klimatické podmínky prakticky neumožňují zemědělství – </a:t>
            </a:r>
            <a:r>
              <a:rPr lang="cs-CZ" sz="1600" b="1" dirty="0"/>
              <a:t>až 75 % E z tuků, </a:t>
            </a:r>
            <a:r>
              <a:rPr lang="cs-CZ" sz="1600" dirty="0"/>
              <a:t>ale nízká incidence KVO (dříve připisovaná rybímu tuku)</a:t>
            </a:r>
          </a:p>
          <a:p>
            <a:pPr lvl="1">
              <a:spcAft>
                <a:spcPts val="400"/>
              </a:spcAft>
            </a:pPr>
            <a:r>
              <a:rPr lang="cs-CZ" sz="1600" dirty="0"/>
              <a:t>Postupná westernizace a zařazení do té doby prakticky neznámých potravin (zejména větší množství sacharidových potravin a cukru) vedla k prudkému nárůstu obezity (x stále nižší míra některých faktorů MS)</a:t>
            </a:r>
          </a:p>
          <a:p>
            <a:pPr lvl="1">
              <a:spcAft>
                <a:spcPts val="400"/>
              </a:spcAft>
            </a:pPr>
            <a:endParaRPr lang="cs-CZ" sz="1600" dirty="0"/>
          </a:p>
          <a:p>
            <a:endParaRPr lang="cs-CZ" sz="26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0787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400F5AD-1CD0-8B85-4EE3-9C2DFD0582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22</a:t>
            </a:fld>
            <a:endParaRPr lang="cs-CZ" altLang="cs-CZ"/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8DE37D97-ED82-CFBE-7D48-2DCE850CE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605" y="692150"/>
            <a:ext cx="7937990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876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FD297E2-6D82-891B-94EC-3AB665B6A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A46F1FE-AC53-5789-C8B1-D085337A3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Definice západního stravovacího vzorce (WPD)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64C4D3-9C32-52CC-1903-DDEAA5061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692002"/>
            <a:ext cx="10976132" cy="4535998"/>
          </a:xfrm>
        </p:spPr>
        <p:txBody>
          <a:bodyPr/>
          <a:lstStyle/>
          <a:p>
            <a:r>
              <a:rPr lang="cs-CZ" sz="1800" dirty="0"/>
              <a:t>Diskuze o vlivu stravovacích návyků a prostředí na zvýšené riziko MS v západním světě a změny v jiných oblastech spojené s odpovídajícím růstem rizika (westernizace) daly vzniknout termínu western </a:t>
            </a:r>
            <a:r>
              <a:rPr lang="cs-CZ" sz="1800" dirty="0" err="1"/>
              <a:t>pattern</a:t>
            </a:r>
            <a:r>
              <a:rPr lang="cs-CZ" sz="1800" dirty="0"/>
              <a:t> diet (WPD)</a:t>
            </a:r>
          </a:p>
          <a:p>
            <a:r>
              <a:rPr lang="cs-CZ" sz="1800" dirty="0"/>
              <a:t>Faktory WPD jsou vnímány na úrovni „stravovacího prostředí“ spíše než konkrétních živin a jejich poměru</a:t>
            </a:r>
          </a:p>
          <a:p>
            <a:r>
              <a:rPr lang="cs-CZ" sz="1800" dirty="0"/>
              <a:t>Komplexní faktory WPD:</a:t>
            </a:r>
          </a:p>
          <a:p>
            <a:pPr lvl="1"/>
            <a:r>
              <a:rPr lang="cs-CZ" sz="1800" dirty="0"/>
              <a:t>Celková dostupnost energie a </a:t>
            </a:r>
            <a:r>
              <a:rPr lang="cs-CZ" sz="1800" b="1" dirty="0"/>
              <a:t>energetická denzita</a:t>
            </a:r>
          </a:p>
          <a:p>
            <a:pPr lvl="1"/>
            <a:r>
              <a:rPr lang="cs-CZ" sz="1800" dirty="0"/>
              <a:t>Vysoký podíl </a:t>
            </a:r>
            <a:r>
              <a:rPr lang="cs-CZ" sz="1800" b="1" dirty="0"/>
              <a:t>vysoce zpracovaných potravin</a:t>
            </a:r>
            <a:r>
              <a:rPr lang="cs-CZ" sz="1800" dirty="0"/>
              <a:t>, s tím související změna složení na úrovni živin, používání dříve spíše vzácných surovin a vznik zcela nových typů potravin</a:t>
            </a:r>
          </a:p>
          <a:p>
            <a:pPr lvl="1"/>
            <a:r>
              <a:rPr lang="cs-CZ" sz="1800" b="1" dirty="0"/>
              <a:t>Změna priorit </a:t>
            </a:r>
            <a:r>
              <a:rPr lang="cs-CZ" sz="1800" dirty="0"/>
              <a:t>z pohledu složení a konzumace potravin – </a:t>
            </a:r>
            <a:r>
              <a:rPr lang="cs-CZ" sz="1800" dirty="0" err="1"/>
              <a:t>convenience</a:t>
            </a:r>
            <a:r>
              <a:rPr lang="cs-CZ" sz="1800" dirty="0"/>
              <a:t>, </a:t>
            </a:r>
            <a:r>
              <a:rPr lang="cs-CZ" sz="1800" dirty="0" err="1"/>
              <a:t>palatability</a:t>
            </a:r>
            <a:r>
              <a:rPr lang="cs-CZ" sz="1800" dirty="0"/>
              <a:t>, </a:t>
            </a:r>
            <a:r>
              <a:rPr lang="cs-CZ" sz="1800" dirty="0" err="1"/>
              <a:t>shelf-life</a:t>
            </a:r>
            <a:r>
              <a:rPr lang="cs-CZ" sz="1800" dirty="0"/>
              <a:t>, nikoliv pouze nutriční hodnota či sytivost</a:t>
            </a:r>
          </a:p>
          <a:p>
            <a:r>
              <a:rPr lang="cs-CZ" sz="1800" dirty="0"/>
              <a:t>Rozdíl mezi tradiční stravou a WPD zdůrazňují i některá novější výživová doporučení, zejména v oblastech v aktivním procesu westernizace (Brazílie)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40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DE90929-559E-F9D4-813B-16EB6E594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FF1FFD3-472B-07A7-588D-82E52383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Vysoce zpracované potraviny (UPF)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210339-A555-BC28-7FA8-DBE809732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1800" dirty="0"/>
              <a:t>Ultra </a:t>
            </a:r>
            <a:r>
              <a:rPr lang="cs-CZ" sz="1800" dirty="0" err="1"/>
              <a:t>Processed</a:t>
            </a:r>
            <a:r>
              <a:rPr lang="cs-CZ" sz="1800" dirty="0"/>
              <a:t> </a:t>
            </a:r>
            <a:r>
              <a:rPr lang="cs-CZ" sz="1800" dirty="0" err="1"/>
              <a:t>Foods</a:t>
            </a:r>
            <a:r>
              <a:rPr lang="cs-CZ" sz="1800" dirty="0"/>
              <a:t> (UPF)</a:t>
            </a:r>
          </a:p>
          <a:p>
            <a:r>
              <a:rPr lang="cs-CZ" sz="1800" dirty="0"/>
              <a:t>Popularizace termínu vychází z výživových doporučení pro Brazilskou populaci</a:t>
            </a:r>
          </a:p>
          <a:p>
            <a:r>
              <a:rPr lang="cs-CZ" sz="1800" dirty="0"/>
              <a:t>Prakticky zdůrazňuje kontrast mezi tradičním způsobem stravování, založeném na domácí přípravě stravy z minimálně upravených surovin, a postupnou westernizací vnímanou jako negativní (prevence onemocnění, ale také socioekonomické změny)</a:t>
            </a:r>
          </a:p>
          <a:p>
            <a:r>
              <a:rPr lang="cs-CZ" sz="1800" dirty="0"/>
              <a:t>Poněkud nejednoznačná definice spoléhající spíše na kontrast mezi kategoriemi „přirozených“, „minimálně upravených“ a „vysoce zpracovaných“ potravin </a:t>
            </a:r>
          </a:p>
          <a:p>
            <a:r>
              <a:rPr lang="cs-CZ" sz="1800" dirty="0"/>
              <a:t>Zdůrazňuje ale řadu společných vlastností relevantních pro definici i jejich negativní vnímání, zejména </a:t>
            </a:r>
            <a:r>
              <a:rPr lang="cs-CZ" sz="1800" b="1" dirty="0"/>
              <a:t>energetickou </a:t>
            </a:r>
            <a:r>
              <a:rPr lang="cs-CZ" sz="1800" b="1" dirty="0" err="1"/>
              <a:t>denzitu</a:t>
            </a:r>
            <a:r>
              <a:rPr lang="cs-CZ" sz="1800" b="1" dirty="0"/>
              <a:t>, chutnost (</a:t>
            </a:r>
            <a:r>
              <a:rPr lang="cs-CZ" sz="1800" b="1" dirty="0" err="1"/>
              <a:t>palatability</a:t>
            </a:r>
            <a:r>
              <a:rPr lang="cs-CZ" sz="1800" b="1" dirty="0"/>
              <a:t>), pohodlnost (</a:t>
            </a:r>
            <a:r>
              <a:rPr lang="cs-CZ" sz="1800" b="1" dirty="0" err="1"/>
              <a:t>convenience</a:t>
            </a:r>
            <a:r>
              <a:rPr lang="cs-CZ" sz="1800" b="1" dirty="0"/>
              <a:t>), či velikost balení/porcí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80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E7C16AB-54D6-145C-0EC5-6CCC5EAAC2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pic>
        <p:nvPicPr>
          <p:cNvPr id="8" name="Zástupný obsah 6" descr="Obsah obrázku text, krabice, design&#10;&#10;Popis byl vytvořen automaticky">
            <a:extLst>
              <a:ext uri="{FF2B5EF4-FFF2-40B4-BE49-F238E27FC236}">
                <a16:creationId xmlns:a16="http://schemas.microsoft.com/office/drawing/2014/main" id="{2751A0A9-2477-424F-7706-228FCF741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0460"/>
            <a:ext cx="5670328" cy="3857080"/>
          </a:xfrm>
          <a:prstGeom prst="rect">
            <a:avLst/>
          </a:prstGeom>
        </p:spPr>
      </p:pic>
      <p:pic>
        <p:nvPicPr>
          <p:cNvPr id="9" name="Obrázek 8" descr="Obsah obrázku text, krabice, Balení a označování, design&#10;&#10;Popis byl vytvořen automaticky">
            <a:extLst>
              <a:ext uri="{FF2B5EF4-FFF2-40B4-BE49-F238E27FC236}">
                <a16:creationId xmlns:a16="http://schemas.microsoft.com/office/drawing/2014/main" id="{7420312C-3022-AB28-2742-FA6DF15DA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194218"/>
            <a:ext cx="5155109" cy="41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7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2BCD47A-AAF6-3185-C04F-E3495FE6B2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8184FDA-AAAA-FC04-EB09-CC387C73FFB8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3" y="395786"/>
            <a:ext cx="5219998" cy="6084214"/>
          </a:xfrm>
        </p:spPr>
        <p:txBody>
          <a:bodyPr/>
          <a:lstStyle/>
          <a:p>
            <a:r>
              <a:rPr lang="cs-CZ" sz="2000" b="1" dirty="0"/>
              <a:t>Chutnost – (Hyper-)</a:t>
            </a:r>
            <a:r>
              <a:rPr lang="cs-CZ" sz="2000" b="1" dirty="0" err="1"/>
              <a:t>palatability</a:t>
            </a:r>
            <a:endParaRPr lang="cs-CZ" sz="2000" b="1" dirty="0"/>
          </a:p>
          <a:p>
            <a:pPr lvl="1"/>
            <a:r>
              <a:rPr lang="cs-CZ" sz="1600" dirty="0"/>
              <a:t>Hlavní cíl potravinářského průmyslu je prodat co nejvíce potravin, často a opakovaně </a:t>
            </a:r>
            <a:r>
              <a:rPr lang="cs-CZ" sz="1600" dirty="0">
                <a:sym typeface="Wingdings" panose="05000000000000000000" pitchFamily="2" charset="2"/>
              </a:rPr>
              <a:t> </a:t>
            </a:r>
            <a:r>
              <a:rPr lang="cs-CZ" sz="1600" dirty="0"/>
              <a:t>→</a:t>
            </a:r>
            <a:r>
              <a:rPr lang="cs-CZ" sz="1600" dirty="0">
                <a:sym typeface="Wingdings" panose="05000000000000000000" pitchFamily="2" charset="2"/>
              </a:rPr>
              <a:t> tlak na levné, ale chutné až návykové potraviny </a:t>
            </a:r>
            <a:endParaRPr lang="cs-CZ" sz="1600" dirty="0"/>
          </a:p>
          <a:p>
            <a:pPr lvl="1"/>
            <a:r>
              <a:rPr lang="cs-CZ" sz="1600" dirty="0"/>
              <a:t>Z pohledu živin zásadní zvyšování podílu tuku a přidaný cukr, případně sůl + sladidla, barviva, látky zvýrazňující chuť → maximalizace senzorických vlastností, včetně textury, barvy, zvuku atd. → značné investice do vývoje a marketingu</a:t>
            </a:r>
          </a:p>
          <a:p>
            <a:r>
              <a:rPr lang="cs-CZ" sz="2000" b="1" dirty="0"/>
              <a:t>Pohodlnost – </a:t>
            </a:r>
            <a:r>
              <a:rPr lang="cs-CZ" sz="2000" b="1" dirty="0" err="1"/>
              <a:t>Convenience</a:t>
            </a:r>
            <a:endParaRPr lang="cs-CZ" sz="2000" b="1" dirty="0"/>
          </a:p>
          <a:p>
            <a:pPr lvl="1"/>
            <a:r>
              <a:rPr lang="cs-CZ" sz="1600" dirty="0"/>
              <a:t>Většina typických UPF v podobě určené k přímé konzumaci, bez nutnosti delší přípravy či stolování –odstranění běžného načasování jídla či přemýšlení nad velikostí porce</a:t>
            </a:r>
          </a:p>
          <a:p>
            <a:pPr lvl="1"/>
            <a:r>
              <a:rPr lang="cs-CZ" sz="1600" dirty="0"/>
              <a:t>Dlouhá trvanlivost a možnost skladování ve velkém množství v běžných podmínkách – vždy po ruce</a:t>
            </a:r>
          </a:p>
          <a:p>
            <a:pPr lvl="1"/>
            <a:r>
              <a:rPr lang="cs-CZ" sz="1600" dirty="0"/>
              <a:t>Dosažení trvanlivosti často v důsledku odstranění většího množství vody, vlákniny a sekundárních metabolitů z původních surovin a náhradou za škrob, tepelně stabilní tuku a přidaný cukr/sůl → energetická denzita a nutriční kvalita výsledné potraviny</a:t>
            </a:r>
          </a:p>
          <a:p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73B6FC5-4811-438D-1AAE-AA37CC864F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1" y="395787"/>
            <a:ext cx="5219998" cy="6084213"/>
          </a:xfrm>
        </p:spPr>
        <p:txBody>
          <a:bodyPr/>
          <a:lstStyle/>
          <a:p>
            <a:r>
              <a:rPr lang="cs-CZ" sz="2000" b="1" dirty="0"/>
              <a:t>Velikost balení a porce</a:t>
            </a:r>
          </a:p>
          <a:p>
            <a:pPr lvl="1"/>
            <a:r>
              <a:rPr lang="cs-CZ" sz="1600" dirty="0"/>
              <a:t>Souvisí s předchozími body – větší balení za nižší cenu je výhodnější pro obě strany a pohodlnější z pohledu nákupu, přepravy a skladování</a:t>
            </a:r>
          </a:p>
          <a:p>
            <a:pPr lvl="1"/>
            <a:r>
              <a:rPr lang="cs-CZ" sz="1600" dirty="0"/>
              <a:t>Problém v neadekvátním příjmu energie či konkrétních živin při konzumaci celého balení → často nerealistická definice porce X balení</a:t>
            </a:r>
          </a:p>
          <a:p>
            <a:pPr lvl="1"/>
            <a:r>
              <a:rPr lang="cs-CZ" sz="1600" dirty="0"/>
              <a:t>Prakticky se jedná spíše o krytí pro výrobce a definovaná porce není stejně vnímána spotřebitelem či vůbec prakticky dosažitelná (zejména s kombinací s chutností a pohodlností)</a:t>
            </a:r>
            <a:endParaRPr lang="cs-CZ" sz="1800" dirty="0"/>
          </a:p>
          <a:p>
            <a:r>
              <a:rPr lang="cs-CZ" sz="2000" b="1" dirty="0"/>
              <a:t>Tekutá energie (a nové typy potravin)</a:t>
            </a:r>
          </a:p>
          <a:p>
            <a:pPr lvl="1"/>
            <a:r>
              <a:rPr lang="cs-CZ" sz="1600" dirty="0"/>
              <a:t>Brazilská doporučení specificky vyčleňují konzumaci slazených nápojů jako významný příklad </a:t>
            </a:r>
            <a:r>
              <a:rPr lang="cs-CZ" sz="1600" dirty="0" err="1"/>
              <a:t>UPFs</a:t>
            </a:r>
            <a:endParaRPr lang="cs-CZ" sz="1600" dirty="0"/>
          </a:p>
          <a:p>
            <a:pPr lvl="1"/>
            <a:r>
              <a:rPr lang="cs-CZ" sz="1600" dirty="0"/>
              <a:t>Podobný typ potraviny (nápoje) prakticky neexistuje mimo WPD, nepřináší žádnou nutriční hodnotu a jejich konzumace je založena čistě na chutnosti (a návykovosti) → i další typy potravin</a:t>
            </a:r>
          </a:p>
          <a:p>
            <a:pPr lvl="1"/>
            <a:r>
              <a:rPr lang="cs-CZ" sz="1600" dirty="0"/>
              <a:t>Příjem jen omezeně regulován běžnou signalizací sytosti + specifika metabolismu </a:t>
            </a:r>
            <a:r>
              <a:rPr lang="cs-CZ" sz="1600" dirty="0" err="1"/>
              <a:t>SSBs</a:t>
            </a:r>
            <a:r>
              <a:rPr lang="cs-CZ" sz="1600" dirty="0"/>
              <a:t> → přímá vazba na zvýšené riziko metabolických onemocnění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720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0B846A6-761F-14F9-900F-9E10F5234B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DD26ECE-B45F-6BDC-8E8D-25B0966E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81"/>
            <a:ext cx="6428038" cy="64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obsah 5" descr="Obsah obrázku interiér, jídlo, stůl, umělá hmota&#10;&#10;Popis byl vytvořen automaticky">
            <a:extLst>
              <a:ext uri="{FF2B5EF4-FFF2-40B4-BE49-F238E27FC236}">
                <a16:creationId xmlns:a16="http://schemas.microsoft.com/office/drawing/2014/main" id="{E5736F4D-0BB0-724B-9524-342F00EDA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60" y="0"/>
            <a:ext cx="5131540" cy="684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32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8AE301-16EB-F542-13D0-05242A7C05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F6E8CC-9F91-5C8A-5A0A-C0FE416A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Genetika vs prostředí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5EE40D-6461-BFF7-C5F1-60974035A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3638"/>
            <a:ext cx="10753200" cy="413999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cs-CZ" sz="1800" dirty="0"/>
              <a:t>Běžně udávaná dědičnost obezity je cca </a:t>
            </a:r>
            <a:r>
              <a:rPr lang="cs-CZ" sz="1800" b="1" dirty="0"/>
              <a:t>50 %</a:t>
            </a:r>
            <a:r>
              <a:rPr lang="cs-CZ" sz="1800" dirty="0"/>
              <a:t> → studie na kmeni Pima však dodává tomuto číslo poměrně zásadní kontext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Problém dědičného prostředí v rozvoji obezity je poměrně dobře postihnutelný studiemi adoptivních dvojčat, u kterých byla obecně </a:t>
            </a:r>
            <a:r>
              <a:rPr lang="cs-CZ" sz="1800" b="1" dirty="0"/>
              <a:t>vyšší korelace s BMI biologických než adoptivních rodičů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Je třeba brát v úvahu, že na rozvoji obezity se může podílet nesčetné množství systémů s genetickým podkladem, včetně schopnosti neurochemických reakcí na jídlo (food </a:t>
            </a:r>
            <a:r>
              <a:rPr lang="cs-CZ" sz="1800" dirty="0" err="1"/>
              <a:t>motivation</a:t>
            </a:r>
            <a:r>
              <a:rPr lang="cs-CZ" sz="1800" dirty="0"/>
              <a:t>), zatímco prostředí je výrazně širší a univerzálnější koncept než pouhá výchova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Prostředí ve smyslu výživy (WPD) souvisí zejména s </a:t>
            </a:r>
            <a:r>
              <a:rPr lang="cs-CZ" sz="1800" b="1" dirty="0"/>
              <a:t>dostupností</a:t>
            </a:r>
            <a:r>
              <a:rPr lang="cs-CZ" sz="1800" dirty="0"/>
              <a:t> energeticky </a:t>
            </a:r>
            <a:r>
              <a:rPr lang="cs-CZ" sz="1800" dirty="0" err="1"/>
              <a:t>denzních</a:t>
            </a:r>
            <a:r>
              <a:rPr lang="cs-CZ" sz="1800" dirty="0"/>
              <a:t> potravin (UPF) a nedostatečnou potřebou pohybové aktivity → může se měnit na globální úrovni X vliv osobní volby je omezený</a:t>
            </a:r>
          </a:p>
          <a:p>
            <a:pPr>
              <a:lnSpc>
                <a:spcPts val="3000"/>
              </a:lnSpc>
            </a:pPr>
            <a:r>
              <a:rPr lang="cs-CZ" sz="1800" dirty="0"/>
              <a:t>Tato problematika je spíše oblastí </a:t>
            </a:r>
            <a:r>
              <a:rPr lang="cs-CZ" sz="1800" b="1" dirty="0"/>
              <a:t>behaviorálních</a:t>
            </a:r>
            <a:r>
              <a:rPr lang="cs-CZ" sz="1800" dirty="0"/>
              <a:t> faktorů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585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3EFF0F-31C0-FE41-F806-4BCCB3788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CC624086-2042-4AED-FE39-20154228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Behaviorální faktory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AE2C391-60DD-7ACF-940F-6F586E2F6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 pohledu výživy jmenován příjem energie a živin a stravovací vzorce</a:t>
            </a:r>
          </a:p>
          <a:p>
            <a:r>
              <a:rPr lang="cs-CZ" sz="2000" dirty="0"/>
              <a:t>Implikace behaviorálních faktorů je velká míra jejich </a:t>
            </a:r>
            <a:r>
              <a:rPr lang="cs-CZ" sz="2000" b="1" dirty="0"/>
              <a:t>vědomé ovlivnitelnosti</a:t>
            </a:r>
          </a:p>
          <a:p>
            <a:r>
              <a:rPr lang="cs-CZ" sz="2000" dirty="0"/>
              <a:t>Zásadní problém z pohledu léčby obezity je však nízká schopnost ovlivnit apetit/příjem stravy pouze vůlí → většina obézních si je vědoma vhodného výběru potravin X </a:t>
            </a:r>
            <a:r>
              <a:rPr lang="cs-CZ" sz="2000" b="1" dirty="0"/>
              <a:t>není schopná trvale změnit životní styl</a:t>
            </a:r>
            <a:r>
              <a:rPr lang="cs-CZ" sz="2000" dirty="0"/>
              <a:t> → standardní doba znovunabytí hmotnosti = 5 let</a:t>
            </a:r>
            <a:endParaRPr lang="cs-CZ" sz="2000" b="1" dirty="0"/>
          </a:p>
          <a:p>
            <a:r>
              <a:rPr lang="cs-CZ" sz="2000" dirty="0"/>
              <a:t>Edukace tak není zdaleka tak důležitá jako terapeutické přístupy v podobě KBT, postupy zaměřené na </a:t>
            </a:r>
            <a:r>
              <a:rPr lang="cs-CZ" sz="2000" dirty="0" err="1"/>
              <a:t>self-efficacy</a:t>
            </a:r>
            <a:r>
              <a:rPr lang="cs-CZ" sz="2000" dirty="0"/>
              <a:t> („</a:t>
            </a:r>
            <a:r>
              <a:rPr lang="cs-CZ" sz="2000" dirty="0" err="1"/>
              <a:t>sebeúčinnost</a:t>
            </a:r>
            <a:r>
              <a:rPr lang="cs-CZ" sz="2000" dirty="0"/>
              <a:t>“) atd.</a:t>
            </a:r>
          </a:p>
          <a:p>
            <a:r>
              <a:rPr lang="cs-CZ" sz="2000" dirty="0"/>
              <a:t>Značný potenciál léků zaměřených na regulaci příjmu stravy na biologické úrovni (x vedlejší účinky)</a:t>
            </a:r>
          </a:p>
        </p:txBody>
      </p:sp>
    </p:spTree>
    <p:extLst>
      <p:ext uri="{BB962C8B-B14F-4D97-AF65-F5344CB8AC3E}">
        <p14:creationId xmlns:p14="http://schemas.microsoft.com/office/powerpoint/2010/main" val="3843739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9B42991-0728-167C-671B-CD6CA80CAA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89892E1-02A9-39D9-49CA-B39DE5A1D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obezity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794ADFE-30CA-E41A-8355-36208FA1F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1027"/>
            <a:ext cx="10753200" cy="4139998"/>
          </a:xfrm>
        </p:spPr>
        <p:txBody>
          <a:bodyPr/>
          <a:lstStyle/>
          <a:p>
            <a:r>
              <a:rPr lang="cs-CZ" sz="1800" b="1" dirty="0"/>
              <a:t>NWO – obezita při normální hmotnosti</a:t>
            </a:r>
          </a:p>
          <a:p>
            <a:pPr lvl="1"/>
            <a:r>
              <a:rPr lang="cs-CZ" sz="1600" dirty="0"/>
              <a:t>na úrovni tělesného složení (nadměrný podíl tuku v neprospěch svalů </a:t>
            </a:r>
          </a:p>
          <a:p>
            <a:pPr lvl="1"/>
            <a:r>
              <a:rPr lang="cs-CZ" sz="1600" dirty="0"/>
              <a:t>věk + chronická onemocnění + pohybová aktivita → zejména senioři, nikoliv výhradně)</a:t>
            </a:r>
          </a:p>
          <a:p>
            <a:r>
              <a:rPr lang="cs-CZ" sz="1800" b="1" dirty="0"/>
              <a:t>MHO – metabolicky zdravá obezita </a:t>
            </a:r>
          </a:p>
          <a:p>
            <a:pPr lvl="1"/>
            <a:r>
              <a:rPr lang="cs-CZ" sz="1600" dirty="0"/>
              <a:t>= BMI nad 30 kg/m</a:t>
            </a:r>
            <a:r>
              <a:rPr lang="cs-CZ" sz="1600" baseline="30000" dirty="0"/>
              <a:t>2</a:t>
            </a:r>
            <a:r>
              <a:rPr lang="cs-CZ" sz="1600" dirty="0"/>
              <a:t> bez jakýchkoliv přidružených metabolických abnormalit (prakticky znaků MS) </a:t>
            </a:r>
          </a:p>
          <a:p>
            <a:pPr lvl="1"/>
            <a:r>
              <a:rPr lang="cs-CZ" sz="1600" dirty="0"/>
              <a:t>pravděpodobně spíše přechodný stav, daný alespoň do určité míry genetickými rozdíly v  metabolismu tukové tkáně a vlivem hormonů (častější u žen)</a:t>
            </a:r>
          </a:p>
          <a:p>
            <a:pPr lvl="1"/>
            <a:r>
              <a:rPr lang="cs-CZ" sz="1600" dirty="0"/>
              <a:t>progrese do MS s věkem či dalším zvyšováním hmotnosti</a:t>
            </a:r>
          </a:p>
          <a:p>
            <a:pPr>
              <a:lnSpc>
                <a:spcPts val="2800"/>
              </a:lnSpc>
            </a:pPr>
            <a:r>
              <a:rPr lang="cs-CZ" sz="1800" dirty="0"/>
              <a:t>Procento tělesného tuku je tedy významnou </a:t>
            </a:r>
            <a:r>
              <a:rPr lang="cs-CZ" sz="1800" b="1" dirty="0"/>
              <a:t>pomocnou</a:t>
            </a:r>
            <a:r>
              <a:rPr lang="cs-CZ" sz="1800" dirty="0"/>
              <a:t> hodnotou při hodnocení BMI, chybí však jednoznačná kritéria pro definici obezity a zejména v kontextu MHO se stále </a:t>
            </a:r>
            <a:r>
              <a:rPr lang="cs-CZ" sz="1800" b="1" dirty="0"/>
              <a:t>nejedná</a:t>
            </a:r>
            <a:r>
              <a:rPr lang="cs-CZ" sz="1800" dirty="0"/>
              <a:t> o dostatečně přesné měřítko </a:t>
            </a:r>
            <a:r>
              <a:rPr lang="cs-CZ" sz="1800" b="1" dirty="0"/>
              <a:t>zdravotních rizik</a:t>
            </a:r>
            <a:r>
              <a:rPr lang="cs-CZ" sz="1800" dirty="0"/>
              <a:t> obezity</a:t>
            </a:r>
          </a:p>
          <a:p>
            <a:pPr>
              <a:lnSpc>
                <a:spcPts val="2800"/>
              </a:lnSpc>
            </a:pPr>
            <a:r>
              <a:rPr lang="cs-CZ" sz="1800" dirty="0"/>
              <a:t>Nejčastější klinická definice dle % tělesného tuku (s omezenou validitou):</a:t>
            </a:r>
          </a:p>
          <a:p>
            <a:pPr lvl="1">
              <a:lnSpc>
                <a:spcPts val="2800"/>
              </a:lnSpc>
            </a:pPr>
            <a:r>
              <a:rPr lang="cs-CZ" sz="1800" b="1" dirty="0"/>
              <a:t>Muži:</a:t>
            </a:r>
            <a:r>
              <a:rPr lang="cs-CZ" sz="1800" dirty="0"/>
              <a:t> 20-25 % nadváha, 25+ % obezita</a:t>
            </a:r>
          </a:p>
          <a:p>
            <a:pPr lvl="1">
              <a:lnSpc>
                <a:spcPts val="2800"/>
              </a:lnSpc>
            </a:pPr>
            <a:r>
              <a:rPr lang="cs-CZ" sz="1800" b="1" dirty="0"/>
              <a:t>Ženy:</a:t>
            </a:r>
            <a:r>
              <a:rPr lang="cs-CZ" sz="1800" dirty="0"/>
              <a:t> 30-35 % nadváha, 35+ % obezita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93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9508403-18B5-AF50-F574-902C7B25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energie a živin I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927F864-5991-273B-BD66-BA79681A0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E2791E-D4E6-6EAA-075A-7D7C1A1AC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735" y="1567577"/>
            <a:ext cx="4125465" cy="4237709"/>
          </a:xfrm>
        </p:spPr>
        <p:txBody>
          <a:bodyPr/>
          <a:lstStyle/>
          <a:p>
            <a:r>
              <a:rPr lang="cs-CZ" sz="1800" dirty="0"/>
              <a:t>Základní patofyziologie obezity vychází z nerovnováhy mezi příjmem a výdejem energie → ukládání energie v podobě tuku</a:t>
            </a:r>
          </a:p>
          <a:p>
            <a:r>
              <a:rPr lang="cs-CZ" sz="1800" dirty="0"/>
              <a:t>„Nelze ošidit fyziku" – platí 1. zákon termodynamiky a energie se nemůže nikam ztratit</a:t>
            </a:r>
          </a:p>
          <a:p>
            <a:r>
              <a:rPr lang="cs-CZ" sz="1800" dirty="0"/>
              <a:t>Přesto do určité míry vychází rozdílné výsledky pro různé typy diet → nelze tímto způsobem vysvětlit</a:t>
            </a: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B1B962C-D45C-2483-7AED-CC36BBB9B1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986" b="2986"/>
          <a:stretch>
            <a:fillRect/>
          </a:stretch>
        </p:blipFill>
        <p:spPr>
          <a:xfrm>
            <a:off x="729509" y="1567577"/>
            <a:ext cx="6207791" cy="42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93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5FBB9D-D093-7C81-55E4-4CD7E7CB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 energie a živin II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15DB35-C3DD-E827-ED4A-80B5F6EF54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007E92C-FE2A-34E3-A31C-C6D0AD6D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735" y="1431759"/>
            <a:ext cx="4125465" cy="4373528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cs-CZ" dirty="0"/>
              <a:t>Co 1. zákon termodynamiky nezohledňuje?</a:t>
            </a:r>
          </a:p>
          <a:p>
            <a:pPr>
              <a:lnSpc>
                <a:spcPct val="150000"/>
              </a:lnSpc>
            </a:pPr>
            <a:r>
              <a:rPr lang="cs-CZ" dirty="0"/>
              <a:t>2. zákon termodynamiky – využitelnost energie a DIT (TEF)</a:t>
            </a:r>
          </a:p>
          <a:p>
            <a:pPr>
              <a:lnSpc>
                <a:spcPct val="150000"/>
              </a:lnSpc>
            </a:pPr>
            <a:r>
              <a:rPr lang="cs-CZ" dirty="0"/>
              <a:t>Biochemii – hormonální a tkáňovou signalizaci, regulaci apetitu atd.</a:t>
            </a: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413F0C37-5387-5FC9-92EB-2629E9A8621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666000" y="1548221"/>
            <a:ext cx="6017274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59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19C7E7D-720C-5C65-66E0-171A4B64D8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BCFFFE1-F822-D7E7-1A25-160B7858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Termický efekt stravy</a:t>
            </a:r>
          </a:p>
        </p:txBody>
      </p:sp>
      <p:sp>
        <p:nvSpPr>
          <p:cNvPr id="6" name="Zástupný obsah 7">
            <a:extLst>
              <a:ext uri="{FF2B5EF4-FFF2-40B4-BE49-F238E27FC236}">
                <a16:creationId xmlns:a16="http://schemas.microsoft.com/office/drawing/2014/main" id="{33A2694F-E16C-A77B-40C5-2FD3958DDCFD}"/>
              </a:ext>
            </a:extLst>
          </p:cNvPr>
          <p:cNvSpPr txBox="1">
            <a:spLocks/>
          </p:cNvSpPr>
          <p:nvPr/>
        </p:nvSpPr>
        <p:spPr>
          <a:xfrm>
            <a:off x="719999" y="3429000"/>
            <a:ext cx="10752431" cy="25623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2000" spc="-1" dirty="0">
                <a:solidFill>
                  <a:srgbClr val="000000"/>
                </a:solidFill>
                <a:latin typeface="+mj-lt"/>
                <a:ea typeface="Calibri"/>
              </a:rPr>
              <a:t>Výpočet energetického příjmu a výdeje je značně zatížen metodologickými nedostatky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2000" spc="-1" dirty="0">
                <a:solidFill>
                  <a:srgbClr val="000000"/>
                </a:solidFill>
                <a:latin typeface="+mj-lt"/>
                <a:ea typeface="Calibri"/>
              </a:rPr>
              <a:t>Faktory pro výpočet příjmu energie vychází ze spalného tepla (bez dusíku v případě proteinů) s dopočteným faktorem využitelnosti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2000" spc="-1" dirty="0">
                <a:solidFill>
                  <a:srgbClr val="000000"/>
                </a:solidFill>
                <a:latin typeface="+mj-lt"/>
                <a:ea typeface="Calibri"/>
              </a:rPr>
              <a:t>Počítají s průměrnými hodnotami využitelnosti (vláknina?), velmi starými informacemi (nerespektuje současné zpracování potravin) a zcela ignorují DIT</a:t>
            </a:r>
          </a:p>
          <a:p>
            <a:pPr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cs-CZ" sz="2000" spc="-1" dirty="0">
                <a:solidFill>
                  <a:srgbClr val="000000"/>
                </a:solidFill>
                <a:latin typeface="+mj-lt"/>
                <a:ea typeface="Calibri"/>
              </a:rPr>
              <a:t>Řada populárních diet do jisté míry využívá zejména snížené energetické využitelnosti potravin (vláknina) či zvýšení DIT (bílkoviny X efekt poměrně omezený)</a:t>
            </a:r>
          </a:p>
          <a:p>
            <a:endParaRPr lang="cs-CZ" kern="0" dirty="0"/>
          </a:p>
        </p:txBody>
      </p:sp>
      <p:sp>
        <p:nvSpPr>
          <p:cNvPr id="7" name="Zástupný obsah 8">
            <a:extLst>
              <a:ext uri="{FF2B5EF4-FFF2-40B4-BE49-F238E27FC236}">
                <a16:creationId xmlns:a16="http://schemas.microsoft.com/office/drawing/2014/main" id="{512B5917-086D-0544-09B5-6ED385375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1574" y="1431925"/>
            <a:ext cx="5220859" cy="2019916"/>
          </a:xfrm>
        </p:spPr>
        <p:txBody>
          <a:bodyPr/>
          <a:lstStyle/>
          <a:p>
            <a:r>
              <a:rPr lang="cs-CZ" sz="2400" dirty="0"/>
              <a:t>DIT</a:t>
            </a:r>
          </a:p>
          <a:p>
            <a:pPr lvl="1"/>
            <a:r>
              <a:rPr lang="cs-CZ" dirty="0"/>
              <a:t>Bílkoviny: 20-30 %</a:t>
            </a:r>
          </a:p>
          <a:p>
            <a:pPr lvl="1"/>
            <a:r>
              <a:rPr lang="cs-CZ" dirty="0"/>
              <a:t>Sacharidy: 5-10 %</a:t>
            </a:r>
          </a:p>
          <a:p>
            <a:pPr lvl="1"/>
            <a:r>
              <a:rPr lang="cs-CZ" dirty="0"/>
              <a:t>Tuky: 0-3 %</a:t>
            </a:r>
          </a:p>
          <a:p>
            <a:pPr lvl="1"/>
            <a:r>
              <a:rPr lang="cs-CZ" dirty="0"/>
              <a:t>Alkohol: 10-30 %</a:t>
            </a:r>
          </a:p>
          <a:p>
            <a:endParaRPr lang="cs-CZ" dirty="0"/>
          </a:p>
        </p:txBody>
      </p:sp>
      <p:sp>
        <p:nvSpPr>
          <p:cNvPr id="8" name="Zástupný obsah 8">
            <a:extLst>
              <a:ext uri="{FF2B5EF4-FFF2-40B4-BE49-F238E27FC236}">
                <a16:creationId xmlns:a16="http://schemas.microsoft.com/office/drawing/2014/main" id="{3BF737F6-4C91-0873-4996-D5DF5BDB6B9A}"/>
              </a:ext>
            </a:extLst>
          </p:cNvPr>
          <p:cNvSpPr txBox="1">
            <a:spLocks/>
          </p:cNvSpPr>
          <p:nvPr/>
        </p:nvSpPr>
        <p:spPr>
          <a:xfrm>
            <a:off x="719568" y="1431925"/>
            <a:ext cx="5220859" cy="2019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dirty="0"/>
              <a:t>Energetická hodnota</a:t>
            </a:r>
          </a:p>
          <a:p>
            <a:pPr lvl="1"/>
            <a:r>
              <a:rPr lang="cs-CZ" dirty="0"/>
              <a:t>Bílkoviny: 4 kcal/17 </a:t>
            </a:r>
            <a:r>
              <a:rPr lang="cs-CZ" dirty="0" err="1"/>
              <a:t>kJ</a:t>
            </a:r>
            <a:endParaRPr lang="cs-CZ" dirty="0"/>
          </a:p>
          <a:p>
            <a:pPr lvl="1"/>
            <a:r>
              <a:rPr lang="cs-CZ" dirty="0"/>
              <a:t>Sacharidy: 4 kcal/17 </a:t>
            </a:r>
            <a:r>
              <a:rPr lang="cs-CZ" dirty="0" err="1"/>
              <a:t>kJ</a:t>
            </a:r>
            <a:endParaRPr lang="cs-CZ" dirty="0"/>
          </a:p>
          <a:p>
            <a:pPr lvl="1"/>
            <a:r>
              <a:rPr lang="cs-CZ" dirty="0"/>
              <a:t>Tuky: 9 kcal/38 </a:t>
            </a:r>
            <a:r>
              <a:rPr lang="cs-CZ" dirty="0" err="1"/>
              <a:t>kJ</a:t>
            </a:r>
            <a:endParaRPr lang="cs-CZ" dirty="0"/>
          </a:p>
          <a:p>
            <a:pPr lvl="1"/>
            <a:r>
              <a:rPr lang="cs-CZ" dirty="0"/>
              <a:t>Alkohol: 7 kcal/29 </a:t>
            </a:r>
            <a:r>
              <a:rPr lang="cs-CZ" dirty="0" err="1"/>
              <a:t>kJ</a:t>
            </a:r>
            <a:endParaRPr lang="cs-CZ" dirty="0"/>
          </a:p>
          <a:p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206328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086C762-D726-AB0D-3E07-CB0F9E440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33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FFB9C36-246C-CD2C-62E2-D013B4DE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 dirty="0"/>
              <a:t>Tkáňová signalizace a regulace příjmu energie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E7FF283-A8F8-2A45-3DCC-FA0E7D7FF7FF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79" y="1701505"/>
            <a:ext cx="5322021" cy="4139998"/>
          </a:xfrm>
        </p:spPr>
        <p:txBody>
          <a:bodyPr/>
          <a:lstStyle/>
          <a:p>
            <a:r>
              <a:rPr lang="cs-CZ" sz="2000" dirty="0"/>
              <a:t>Detailnější vysvětlení nad úroveň přednášky X obecně lze zmínit určitou možnost manipulace s pocitem sytosti pomocí složení stravy na úrovni GIT peptidů (CCK, GLP-1, PYY – zejména bílkoviny a vláknina)</a:t>
            </a:r>
          </a:p>
          <a:p>
            <a:r>
              <a:rPr lang="cs-CZ" sz="2000" dirty="0"/>
              <a:t>Glykemický efekt a inzulin omezený význam</a:t>
            </a:r>
          </a:p>
          <a:p>
            <a:r>
              <a:rPr lang="cs-CZ" sz="2000" dirty="0"/>
              <a:t>Zároveň velký rozmach zejména GLP-1 agonistů v léčbě obezity (</a:t>
            </a:r>
            <a:r>
              <a:rPr lang="cs-CZ" sz="2000" dirty="0" err="1"/>
              <a:t>semaglutid</a:t>
            </a:r>
            <a:r>
              <a:rPr lang="cs-CZ" sz="2000" dirty="0"/>
              <a:t> – </a:t>
            </a:r>
            <a:r>
              <a:rPr lang="cs-CZ" sz="2000" dirty="0" err="1"/>
              <a:t>Wegovy</a:t>
            </a:r>
            <a:r>
              <a:rPr lang="cs-CZ" sz="2000" dirty="0"/>
              <a:t>) → podporuje význam ovlivnění sytosti nad regulaci příjmu stravy vůlí</a:t>
            </a:r>
            <a:endParaRPr lang="en-US" sz="2000" dirty="0"/>
          </a:p>
        </p:txBody>
      </p:sp>
      <p:pic>
        <p:nvPicPr>
          <p:cNvPr id="12" name="Zástupný obsah 11" descr="Obsah obrázku kreslené, kresba, klipart, ilustrace&#10;&#10;Obsah vygenerovaný umělou inteligencí může být nesprávný.">
            <a:extLst>
              <a:ext uri="{FF2B5EF4-FFF2-40B4-BE49-F238E27FC236}">
                <a16:creationId xmlns:a16="http://schemas.microsoft.com/office/drawing/2014/main" id="{DDD469CB-978F-EB64-863A-0D9D72C8ABBE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50296"/>
            <a:ext cx="5039354" cy="4829704"/>
          </a:xfrm>
        </p:spPr>
      </p:pic>
    </p:spTree>
    <p:extLst>
      <p:ext uri="{BB962C8B-B14F-4D97-AF65-F5344CB8AC3E}">
        <p14:creationId xmlns:p14="http://schemas.microsoft.com/office/powerpoint/2010/main" val="2603626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41267A0-E745-87F9-8A90-DC9FC5C84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C6AFA89-F66C-28ED-DA97-9C9EEF2A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denzita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461F7C3-47AA-D81A-56B2-1FFCE07C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= Obsah energie v hmotnostní či objemové jednotce</a:t>
            </a:r>
          </a:p>
          <a:p>
            <a:r>
              <a:rPr lang="cs-CZ" sz="2000" dirty="0"/>
              <a:t>Prakticky se jeví jako významnější než zastoupení jednotlivých živin (x ne zcela nezávislý faktor)</a:t>
            </a:r>
          </a:p>
          <a:p>
            <a:r>
              <a:rPr lang="cs-CZ" sz="2000" dirty="0"/>
              <a:t>Úzce souvisí s problematikou vysoce zpracovaných potravin a DIT → senzorické vlastnosti (tuk, cukr), dlouhá trvanlivost a skladovatelnost, </a:t>
            </a:r>
            <a:r>
              <a:rPr lang="cs-CZ" sz="2000" dirty="0" err="1"/>
              <a:t>convenience</a:t>
            </a:r>
            <a:r>
              <a:rPr lang="cs-CZ" sz="2000" dirty="0"/>
              <a:t> → praktická souvislost s dalšími faktory prostředí – socioekonomické rozdíly v rozvoji obezity</a:t>
            </a:r>
          </a:p>
          <a:p>
            <a:r>
              <a:rPr lang="cs-CZ" sz="2000" dirty="0"/>
              <a:t>Strategie léčby obezity je snahou o snížení energetické </a:t>
            </a:r>
            <a:r>
              <a:rPr lang="cs-CZ" sz="2000" dirty="0" err="1"/>
              <a:t>denzity</a:t>
            </a:r>
            <a:r>
              <a:rPr lang="cs-CZ" sz="2000" dirty="0"/>
              <a:t> potravin zvýšením příjmu potravin bohatých na vlákninu a vodu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782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76E11B0-F4A5-E2C3-1ACB-4157FF16BC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35</a:t>
            </a:fld>
            <a:endParaRPr lang="cs-CZ" altLang="cs-CZ"/>
          </a:p>
        </p:txBody>
      </p:sp>
      <p:pic>
        <p:nvPicPr>
          <p:cNvPr id="6" name="Zástupný obsah 4" descr="Obsah obrázku text, snímek obrazovky, diagram, Písmo&#10;&#10;Obsah vygenerovaný umělou inteligencí může být nesprávný.">
            <a:extLst>
              <a:ext uri="{FF2B5EF4-FFF2-40B4-BE49-F238E27FC236}">
                <a16:creationId xmlns:a16="http://schemas.microsoft.com/office/drawing/2014/main" id="{FC5D27ED-29EF-C49D-B44C-5646BD3D6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346" y="692150"/>
            <a:ext cx="8062507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45654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CE4365-FCF5-945B-2420-8C1165AC9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7349AFE9-05CA-AA78-9CE0-469B5AD5F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 I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4EE657E-DE56-1462-74F6-73FF8430F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Rozvoj obezity</a:t>
            </a:r>
          </a:p>
          <a:p>
            <a:pPr lvl="1"/>
            <a:r>
              <a:rPr lang="cs-CZ" dirty="0"/>
              <a:t>Velice rozdílné výsledky</a:t>
            </a:r>
          </a:p>
          <a:p>
            <a:pPr lvl="1"/>
            <a:r>
              <a:rPr lang="cs-CZ" dirty="0"/>
              <a:t>V řadě průřezových studií vyšší příjem bílkovin koreloval s rozvojem obezity</a:t>
            </a:r>
          </a:p>
          <a:p>
            <a:pPr lvl="1"/>
            <a:r>
              <a:rPr lang="cs-CZ" dirty="0"/>
              <a:t>Korelace pravděpodobně s příjmem živočišných tuků</a:t>
            </a:r>
          </a:p>
          <a:p>
            <a:pPr lvl="1"/>
            <a:r>
              <a:rPr lang="cs-CZ" dirty="0"/>
              <a:t>Zásadní problém studií sledujících příjem živin je nemožnost randomizace a obtížné oddělení jednotlivých složek stravy v pozorovaných závěrech</a:t>
            </a:r>
          </a:p>
          <a:p>
            <a:pPr lvl="1"/>
            <a:r>
              <a:rPr lang="cs-CZ" sz="2000" dirty="0"/>
              <a:t>Obecně jako významnější vnímán poměr bílkoviny k energii – pozitivní poměr zejména ryby, drůbež, vejce</a:t>
            </a:r>
          </a:p>
          <a:p>
            <a:pPr lvl="1"/>
            <a:r>
              <a:rPr lang="cs-CZ" sz="2000" dirty="0"/>
              <a:t>Problém příjmu bílkovin z masa z pohledu tuků – záleží zejména na výběru X šlechtění a senzorické vlastnosti tuku (→ značné rozdíly v obsahu i složení tuku v mase divoce žijících zvířat)</a:t>
            </a:r>
          </a:p>
          <a:p>
            <a:endParaRPr lang="cs-CZ" sz="26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156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3463B4-339F-7D50-CA8D-06264AD450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6BE7CE-F185-6374-7857-335348C0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 II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B7B3A6-B5FA-4978-1475-F191322C8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Léčba obezity</a:t>
            </a:r>
          </a:p>
          <a:p>
            <a:pPr lvl="1"/>
            <a:r>
              <a:rPr lang="cs-CZ" dirty="0"/>
              <a:t>Velké množství rozličných studií s často nejednoznačnými výsledky</a:t>
            </a:r>
          </a:p>
          <a:p>
            <a:pPr lvl="1"/>
            <a:r>
              <a:rPr lang="cs-CZ" dirty="0"/>
              <a:t>Diety s vyšším podílem energie z bílkovin udávány jako účinnější, výsledky však nejsou konzistentní </a:t>
            </a:r>
            <a:r>
              <a:rPr lang="cs-CZ" sz="2000" dirty="0">
                <a:latin typeface="+mn-lt"/>
              </a:rPr>
              <a:t>→ o</a:t>
            </a:r>
            <a:r>
              <a:rPr lang="cs-CZ" sz="2000" dirty="0"/>
              <a:t>becně se jako efektivnější ukazují </a:t>
            </a:r>
            <a:r>
              <a:rPr lang="cs-CZ" sz="2000" b="1" i="1" dirty="0"/>
              <a:t>ad </a:t>
            </a:r>
            <a:r>
              <a:rPr lang="cs-CZ" sz="2000" b="1" i="1" dirty="0" err="1"/>
              <a:t>libitum</a:t>
            </a:r>
            <a:r>
              <a:rPr lang="cs-CZ" sz="2000" b="1" i="1" dirty="0"/>
              <a:t> </a:t>
            </a:r>
            <a:r>
              <a:rPr lang="cs-CZ" sz="2000" dirty="0"/>
              <a:t>než </a:t>
            </a:r>
            <a:r>
              <a:rPr lang="cs-CZ" sz="2000" b="1" dirty="0"/>
              <a:t>izokalorické</a:t>
            </a:r>
            <a:r>
              <a:rPr lang="cs-CZ" sz="2000" dirty="0"/>
              <a:t> diety </a:t>
            </a:r>
            <a:r>
              <a:rPr lang="cs-CZ" sz="2000" dirty="0">
                <a:latin typeface="+mn-lt"/>
              </a:rPr>
              <a:t>→ vliv sytivosti</a:t>
            </a:r>
            <a:endParaRPr lang="cs-CZ" dirty="0"/>
          </a:p>
          <a:p>
            <a:pPr lvl="1"/>
            <a:r>
              <a:rPr lang="cs-CZ" dirty="0"/>
              <a:t>Jako významnější než efekt na snížení hmotnosti se ukazuje dlouhodobé udržení snížené hmotnosti při přetrvávající stravě s vyšším podílem bílkovin </a:t>
            </a:r>
            <a:r>
              <a:rPr lang="cs-CZ" sz="2000" dirty="0">
                <a:latin typeface="+mn-lt"/>
              </a:rPr>
              <a:t>→ stabilně prokazatelný vztah</a:t>
            </a:r>
            <a:endParaRPr lang="cs-CZ" dirty="0"/>
          </a:p>
          <a:p>
            <a:pPr lvl="1"/>
            <a:r>
              <a:rPr lang="cs-CZ" dirty="0"/>
              <a:t>DIT a řada potenciálních způsobů ovlivnění sytosti – často udávány jako živina s nejvyšší sytivostí</a:t>
            </a:r>
          </a:p>
          <a:p>
            <a:pPr lvl="1"/>
            <a:r>
              <a:rPr lang="cs-CZ" sz="2000" dirty="0"/>
              <a:t>Další důležitá role v redukci i udržení hmotnosti souvisí s vlivem příjmu bílkovin na tělesné složení a </a:t>
            </a:r>
            <a:r>
              <a:rPr lang="cs-CZ" sz="2000" b="1" dirty="0"/>
              <a:t>udržení FFM (</a:t>
            </a:r>
            <a:r>
              <a:rPr lang="cs-CZ" sz="2000" dirty="0"/>
              <a:t>– výběr zdrojů bílkovin zásadní)</a:t>
            </a:r>
            <a:endParaRPr lang="cs-CZ" sz="2000" b="1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026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AE3E4-E1F5-94B9-920A-FBC2B8C18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D494DE7-9DDA-1516-376D-E3DA168CC5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56CC224-CF73-191D-32E2-8DBF3BD7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 III – sytivost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5CA3F5-69A8-44D5-47BE-DB273C66A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Rychlejší zastavení příjmu stravy po podání akutně vysoké dávky bílkovin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Nižší množství zkonzumovaného pokrmu a přijaté energie v případě pokrmu s převahou energie z bílkovin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Vyšší udávaná sytost a nižší příjem potravy u diety s obsahem 2,6 g/kg B oproti 1 g/kg po dobu 4 dnů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Bez významné závislosti na poměru ostatních makronutrientů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Ale i vyšší pocit sytosti při vyšším habituálním příjmu bílkovin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800" dirty="0"/>
              <a:t>Intenzivně zkoumán vliv GIT peptidů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Pozorovatelná závislost pro GLP-1, PPY a glukagon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GLP-1 pravděpodobně nejvýznamnější efekt, který však není striktně závislý na příjmu bílkovin (sacharidy a kombinace s vlákninou)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Očekávaný efekt na CCK se zatím nepodařilo prokázat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B76D57C-8283-205D-EA4D-253D4FB17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434" y="4544704"/>
            <a:ext cx="5487793" cy="231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18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D1BEB06-F00D-A078-9A5C-43E0709EC4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CDB8914-07A0-2543-B70A-810FE7DA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 IV – tělesné složení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E317DE-A430-53CA-8AF0-3166DC4B4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Zvýšený příjem bílkovin vede při stejné ztrátě hmotnosti k vyšší ztrátě tukové tkáně se zachování FFM</a:t>
            </a:r>
          </a:p>
          <a:p>
            <a:r>
              <a:rPr lang="cs-CZ" sz="2000" dirty="0"/>
              <a:t>Vyšší podíl FFM do jisté míry podporuje udržení hmotnosti zachováním vyššího bazálního metabolismu</a:t>
            </a:r>
          </a:p>
          <a:p>
            <a:r>
              <a:rPr lang="cs-CZ" sz="2000" dirty="0"/>
              <a:t>Zachování příjmu bílkovin dále stimuluje proteosyntézu </a:t>
            </a:r>
            <a:r>
              <a:rPr lang="cs-CZ" sz="2000" dirty="0">
                <a:latin typeface="+mn-lt"/>
              </a:rPr>
              <a:t>→</a:t>
            </a:r>
            <a:r>
              <a:rPr lang="cs-CZ" sz="2000" dirty="0"/>
              <a:t> udržení hmotnosti/nárůst hmotnosti ve prospěch FFM spíše než FM</a:t>
            </a:r>
          </a:p>
          <a:p>
            <a:r>
              <a:rPr lang="cs-CZ" sz="2000" dirty="0"/>
              <a:t>Z důvodů zachování FFM i vztahu k sytivosti doporučená dávka při redukci hmotnosti minimálně 1,2-1,5 g/kg (X žádný benefit pro běžnou populaci nad 2 g/kg – suplementace nemá význam pro hubnutí)</a:t>
            </a:r>
          </a:p>
          <a:p>
            <a:r>
              <a:rPr lang="cs-CZ" sz="2000" dirty="0"/>
              <a:t>X specifické nároky ve sportu, senioři,...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367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B355FF3-72D7-2093-C71F-F2A1A07C3C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4A57F8C-E03F-C167-5E13-006CF7F3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obezity 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841204-18AC-D440-6151-51DA66742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Základní problém s definicí obezity jakožto onemocnění definované zmnožením tělesného tuku je omezená relevance BMI (ale do určité míry i % TT) jako </a:t>
            </a:r>
            <a:r>
              <a:rPr lang="cs-CZ" sz="1800" b="1" dirty="0"/>
              <a:t>prediktoru metabolických komplikací </a:t>
            </a:r>
            <a:r>
              <a:rPr lang="cs-CZ" sz="1800" dirty="0"/>
              <a:t>a přidružených onemocnění → patofyziologie obezity spočívá zejména v dysfunkci tukové tkáně, ve které je její absolutní množství pouze jedním z faktorů</a:t>
            </a:r>
          </a:p>
          <a:p>
            <a:r>
              <a:rPr lang="cs-CZ" sz="1800" dirty="0"/>
              <a:t>Tuková tkáň za fyziologických podmínek narůstá </a:t>
            </a:r>
            <a:r>
              <a:rPr lang="cs-CZ" sz="1800" b="1" dirty="0" err="1"/>
              <a:t>hyperplázií</a:t>
            </a:r>
            <a:r>
              <a:rPr lang="cs-CZ" sz="1800" dirty="0"/>
              <a:t> (zmnožení adipocytů) i </a:t>
            </a:r>
            <a:r>
              <a:rPr lang="cs-CZ" sz="1800" b="1" dirty="0"/>
              <a:t>hypertrofií</a:t>
            </a:r>
            <a:r>
              <a:rPr lang="cs-CZ" sz="1800" dirty="0"/>
              <a:t> (akumulace lipidů a nárůst velikosti adipocytů) → obojí jsou zcela fyziologické metody akumulace tuku, jejichž podíl na akumulaci se liší v závislosti na jedinci a anatomické lokalizaci tukové tkáně</a:t>
            </a:r>
          </a:p>
          <a:p>
            <a:r>
              <a:rPr lang="cs-CZ" sz="1800" dirty="0"/>
              <a:t>Při nadměrné akumulaci tuku však hypertrofie vede k dosažení </a:t>
            </a:r>
            <a:r>
              <a:rPr lang="cs-CZ" sz="1800" b="1" dirty="0"/>
              <a:t>terminální velikosti </a:t>
            </a:r>
            <a:r>
              <a:rPr lang="cs-CZ" sz="1800" dirty="0"/>
              <a:t>adipocytu a </a:t>
            </a:r>
            <a:r>
              <a:rPr lang="cs-CZ" sz="1800" b="1" dirty="0"/>
              <a:t>selhání jeho funkce</a:t>
            </a:r>
          </a:p>
        </p:txBody>
      </p:sp>
    </p:spTree>
    <p:extLst>
      <p:ext uri="{BB962C8B-B14F-4D97-AF65-F5344CB8AC3E}">
        <p14:creationId xmlns:p14="http://schemas.microsoft.com/office/powerpoint/2010/main" val="3540833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808C065-9E91-D724-0D70-3BE82C8B71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1C5CC06-493D-CD03-B551-55FF889D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 V – nadbytek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90C807-4F7B-2D69-B197-37329292F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Zvýšená zátěž a poškození ledvin</a:t>
            </a:r>
          </a:p>
          <a:p>
            <a:pPr lvl="1"/>
            <a:r>
              <a:rPr lang="cs-CZ" sz="1800" dirty="0"/>
              <a:t>Zhoršování již vzniklé renální insuficience</a:t>
            </a:r>
          </a:p>
          <a:p>
            <a:pPr lvl="1"/>
            <a:r>
              <a:rPr lang="cs-CZ" sz="1800" dirty="0"/>
              <a:t>Na zvířecích modelech ani u zdravých sportovců (2,6 g/kg) se neprokázala kauzalita</a:t>
            </a:r>
          </a:p>
          <a:p>
            <a:pPr lvl="1"/>
            <a:r>
              <a:rPr lang="cs-CZ" sz="1800" dirty="0"/>
              <a:t>Za normálních okolností značná rezervní kapacita ledvin (transplantace – 1 funkční ledvina)</a:t>
            </a:r>
          </a:p>
          <a:p>
            <a:pPr lvl="1"/>
            <a:r>
              <a:rPr lang="cs-CZ" sz="1800" dirty="0"/>
              <a:t>X diabetici, senioři, dlouhodobá expozice?</a:t>
            </a:r>
            <a:endParaRPr lang="cs-CZ" sz="1600" dirty="0"/>
          </a:p>
          <a:p>
            <a:r>
              <a:rPr lang="cs-CZ" sz="2000" dirty="0"/>
              <a:t>Kostní metabolismus</a:t>
            </a:r>
          </a:p>
          <a:p>
            <a:pPr lvl="1"/>
            <a:r>
              <a:rPr lang="cs-CZ" sz="1800" dirty="0"/>
              <a:t>Někdejší teorie o ztrátě Ca neprokázána → sekundárně zvýšené vylučování po zvýšené resorpci</a:t>
            </a:r>
          </a:p>
          <a:p>
            <a:pPr lvl="1"/>
            <a:r>
              <a:rPr lang="cs-CZ" sz="1800" dirty="0"/>
              <a:t>V současné době se předpokládá spíše protektivní účinek</a:t>
            </a:r>
          </a:p>
          <a:p>
            <a:pPr marL="72000" indent="0">
              <a:buNone/>
            </a:pPr>
            <a:endParaRPr lang="cs-CZ" sz="1600" dirty="0"/>
          </a:p>
          <a:p>
            <a:r>
              <a:rPr lang="cs-CZ" sz="2000" dirty="0"/>
              <a:t>Mikrobiom, příjem tuku a vysoce zpracované potraviny,…</a:t>
            </a:r>
          </a:p>
          <a:p>
            <a:r>
              <a:rPr lang="cs-CZ" sz="2000" dirty="0"/>
              <a:t>Opravdová potřeba a problém agresivní suplementace</a:t>
            </a:r>
          </a:p>
        </p:txBody>
      </p:sp>
    </p:spTree>
    <p:extLst>
      <p:ext uri="{BB962C8B-B14F-4D97-AF65-F5344CB8AC3E}">
        <p14:creationId xmlns:p14="http://schemas.microsoft.com/office/powerpoint/2010/main" val="4123256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E1913A4-C76E-23B5-7114-265581EC91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12BC13-7EEB-285C-10F5-26533FDD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Tuky 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C25D2B-DC3A-9B4C-B72B-8E15D6FE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Historicky rozšířenější strava s převahou komplexních sacharidů → vyšší podíl tuků ve stravě jednou z hlavních složek WPD</a:t>
            </a:r>
          </a:p>
          <a:p>
            <a:r>
              <a:rPr lang="cs-CZ" sz="2000" dirty="0"/>
              <a:t>20-30 % E z tuků → až 40 % (x značně závisí na konkrétní populaci)</a:t>
            </a:r>
          </a:p>
          <a:p>
            <a:r>
              <a:rPr lang="cs-CZ" sz="2000" dirty="0"/>
              <a:t>Většina modelů zkoumajících obezitu a MS vychází primárně ze zvýšeného příjmu tuků</a:t>
            </a:r>
          </a:p>
          <a:p>
            <a:r>
              <a:rPr lang="cs-CZ" sz="2000" dirty="0"/>
              <a:t>X přímý vliv množství a složení tuků vs. podíl na zvyšování energetické </a:t>
            </a:r>
            <a:r>
              <a:rPr lang="cs-CZ" sz="2000" dirty="0" err="1"/>
              <a:t>denzity</a:t>
            </a:r>
            <a:endParaRPr lang="cs-CZ" sz="2000" dirty="0"/>
          </a:p>
          <a:p>
            <a:r>
              <a:rPr lang="cs-CZ" sz="2000" dirty="0"/>
              <a:t>Minimální sytivost X v kombinaci s vlákninou může oddálit příjem dalšího jídla</a:t>
            </a:r>
          </a:p>
          <a:p>
            <a:r>
              <a:rPr lang="cs-CZ" sz="2000" dirty="0"/>
              <a:t>Chuťové vlastnosti tuku → </a:t>
            </a:r>
            <a:r>
              <a:rPr lang="cs-CZ" sz="2000" dirty="0" err="1"/>
              <a:t>palatability</a:t>
            </a:r>
            <a:r>
              <a:rPr lang="cs-CZ" sz="2000" dirty="0"/>
              <a:t> a podpora přejídání</a:t>
            </a:r>
          </a:p>
        </p:txBody>
      </p:sp>
    </p:spTree>
    <p:extLst>
      <p:ext uri="{BB962C8B-B14F-4D97-AF65-F5344CB8AC3E}">
        <p14:creationId xmlns:p14="http://schemas.microsoft.com/office/powerpoint/2010/main" val="2957041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C0F6F35-98C2-6BAD-64DF-43177A5564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041ACDA-5C58-9434-775B-E7E9F18C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Tuky II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45768B0-481B-D043-A433-52CE7AE8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0932"/>
            <a:ext cx="10753200" cy="4727067"/>
          </a:xfrm>
        </p:spPr>
        <p:txBody>
          <a:bodyPr/>
          <a:lstStyle/>
          <a:p>
            <a:r>
              <a:rPr lang="cs-CZ" sz="1800" dirty="0"/>
              <a:t>Příjem a složení může mít potenciální vliv na riziko IR a složek MS</a:t>
            </a:r>
          </a:p>
          <a:p>
            <a:r>
              <a:rPr lang="cs-CZ" sz="1800" dirty="0"/>
              <a:t>Vliv složení mastných kyselin na riziko KVO</a:t>
            </a:r>
          </a:p>
          <a:p>
            <a:r>
              <a:rPr lang="cs-CZ" sz="1800" dirty="0"/>
              <a:t>Zvýšené riziko NAFLD při vysokém příjmu SFA, ale i PUFA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Vyšší exprese zánětlivých cytokinů při stravě bohaté na tuky a SFA a protizánětlivé účinky </a:t>
            </a:r>
            <a:r>
              <a:rPr lang="el-GR" sz="1800" dirty="0"/>
              <a:t>ω-3 </a:t>
            </a:r>
            <a:r>
              <a:rPr lang="cs-CZ" sz="1800" dirty="0"/>
              <a:t>PUFA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Vyšší konzumace tuků a SFA v populačních studiích spojena se zvýšeným rizikem DM2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Stále poněkud kontroverzní role příjmu tuků vs. sacharidů na rozvoji IR → strava s </a:t>
            </a:r>
            <a:r>
              <a:rPr lang="cs-CZ" sz="1800" b="1" dirty="0"/>
              <a:t>vysokým podílem tuků</a:t>
            </a:r>
            <a:r>
              <a:rPr lang="cs-CZ" sz="1800" dirty="0"/>
              <a:t> obecně spojena s </a:t>
            </a:r>
            <a:r>
              <a:rPr lang="cs-CZ" sz="1800" b="1" dirty="0"/>
              <a:t>vyšším rizikem IR/MS </a:t>
            </a:r>
            <a:r>
              <a:rPr lang="cs-CZ" sz="1800" dirty="0"/>
              <a:t>a většina zkoumaných cest vzniku IR do určité míry vychází z lipidů X vždy pouze </a:t>
            </a:r>
            <a:r>
              <a:rPr lang="cs-CZ" sz="1800" b="1" dirty="0"/>
              <a:t>v celkovém energetickém nadbytku</a:t>
            </a:r>
          </a:p>
          <a:p>
            <a:pPr>
              <a:spcAft>
                <a:spcPts val="600"/>
              </a:spcAft>
            </a:pPr>
            <a:r>
              <a:rPr lang="cs-CZ" sz="1800" dirty="0"/>
              <a:t>Nicméně </a:t>
            </a:r>
            <a:r>
              <a:rPr lang="cs-CZ" sz="1800" b="1" dirty="0" err="1"/>
              <a:t>hyperinzulinní</a:t>
            </a:r>
            <a:r>
              <a:rPr lang="cs-CZ" sz="1800" dirty="0"/>
              <a:t> teorie vzniku IR </a:t>
            </a:r>
            <a:r>
              <a:rPr lang="cs-CZ" sz="1800" b="1" dirty="0"/>
              <a:t>nemá seriózní podklad </a:t>
            </a:r>
            <a:r>
              <a:rPr lang="cs-CZ" sz="1800" dirty="0"/>
              <a:t>→ ketogenní diety či jiné HFLC postupy samy o sobě nevedou k prevenci vzniku IR (x role v léčbě následků)</a:t>
            </a:r>
          </a:p>
          <a:p>
            <a:pPr>
              <a:spcAft>
                <a:spcPts val="600"/>
              </a:spcAft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80670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CA2662C-AE93-31A8-F12B-F95DBDD4CC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791845E-3A8F-B0E6-0DAE-C7A2CC72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Tuky III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11F6598-19C3-DDE9-6FF1-E5DD23ABE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4581"/>
            <a:ext cx="10753200" cy="4139998"/>
          </a:xfrm>
        </p:spPr>
        <p:txBody>
          <a:bodyPr/>
          <a:lstStyle/>
          <a:p>
            <a:r>
              <a:rPr lang="cs-CZ" sz="2000" dirty="0"/>
              <a:t>Diety se sníženým podílem energie ze sacharidů ve prospěch tuků (LCHF) můžou představovat určitou výhodu v řešení následků již vzniklé IR (snížení glykemie) → snížení hmotnosti však obecně efektivnější řešení</a:t>
            </a:r>
          </a:p>
          <a:p>
            <a:r>
              <a:rPr lang="cs-CZ" sz="2000" dirty="0"/>
              <a:t>Často udávána </a:t>
            </a:r>
            <a:r>
              <a:rPr lang="cs-CZ" sz="2000" b="1" dirty="0"/>
              <a:t>vyšší </a:t>
            </a:r>
            <a:r>
              <a:rPr lang="cs-CZ" sz="2000" b="1" dirty="0" err="1"/>
              <a:t>compliance</a:t>
            </a:r>
            <a:r>
              <a:rPr lang="cs-CZ" sz="2000" b="1" dirty="0"/>
              <a:t> u LCHF </a:t>
            </a:r>
            <a:r>
              <a:rPr lang="cs-CZ" sz="2000" dirty="0"/>
              <a:t>→ diety založené na redukci E z tuků obecně nejsou populární kvůli chuťovým vlastnostem </a:t>
            </a:r>
          </a:p>
          <a:p>
            <a:r>
              <a:rPr lang="cs-CZ" sz="2000" dirty="0"/>
              <a:t>Rychlejší počáteční váhový úbytek u LCHF dán ztrátou glykogenu a vody, obecně nejsou prokazatelně efektivnější v léčbě obezity bez kontextu celkového snížení energie, ani jako </a:t>
            </a:r>
            <a:r>
              <a:rPr lang="cs-CZ" sz="2000" i="1" dirty="0"/>
              <a:t>ad </a:t>
            </a:r>
            <a:r>
              <a:rPr lang="cs-CZ" sz="2000" i="1" dirty="0" err="1"/>
              <a:t>libitum</a:t>
            </a:r>
            <a:r>
              <a:rPr lang="cs-CZ" sz="2000" dirty="0"/>
              <a:t> diety</a:t>
            </a:r>
          </a:p>
          <a:p>
            <a:r>
              <a:rPr lang="cs-CZ" sz="2000" dirty="0"/>
              <a:t>Nicméně vliv zvýšeného příjmu tuku je v krátkodobém horizontu zanedbatelný → pokud dieta vede ke </a:t>
            </a:r>
            <a:r>
              <a:rPr lang="cs-CZ" sz="2000" b="1" dirty="0"/>
              <a:t>snížení a udržení hmotnosti </a:t>
            </a:r>
            <a:r>
              <a:rPr lang="cs-CZ" sz="2000" dirty="0"/>
              <a:t>(bílkoviny?), konkrétní složení není důležité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5107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CFA3D9-A8B6-3EFB-3D43-5241C8373E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0C04762-8C68-55EC-AFE7-991430F68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Tuky IV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33C96B-80BA-8609-A560-5746D6E81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2197"/>
            <a:ext cx="10753200" cy="4937803"/>
          </a:xfrm>
        </p:spPr>
        <p:txBody>
          <a:bodyPr anchor="t"/>
          <a:lstStyle/>
          <a:p>
            <a:r>
              <a:rPr lang="cs-CZ" sz="2000" dirty="0"/>
              <a:t>Manipulace s tukem má největší význam při snížení nadměrného příjmu a energetické </a:t>
            </a:r>
            <a:r>
              <a:rPr lang="cs-CZ" sz="2000" dirty="0" err="1"/>
              <a:t>denzity</a:t>
            </a:r>
            <a:r>
              <a:rPr lang="cs-CZ" sz="2000" dirty="0"/>
              <a:t> stravy</a:t>
            </a:r>
          </a:p>
          <a:p>
            <a:r>
              <a:rPr lang="cs-CZ" sz="2000" dirty="0"/>
              <a:t>Diety s přísným omezením tuku nejsou dobře tolerovány a nevedou k trvalému zhubnutí</a:t>
            </a:r>
          </a:p>
          <a:p>
            <a:r>
              <a:rPr lang="cs-CZ" sz="2000" dirty="0"/>
              <a:t>Diety s vyšším podílem tuku mohou být při dodržení podílu bílkovin účinným krátkodobým řešením, obecný princip LCHF na sytost a ukládání tuku na úrovni inzulinu však nemá seriózní vědecký podklad</a:t>
            </a:r>
          </a:p>
          <a:p>
            <a:r>
              <a:rPr lang="cs-CZ" sz="2000" b="1" dirty="0"/>
              <a:t>Obecná doporučení pro širokou populaci:</a:t>
            </a:r>
          </a:p>
          <a:p>
            <a:pPr lvl="1"/>
            <a:r>
              <a:rPr lang="cs-CZ" sz="1800" dirty="0"/>
              <a:t>25-35 % E z tuků</a:t>
            </a:r>
          </a:p>
          <a:p>
            <a:pPr lvl="1"/>
            <a:r>
              <a:rPr lang="cs-CZ" sz="1800" dirty="0"/>
              <a:t>&lt; 10 % SFA</a:t>
            </a:r>
          </a:p>
          <a:p>
            <a:pPr lvl="1"/>
            <a:r>
              <a:rPr lang="cs-CZ" sz="1800" dirty="0"/>
              <a:t>&gt; 10 % MUFA</a:t>
            </a:r>
          </a:p>
          <a:p>
            <a:pPr lvl="1"/>
            <a:r>
              <a:rPr lang="cs-CZ" sz="1800" dirty="0"/>
              <a:t>7-10 % PUFA</a:t>
            </a:r>
          </a:p>
          <a:p>
            <a:pPr lvl="1"/>
            <a:r>
              <a:rPr lang="cs-CZ" sz="1800" dirty="0"/>
              <a:t>V případě PUFA se zdá jako důležitější udržet doporučenou dávku </a:t>
            </a:r>
            <a:r>
              <a:rPr lang="el-GR" sz="1800" dirty="0"/>
              <a:t>ω-3</a:t>
            </a:r>
            <a:r>
              <a:rPr lang="cs-CZ" sz="1800" dirty="0"/>
              <a:t> než zachovat podíl na energetickém příjmu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944049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59CA8F3-B3A0-9800-A372-A9D2DC58D0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6307310-59B2-3FC8-0C4C-37BC8B85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 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E17C44-760A-DD8F-1A23-8C286075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Tradičně tvoří největší podíl přijaté energie → cílená kultivace rostlin s vysokým obsahem škrobu (→ komplexita sacharidů a vláknina)</a:t>
            </a:r>
          </a:p>
          <a:p>
            <a:r>
              <a:rPr lang="cs-CZ" sz="2000" dirty="0"/>
              <a:t>Ve starších populačních studiích i ve specifických populacích koreluje vyšší podíl energie ze sacharidů s nižším rizikem obezity a KVO</a:t>
            </a:r>
          </a:p>
          <a:p>
            <a:r>
              <a:rPr lang="cs-CZ" sz="2000" dirty="0"/>
              <a:t>→ Dlouhodobě nekriticky vnímány jako vhodné v prevenci i léčbě obezity X nelze na ně nahlížet jako na homogenní skupinu</a:t>
            </a:r>
          </a:p>
          <a:p>
            <a:r>
              <a:rPr lang="cs-CZ" sz="2000" dirty="0"/>
              <a:t>HCLF i LCHF přístupy samy o sobě nemají větší význam → kvantita bez kontextu kvality → koncept kvality sacharidů (</a:t>
            </a:r>
            <a:r>
              <a:rPr lang="cs-CZ" sz="2000" dirty="0" err="1"/>
              <a:t>carbohydrate</a:t>
            </a:r>
            <a:r>
              <a:rPr lang="cs-CZ" sz="2000" dirty="0"/>
              <a:t> </a:t>
            </a:r>
            <a:r>
              <a:rPr lang="cs-CZ" sz="2000" dirty="0" err="1"/>
              <a:t>quality</a:t>
            </a:r>
            <a:r>
              <a:rPr lang="cs-CZ" sz="2000" dirty="0"/>
              <a:t> – CQ)</a:t>
            </a:r>
          </a:p>
          <a:p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0794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3DB61DE-4C2C-5A47-981B-255908C6F4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5BC88F0-1F39-3990-7F29-F0B8554EA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 II – CQ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03793C-D582-0069-8C1E-6AEA18832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(Viz předchozí přednáška) </a:t>
            </a:r>
          </a:p>
          <a:p>
            <a:r>
              <a:rPr lang="cs-CZ" sz="2000" dirty="0"/>
              <a:t>Hlavní myšlenkou je neprůkaznost inzulinového modelu obezity a související neefektivita LCHF postupů → </a:t>
            </a:r>
            <a:r>
              <a:rPr lang="cs-CZ" sz="2000" b="1" dirty="0"/>
              <a:t>kvantita</a:t>
            </a:r>
            <a:r>
              <a:rPr lang="cs-CZ" sz="2000" dirty="0"/>
              <a:t> sacharidů sama o sobě nemá významný vliv na rozvoj obezity</a:t>
            </a:r>
          </a:p>
          <a:p>
            <a:r>
              <a:rPr lang="cs-CZ" sz="2000" dirty="0"/>
              <a:t>Prakticky všechen kvalitní výzkum spojující příjem sacharidů s rizikem obezity/MS/KVO nachází zejména </a:t>
            </a:r>
            <a:r>
              <a:rPr lang="cs-CZ" sz="2000" b="1" dirty="0"/>
              <a:t>korelaci s příjmem cukru a slazených nápojů</a:t>
            </a:r>
            <a:r>
              <a:rPr lang="cs-CZ" sz="2000" dirty="0"/>
              <a:t> a inverzní korelaci s příjmem vlákniny a celozrnných obilovin</a:t>
            </a:r>
          </a:p>
          <a:p>
            <a:r>
              <a:rPr lang="cs-CZ" sz="2000" b="1" dirty="0"/>
              <a:t>Kvalita</a:t>
            </a:r>
            <a:r>
              <a:rPr lang="cs-CZ" sz="2000" dirty="0"/>
              <a:t> sacharidů tedy v opozici ke kvantitě – obvykle zahrnuje:</a:t>
            </a:r>
          </a:p>
          <a:p>
            <a:pPr lvl="1"/>
            <a:r>
              <a:rPr lang="cs-CZ" sz="1600" b="1" dirty="0"/>
              <a:t>Obsah vlákniny</a:t>
            </a:r>
          </a:p>
          <a:p>
            <a:pPr lvl="1"/>
            <a:r>
              <a:rPr lang="cs-CZ" sz="1600" b="1" dirty="0"/>
              <a:t>Glykemický index/nálož</a:t>
            </a:r>
          </a:p>
          <a:p>
            <a:pPr lvl="1"/>
            <a:r>
              <a:rPr lang="cs-CZ" sz="1600" b="1" dirty="0"/>
              <a:t>Obsah cukrů</a:t>
            </a:r>
          </a:p>
          <a:p>
            <a:pPr lvl="1"/>
            <a:r>
              <a:rPr lang="cs-CZ" sz="1600" dirty="0"/>
              <a:t>Poměr celozrnných/celkových obilovin</a:t>
            </a:r>
          </a:p>
          <a:p>
            <a:pPr lvl="1"/>
            <a:r>
              <a:rPr lang="cs-CZ" sz="1600" dirty="0"/>
              <a:t>Poměr sacharidů v tekuté/pevné formě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641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9368C79-A9A1-0B50-159B-C478D3F1AA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B975707-CDD1-F722-0B76-487751C2B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 III – CQ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221040-FF14-B5FB-5FD9-2104108C6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sz="2000" b="0" strike="noStrike" spc="-1" dirty="0">
                <a:solidFill>
                  <a:srgbClr val="000000"/>
                </a:solidFill>
              </a:rPr>
              <a:t>I přes nejednoznačnou definici řada zajímavých výsledků:</a:t>
            </a:r>
          </a:p>
          <a:p>
            <a:r>
              <a:rPr lang="cs-CZ" sz="2000" dirty="0"/>
              <a:t>Nejsilnější důkazy pro</a:t>
            </a:r>
          </a:p>
          <a:p>
            <a:pPr lvl="1"/>
            <a:r>
              <a:rPr lang="cs-CZ" sz="1800" dirty="0"/>
              <a:t>Redukci tělesné hmotnosti a prevenci obezity</a:t>
            </a:r>
          </a:p>
          <a:p>
            <a:pPr lvl="1"/>
            <a:r>
              <a:rPr lang="cs-CZ" sz="1800" dirty="0"/>
              <a:t>Systolický TK</a:t>
            </a:r>
          </a:p>
          <a:p>
            <a:pPr lvl="1"/>
            <a:r>
              <a:rPr lang="cs-CZ" sz="1800" dirty="0"/>
              <a:t>Celkový cholesterol</a:t>
            </a:r>
          </a:p>
          <a:p>
            <a:r>
              <a:rPr lang="cs-CZ" sz="2000" dirty="0"/>
              <a:t>Ale slabší korelace i pro inzulinovou rezistenci, glykovaný hemoglobin, incidenci KVO a DM2,…</a:t>
            </a:r>
          </a:p>
          <a:p>
            <a:r>
              <a:rPr lang="cs-CZ" sz="2000" dirty="0"/>
              <a:t>Jednotlivé parametry kvality sacharidů vykazují různou sílu korelací → nejvalidnější se zdá být obsah vlákniny a celozrnných obilovin, méně validním GI</a:t>
            </a:r>
          </a:p>
        </p:txBody>
      </p:sp>
    </p:spTree>
    <p:extLst>
      <p:ext uri="{BB962C8B-B14F-4D97-AF65-F5344CB8AC3E}">
        <p14:creationId xmlns:p14="http://schemas.microsoft.com/office/powerpoint/2010/main" val="20179641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9424060-7EC6-AB29-BADB-A3D46082B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F924BCD-1C8E-E04D-D041-F977FB66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 IV – GI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E72C75-2BA8-B19A-C7F0-83E4A0FF0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168406" cy="4139998"/>
          </a:xfrm>
        </p:spPr>
        <p:txBody>
          <a:bodyPr/>
          <a:lstStyle/>
          <a:p>
            <a:r>
              <a:rPr lang="cs-CZ" sz="1800" dirty="0"/>
              <a:t>Glykemický index dlouhodobě spojován s chutí k jídlu a sytivostí, inzulinový model sytivosti se však nepodařilo prokázat</a:t>
            </a:r>
          </a:p>
          <a:p>
            <a:r>
              <a:rPr lang="cs-CZ" sz="1800" dirty="0"/>
              <a:t>Všechny benefity připisované GI tak pravděpodobně souvisí zejména korelací s CQ obecně</a:t>
            </a:r>
          </a:p>
          <a:p>
            <a:r>
              <a:rPr lang="cs-CZ" sz="1800" dirty="0"/>
              <a:t>Zachován benefit pro diabetiky – regulace glykemie</a:t>
            </a:r>
          </a:p>
          <a:p>
            <a:r>
              <a:rPr lang="cs-CZ" sz="1800" dirty="0"/>
              <a:t>Problémem nízká validita GI – významné rozdíly v závislosti na množství faktorů (mechanické zpracování potraviny, tepelná úprava a teplota potraviny, Obsah dalších živin v komplexním jídle,…)</a:t>
            </a:r>
          </a:p>
          <a:p>
            <a:r>
              <a:rPr lang="cs-CZ" sz="1800" dirty="0"/>
              <a:t>Další faktory, zejména přítomnost vlákniny mohou ale nemusí mít dopad na GI → narušení konceptu kvality sacharidů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DA1E7B-5EF0-CFD1-B690-5540BD5B1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961" y="1997816"/>
            <a:ext cx="4359039" cy="35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071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0399924-796A-837E-E993-FECF71376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D5AD3DC-B974-482D-7BCB-EB381F003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 V – vláknina a sytivost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B2F1CB-9675-29F4-5E34-CF0C60E23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Vysoká dostupnost energie a nižší DIT → sacharidy v chemicky čisté podobě spíše nižší sytivost</a:t>
            </a:r>
          </a:p>
          <a:p>
            <a:r>
              <a:rPr lang="cs-CZ" sz="1800" dirty="0"/>
              <a:t>Zvýšena současnou přítomností </a:t>
            </a:r>
            <a:r>
              <a:rPr lang="cs-CZ" sz="1800" b="1" dirty="0"/>
              <a:t>vlákniny a bílkovin </a:t>
            </a:r>
            <a:r>
              <a:rPr lang="cs-CZ" sz="1800" dirty="0"/>
              <a:t>ve většině zdrojů sacharidů – kombinace bílkovin, sacharidů a vlákniny také spojena s nejvyšší mírou sekrece </a:t>
            </a:r>
            <a:r>
              <a:rPr lang="cs-CZ" sz="1800" b="1" dirty="0"/>
              <a:t>GLP-1 </a:t>
            </a:r>
            <a:r>
              <a:rPr lang="cs-CZ" sz="1800" dirty="0"/>
              <a:t>(většina dalších peptidů bez významného efektu)</a:t>
            </a:r>
          </a:p>
          <a:p>
            <a:r>
              <a:rPr lang="cs-CZ" sz="1800" dirty="0"/>
              <a:t>Cukr/škrob v čisté podobě minimální sytivost (UPF), slazené nápoje zcela bez efektu</a:t>
            </a:r>
          </a:p>
          <a:p>
            <a:r>
              <a:rPr lang="cs-CZ" sz="1800" dirty="0"/>
              <a:t>Doporučený příjem vlákniny </a:t>
            </a:r>
            <a:r>
              <a:rPr lang="cs-CZ" sz="1800" b="1" dirty="0"/>
              <a:t>25-30 g</a:t>
            </a:r>
            <a:r>
              <a:rPr lang="cs-CZ" sz="1800" dirty="0"/>
              <a:t> → v některých vzorcích stravování výrazně vyšší (není horní limit) – nízký příjem vlákniny jedním z </a:t>
            </a:r>
            <a:r>
              <a:rPr lang="cs-CZ" sz="1800" b="1" dirty="0"/>
              <a:t>nejvýznamnějších faktorů WPD</a:t>
            </a:r>
          </a:p>
          <a:p>
            <a:r>
              <a:rPr lang="cs-CZ" sz="1800" dirty="0"/>
              <a:t>Prokázaný preventivní vliv vlákniny v rozvoji KVO a DM2, vliv na trávení a </a:t>
            </a:r>
            <a:r>
              <a:rPr lang="cs-CZ" sz="1800" dirty="0" err="1"/>
              <a:t>mikrobiom</a:t>
            </a:r>
            <a:r>
              <a:rPr lang="cs-CZ" sz="1800" dirty="0"/>
              <a:t>,…</a:t>
            </a:r>
          </a:p>
          <a:p>
            <a:r>
              <a:rPr lang="cs-CZ" sz="1800" dirty="0"/>
              <a:t>Obecně však většina výzkumu vlákniny nekonzistentní → problémem </a:t>
            </a:r>
            <a:r>
              <a:rPr lang="cs-CZ" sz="1800" b="1" dirty="0"/>
              <a:t>příliš obecná definice </a:t>
            </a:r>
            <a:r>
              <a:rPr lang="cs-CZ" sz="1800" dirty="0"/>
              <a:t>a různý efekt jednotlivých složek vlákniny → stejný problém při suplementaci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198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DAE6F-79CA-523D-3107-F02A85C18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F1F37D5-120F-BAEC-D4B0-418639D1D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34AF2C5-DD39-81BB-EB89-48159390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obezity II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B771C1-8B0C-0E65-01BB-14133993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1460" indent="-179705"/>
            <a:r>
              <a:rPr lang="cs-CZ" sz="1800" dirty="0"/>
              <a:t>Nárůst tukové tkáně není pouze zmnožení buněk → správná funkce závislá na dostatečném zásobení kyslíkem → prorůstání tukové tkáně cévami (angiogeneze)</a:t>
            </a:r>
            <a:endParaRPr lang="cs-CZ" sz="1800" dirty="0">
              <a:cs typeface="Arial"/>
            </a:endParaRPr>
          </a:p>
          <a:p>
            <a:pPr marL="251460" indent="-179705"/>
            <a:r>
              <a:rPr lang="cs-CZ" sz="1800" dirty="0">
                <a:cs typeface="Arial"/>
              </a:rPr>
              <a:t>Nadměrná hypertrofie vede k selhání angiogeneze </a:t>
            </a:r>
            <a:r>
              <a:rPr lang="cs-CZ" sz="1800" dirty="0"/>
              <a:t>→ </a:t>
            </a:r>
            <a:r>
              <a:rPr lang="cs-CZ" sz="1800" dirty="0">
                <a:cs typeface="Arial"/>
              </a:rPr>
              <a:t>hypoxie, infiltrace buňkami imunitního systému a zánět, nekróza hypertrofických buněk a </a:t>
            </a:r>
            <a:r>
              <a:rPr lang="cs-CZ" sz="1800" dirty="0" err="1">
                <a:cs typeface="Arial"/>
              </a:rPr>
              <a:t>fibrotizace</a:t>
            </a:r>
            <a:r>
              <a:rPr lang="cs-CZ" sz="1800" dirty="0">
                <a:cs typeface="Arial"/>
              </a:rPr>
              <a:t> tukové tkáně</a:t>
            </a:r>
          </a:p>
          <a:p>
            <a:pPr marL="251460" indent="-179705"/>
            <a:r>
              <a:rPr lang="cs-CZ" sz="1800" b="1" dirty="0"/>
              <a:t>Zánět</a:t>
            </a:r>
            <a:r>
              <a:rPr lang="cs-CZ" sz="1800" dirty="0"/>
              <a:t> narušuje rovnováhu mezi skladováním a mobilizací MK a </a:t>
            </a:r>
            <a:r>
              <a:rPr lang="cs-CZ" sz="1800" b="1" dirty="0"/>
              <a:t>přispívá k produkci lipidových mediátorů, které narušují signalizaci inzulinu </a:t>
            </a:r>
            <a:r>
              <a:rPr lang="cs-CZ" sz="1800" dirty="0"/>
              <a:t>(cytokiny)</a:t>
            </a:r>
            <a:endParaRPr lang="cs-CZ" sz="1800" b="1" dirty="0">
              <a:cs typeface="Arial"/>
            </a:endParaRPr>
          </a:p>
          <a:p>
            <a:pPr marL="251460" indent="-179705"/>
            <a:r>
              <a:rPr lang="cs-CZ" sz="1800" b="1" dirty="0" err="1"/>
              <a:t>Fibrotizace</a:t>
            </a:r>
            <a:r>
              <a:rPr lang="cs-CZ" sz="1800" dirty="0"/>
              <a:t> tukové tkáně podporuje zánětlivé reakce a </a:t>
            </a:r>
            <a:r>
              <a:rPr lang="cs-CZ" sz="1800" b="1" dirty="0"/>
              <a:t>zvyšuje rezistenci na inzulin </a:t>
            </a:r>
            <a:r>
              <a:rPr lang="cs-CZ" sz="1800" dirty="0"/>
              <a:t>v tukové tkáni</a:t>
            </a:r>
          </a:p>
          <a:p>
            <a:pPr marL="251460" indent="-179705"/>
            <a:r>
              <a:rPr lang="cs-CZ" sz="1800" dirty="0">
                <a:cs typeface="Arial"/>
              </a:rPr>
              <a:t>Současně je však potřeba brát v úvahu, že akutní zánět v tukové tkáni slouží k podpoře angiogeneze a remodelaci tukové tkáně (pozitivní) </a:t>
            </a:r>
            <a:r>
              <a:rPr lang="cs-CZ" sz="1800" dirty="0"/>
              <a:t>→ problémem je dlouhodobé selhání kapacity tukové tkáně k další remodelaci a přechod zánětu do chronicity</a:t>
            </a:r>
            <a:endParaRPr lang="cs-CZ" sz="1800" dirty="0">
              <a:cs typeface="Arial"/>
            </a:endParaRPr>
          </a:p>
          <a:p>
            <a:pPr marL="251460" indent="-179705"/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074751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A56B5A9-72F0-54F0-A596-32DF17F89E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5EA2BA-7ADA-E67A-7C71-8CABC1E0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 VI – cukr a fruktóza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B30D553-308E-E735-EFDB-25AB29068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Nejvýznamnější téma z pohledu obezity </a:t>
            </a:r>
            <a:r>
              <a:rPr lang="cs-CZ" sz="2000" b="1" dirty="0"/>
              <a:t>nápoje slazené cukrem (SSB) </a:t>
            </a:r>
            <a:r>
              <a:rPr lang="cs-CZ" sz="2000" dirty="0"/>
              <a:t>→ ostatní zdroje cukru obtížněji hodnotitelné</a:t>
            </a:r>
          </a:p>
          <a:p>
            <a:r>
              <a:rPr lang="cs-CZ" sz="2000" dirty="0"/>
              <a:t>Prokázaný vztah s obezitou, DM2, KVO a NAFLD → z pohledu nutriční vědy </a:t>
            </a:r>
            <a:r>
              <a:rPr lang="cs-CZ" sz="2000" b="1" dirty="0"/>
              <a:t>neobvykle dobrá průkaznost</a:t>
            </a:r>
            <a:r>
              <a:rPr lang="cs-CZ" sz="2000" dirty="0"/>
              <a:t> (→ nezávislý na širším kontextu stravy)</a:t>
            </a:r>
          </a:p>
          <a:p>
            <a:r>
              <a:rPr lang="cs-CZ" sz="2000" dirty="0"/>
              <a:t>Klíčová složka WPD</a:t>
            </a:r>
          </a:p>
          <a:p>
            <a:r>
              <a:rPr lang="cs-CZ" sz="2000" dirty="0"/>
              <a:t>Především nadměrný a neregulovaný příjem cukru a energie v tekuté podobě, nedostatečná sytivost a podíl na regulaci příjmu stravy, senzorické vnímání cukru, ale také nadměrný specifický metabolismus </a:t>
            </a:r>
            <a:r>
              <a:rPr lang="cs-CZ" sz="2000" b="1" dirty="0"/>
              <a:t>fruktózy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14987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CE2DD7B-FB14-7FBC-1B1D-F421B851F8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54AE8A-C2D7-D721-7E55-8D9A7B9C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Sacharidy VII – cukr a fruktóza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7394A5-5C2A-4160-9B83-7A0B5BD7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28229"/>
            <a:ext cx="10753200" cy="4139998"/>
          </a:xfrm>
        </p:spPr>
        <p:txBody>
          <a:bodyPr/>
          <a:lstStyle/>
          <a:p>
            <a:r>
              <a:rPr lang="cs-CZ" sz="2000" dirty="0"/>
              <a:t>Odlišný metabolismus fruktózy</a:t>
            </a:r>
          </a:p>
          <a:p>
            <a:pPr lvl="1"/>
            <a:r>
              <a:rPr lang="cs-CZ" sz="1800" dirty="0"/>
              <a:t>Nestimuluje vylučování inzulinu</a:t>
            </a:r>
          </a:p>
          <a:p>
            <a:pPr lvl="1"/>
            <a:r>
              <a:rPr lang="cs-CZ" sz="1800" dirty="0"/>
              <a:t>Utilizace primárně v </a:t>
            </a:r>
            <a:r>
              <a:rPr lang="cs-CZ" sz="1800" b="1" dirty="0"/>
              <a:t>játrech</a:t>
            </a:r>
            <a:r>
              <a:rPr lang="cs-CZ" sz="1800" dirty="0"/>
              <a:t> oproti univerzální utilizaci glukózy</a:t>
            </a:r>
          </a:p>
          <a:p>
            <a:pPr lvl="1"/>
            <a:r>
              <a:rPr lang="cs-CZ" sz="1800" dirty="0"/>
              <a:t>Neregulovaný metabolismus při </a:t>
            </a:r>
            <a:r>
              <a:rPr lang="cs-CZ" sz="1800" b="1" dirty="0"/>
              <a:t>nadměrném příjmu</a:t>
            </a:r>
          </a:p>
          <a:p>
            <a:r>
              <a:rPr lang="cs-CZ" sz="2000" dirty="0"/>
              <a:t>Kromě přímého využití (glykogen) </a:t>
            </a:r>
            <a:r>
              <a:rPr lang="cs-CZ" sz="2000" dirty="0" err="1"/>
              <a:t>utilizována</a:t>
            </a:r>
            <a:r>
              <a:rPr lang="cs-CZ" sz="2000" dirty="0"/>
              <a:t> </a:t>
            </a:r>
            <a:r>
              <a:rPr lang="cs-CZ" sz="2000" i="1" dirty="0"/>
              <a:t>de novo </a:t>
            </a:r>
            <a:r>
              <a:rPr lang="cs-CZ" sz="2000" dirty="0" err="1"/>
              <a:t>lipogenezí</a:t>
            </a:r>
            <a:r>
              <a:rPr lang="cs-CZ" sz="2000" dirty="0"/>
              <a:t> (tvorba lipidů v játrech)</a:t>
            </a:r>
          </a:p>
          <a:p>
            <a:pPr lvl="1"/>
            <a:r>
              <a:rPr lang="cs-CZ" sz="1800" dirty="0"/>
              <a:t>Prohlubuje riziko </a:t>
            </a:r>
            <a:r>
              <a:rPr lang="cs-CZ" sz="1800" dirty="0" err="1"/>
              <a:t>dyslipidemie</a:t>
            </a:r>
            <a:endParaRPr lang="cs-CZ" sz="1800" dirty="0"/>
          </a:p>
          <a:p>
            <a:pPr lvl="1"/>
            <a:r>
              <a:rPr lang="cs-CZ" sz="1800" dirty="0"/>
              <a:t>Snížená oxidace MK</a:t>
            </a:r>
          </a:p>
          <a:p>
            <a:pPr lvl="1"/>
            <a:r>
              <a:rPr lang="cs-CZ" sz="1800" dirty="0"/>
              <a:t>Akumulace lipidů v oblasti jater → jaterní steatóza</a:t>
            </a:r>
          </a:p>
          <a:p>
            <a:pPr lvl="1"/>
            <a:r>
              <a:rPr lang="cs-CZ" sz="1800" dirty="0"/>
              <a:t>Jaterní IR, lokální zánět, oxidační stres → přispívá k prohlubování IR a MS X ne přímá kauzalita</a:t>
            </a:r>
          </a:p>
          <a:p>
            <a:r>
              <a:rPr lang="cs-CZ" sz="2000" dirty="0"/>
              <a:t>Potenciální vliv metabolismu fruktózy je však sekundární oproti celkovému příjmu energie</a:t>
            </a:r>
          </a:p>
          <a:p>
            <a:r>
              <a:rPr lang="cs-CZ" sz="2000" i="1" dirty="0"/>
              <a:t>de novo </a:t>
            </a:r>
            <a:r>
              <a:rPr lang="cs-CZ" sz="2000" dirty="0" err="1"/>
              <a:t>lipogeneze</a:t>
            </a:r>
            <a:r>
              <a:rPr lang="cs-CZ" sz="2000" dirty="0"/>
              <a:t> a účinek cukru se projeví až při poměrně vysokých dávkách nebo při celkovém nadbytku energie</a:t>
            </a:r>
          </a:p>
          <a:p>
            <a:r>
              <a:rPr lang="cs-CZ" sz="2000" dirty="0"/>
              <a:t>Příjem fruktózy v podobě ovoce většinou primátů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8469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FE9343F-875B-A29D-C3CA-42B980F87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5941D48-7CC1-A16D-D0B6-27C07561CA4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cs-CZ" dirty="0"/>
              <a:t>Coca-Cola 2,25 l – 875 kcal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F8DF903-CEE3-CAB3-F1D5-6D9CEA749C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r>
              <a:rPr lang="cs-CZ" dirty="0"/>
              <a:t>Pho-bo – 2 porce x </a:t>
            </a:r>
            <a:r>
              <a:rPr lang="en-GB" dirty="0"/>
              <a:t>~</a:t>
            </a:r>
            <a:r>
              <a:rPr lang="cs-CZ" dirty="0"/>
              <a:t>400 kcal =</a:t>
            </a:r>
            <a:r>
              <a:rPr lang="en-GB" dirty="0"/>
              <a:t> ~</a:t>
            </a:r>
            <a:r>
              <a:rPr lang="cs-CZ" dirty="0"/>
              <a:t>800 kcal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344A10F-71D8-B21E-1E05-D06128DF6004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910590" y="1701800"/>
            <a:ext cx="3901670" cy="4140200"/>
          </a:xfrm>
        </p:spPr>
      </p:pic>
      <p:pic>
        <p:nvPicPr>
          <p:cNvPr id="2050" name="Picture 2" descr="Coca-Cola 2,25l">
            <a:extLst>
              <a:ext uri="{FF2B5EF4-FFF2-40B4-BE49-F238E27FC236}">
                <a16:creationId xmlns:a16="http://schemas.microsoft.com/office/drawing/2014/main" id="{AE3F97A2-B5F8-B360-05FA-4FEBC5134D4D}"/>
              </a:ext>
            </a:extLst>
          </p:cNvPr>
          <p:cNvPicPr>
            <a:picLocks noGrp="1" noChangeAspect="1" noChangeArrowheads="1"/>
          </p:cNvPicPr>
          <p:nvPr>
            <p:ph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89" y="1701800"/>
            <a:ext cx="1206572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01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2C9C16B-149B-0821-DC12-595D405CF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53</a:t>
            </a:fld>
            <a:endParaRPr lang="cs-CZ" altLang="cs-CZ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FD93B31-A493-6E34-CB5D-D3AC6EA2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Sacharidy VIII – cukr a fruktóza</a:t>
            </a:r>
            <a:endParaRPr lang="en-US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F3C031C4-16B1-A189-02C4-01B3A066058E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cs-CZ" sz="4900" dirty="0"/>
              <a:t>Podíl SSB na celkovém příjmu cukru se značně liší v závislosti na věkových skupinách a konkrétních osobách (maximum ve věkové skupině </a:t>
            </a:r>
            <a:r>
              <a:rPr lang="cs-CZ" sz="4900" b="1" dirty="0"/>
              <a:t>9-18 let</a:t>
            </a:r>
            <a:r>
              <a:rPr lang="cs-CZ" sz="4900" dirty="0"/>
              <a:t>)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cs-CZ" sz="4900" dirty="0"/>
              <a:t>Průměrně však pouze </a:t>
            </a:r>
            <a:r>
              <a:rPr lang="cs-CZ" sz="4900" b="1" dirty="0"/>
              <a:t>15 % celkové spotřeby cukru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cs-CZ" sz="4900" dirty="0"/>
              <a:t>Mléčné výrobky, ovocné nápoje, volný cukr, snídaňové cereálie, cukrovinky,…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cs-CZ" sz="4900" dirty="0"/>
              <a:t>Značný problém s kvantifikací běžnými metodami nutriční vědy</a:t>
            </a:r>
          </a:p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cs-CZ" sz="4900" dirty="0"/>
              <a:t>Obecné doporučení pro cukr </a:t>
            </a:r>
            <a:r>
              <a:rPr lang="cs-CZ" sz="4900" b="1" dirty="0"/>
              <a:t>&lt;10 % energetického příjmu</a:t>
            </a:r>
          </a:p>
          <a:p>
            <a:pPr>
              <a:spcAft>
                <a:spcPts val="600"/>
              </a:spcAft>
            </a:pPr>
            <a:endParaRPr lang="cs-CZ" sz="1500" dirty="0"/>
          </a:p>
        </p:txBody>
      </p:sp>
      <p:pic>
        <p:nvPicPr>
          <p:cNvPr id="10" name="Zástupný obsah 5">
            <a:extLst>
              <a:ext uri="{FF2B5EF4-FFF2-40B4-BE49-F238E27FC236}">
                <a16:creationId xmlns:a16="http://schemas.microsoft.com/office/drawing/2014/main" id="{EAE22AB1-368C-9B07-3528-D7218F3E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007" y="1701505"/>
            <a:ext cx="4704543" cy="4139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5500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1047F0F-97B2-2B7F-7C43-37136EE28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37D141B-D7EF-DC5A-82BF-4E113C0F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Alkohol I.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824396C-4DFD-F528-A280-A4D43601B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29 kJ (7 kcal)/g</a:t>
            </a:r>
          </a:p>
          <a:p>
            <a:r>
              <a:rPr lang="cs-CZ" sz="2000" dirty="0"/>
              <a:t>Nezanedbatelný zdroj energie v řadě populací, sekundárně alkoholické nápoje také zdrojem cukru + podobný charakter jako slazené nápoje → nezasahují do vnímání sytosti</a:t>
            </a:r>
          </a:p>
          <a:p>
            <a:r>
              <a:rPr lang="cs-CZ" sz="2000" dirty="0"/>
              <a:t>Teoreticky může naopak </a:t>
            </a:r>
            <a:r>
              <a:rPr lang="cs-CZ" sz="2000" b="1" dirty="0"/>
              <a:t>zvýšit příjem stravy</a:t>
            </a:r>
            <a:r>
              <a:rPr lang="cs-CZ" sz="2000" dirty="0"/>
              <a:t> → </a:t>
            </a:r>
            <a:r>
              <a:rPr lang="cs-CZ" sz="2000" b="1" dirty="0"/>
              <a:t>snížená sebekontrola</a:t>
            </a:r>
            <a:r>
              <a:rPr lang="cs-CZ" sz="2000" dirty="0"/>
              <a:t>, zvýšená pozitivní zpětná vazba po konzumaci potravin</a:t>
            </a:r>
          </a:p>
          <a:p>
            <a:r>
              <a:rPr lang="cs-CZ" sz="2000" dirty="0"/>
              <a:t>Ve srovnání s nealkoholickými nápoji neprokázán vztah k sytivosti a při dlouhodobém sledování </a:t>
            </a:r>
            <a:r>
              <a:rPr lang="cs-CZ" sz="2000" b="1" dirty="0"/>
              <a:t>nedošlo</a:t>
            </a:r>
            <a:r>
              <a:rPr lang="cs-CZ" sz="2000" dirty="0"/>
              <a:t> ve dnech se zvýšeným příjmem alkoholu k současnému zvýšení příjmu stravy</a:t>
            </a:r>
          </a:p>
          <a:p>
            <a:r>
              <a:rPr lang="cs-CZ" sz="2000" dirty="0"/>
              <a:t>Dále však kontext rizika KVO, TK, toxické účinky a abusus alkoholu</a:t>
            </a:r>
          </a:p>
        </p:txBody>
      </p:sp>
    </p:spTree>
    <p:extLst>
      <p:ext uri="{BB962C8B-B14F-4D97-AF65-F5344CB8AC3E}">
        <p14:creationId xmlns:p14="http://schemas.microsoft.com/office/powerpoint/2010/main" val="34439221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4795C35-B56D-1DC9-F30F-9395E1A74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D30AD99-1269-C590-14E7-9B072479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Mikronutrienty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F7A336-5C40-F3B6-658A-980257BF9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sz="2000" dirty="0"/>
              <a:t>Obvykle chybí smysluplná kauzalita – minimum výsledků</a:t>
            </a:r>
            <a:endParaRPr lang="cs-CZ" sz="1000" dirty="0"/>
          </a:p>
          <a:p>
            <a:r>
              <a:rPr lang="cs-CZ" sz="2000" dirty="0"/>
              <a:t>Snížené </a:t>
            </a:r>
            <a:r>
              <a:rPr lang="cs-CZ" sz="2000" dirty="0" err="1"/>
              <a:t>hladinyněkterých</a:t>
            </a:r>
            <a:r>
              <a:rPr lang="cs-CZ" sz="2000" dirty="0"/>
              <a:t> vitaminů u obézních spíše sekundární kvalitě stravy</a:t>
            </a:r>
          </a:p>
          <a:p>
            <a:r>
              <a:rPr lang="cs-CZ" sz="2000" dirty="0"/>
              <a:t>Zajímavé studie role vápníku v regulaci metabolismu tukové tkáně, vliv na TK (zatím nedostatečně průkazné)</a:t>
            </a:r>
          </a:p>
          <a:p>
            <a:r>
              <a:rPr lang="cs-CZ" sz="2000" dirty="0"/>
              <a:t>Možný vliv Mg, </a:t>
            </a:r>
            <a:r>
              <a:rPr lang="cs-CZ" sz="2000" dirty="0" err="1"/>
              <a:t>Fe</a:t>
            </a:r>
            <a:r>
              <a:rPr lang="cs-CZ" sz="2000" dirty="0"/>
              <a:t> a </a:t>
            </a:r>
            <a:r>
              <a:rPr lang="cs-CZ" sz="2000" dirty="0" err="1"/>
              <a:t>Cr</a:t>
            </a:r>
            <a:r>
              <a:rPr lang="cs-CZ" sz="2000" dirty="0"/>
              <a:t> na inzulinovou senzitivitu (nelze doporučit suplementaci)</a:t>
            </a:r>
          </a:p>
          <a:p>
            <a:r>
              <a:rPr lang="cs-CZ" sz="2000" dirty="0"/>
              <a:t>Sodík – chuťové vlastnosti soli a součást konceptu UPF</a:t>
            </a:r>
          </a:p>
          <a:p>
            <a:r>
              <a:rPr lang="cs-CZ" sz="2000" dirty="0"/>
              <a:t>Hořčík – negativní korelace s příjmem UPF, kvalitou sacharidů a WPD obecně, potenciální role v rozvoji, obezity, MS, DM2 a KVO však nadále předmětem výzkumu</a:t>
            </a:r>
          </a:p>
        </p:txBody>
      </p:sp>
    </p:spTree>
    <p:extLst>
      <p:ext uri="{BB962C8B-B14F-4D97-AF65-F5344CB8AC3E}">
        <p14:creationId xmlns:p14="http://schemas.microsoft.com/office/powerpoint/2010/main" val="12090068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37F3334-F1EB-5240-DF3E-56975DEC4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A6B35B-7668-F09E-1461-5E06DFE21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Středomořský způsob stravování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965F17-5F56-CB0C-18E5-DC6E96A80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sz="2000" dirty="0"/>
              <a:t>Primárně v prevenci KVO</a:t>
            </a:r>
          </a:p>
          <a:p>
            <a:r>
              <a:rPr lang="cs-CZ" sz="2000" dirty="0"/>
              <a:t>Opakovaně prokázaný i význam v prevenci a léčbě obezity</a:t>
            </a:r>
          </a:p>
          <a:p>
            <a:r>
              <a:rPr lang="cs-CZ" sz="2000" dirty="0"/>
              <a:t>Poměr živin se různí, někdy však poměrně vysoký příjem tuků</a:t>
            </a:r>
          </a:p>
          <a:p>
            <a:r>
              <a:rPr lang="cs-CZ" sz="2000" dirty="0"/>
              <a:t>Rozdíl představuje spíše </a:t>
            </a:r>
            <a:r>
              <a:rPr lang="cs-CZ" sz="2000" b="1" dirty="0"/>
              <a:t>zastoupení MK</a:t>
            </a:r>
          </a:p>
          <a:p>
            <a:pPr lvl="1"/>
            <a:r>
              <a:rPr lang="cs-CZ" sz="1600" dirty="0"/>
              <a:t>MUFA v podobě olivového oleje</a:t>
            </a:r>
          </a:p>
          <a:p>
            <a:pPr lvl="1"/>
            <a:r>
              <a:rPr lang="cs-CZ" sz="1600" dirty="0"/>
              <a:t>PUFA v podobě ryb</a:t>
            </a:r>
          </a:p>
          <a:p>
            <a:r>
              <a:rPr lang="cs-CZ" sz="2000" b="1" dirty="0"/>
              <a:t>Kvalita sacharidů</a:t>
            </a:r>
          </a:p>
          <a:p>
            <a:r>
              <a:rPr lang="cs-CZ" sz="2000" dirty="0"/>
              <a:t>Ovoce a zelenina</a:t>
            </a:r>
          </a:p>
          <a:p>
            <a:r>
              <a:rPr lang="cs-CZ" sz="2000" b="1" dirty="0"/>
              <a:t>Minimum vysoce zpracovaných potravin</a:t>
            </a:r>
          </a:p>
        </p:txBody>
      </p:sp>
    </p:spTree>
    <p:extLst>
      <p:ext uri="{BB962C8B-B14F-4D97-AF65-F5344CB8AC3E}">
        <p14:creationId xmlns:p14="http://schemas.microsoft.com/office/powerpoint/2010/main" val="7963139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017AD73-394D-BDE9-7BEB-269C0973A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9E79523E-234C-A9B9-B4DF-ABB064FFE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Vegetariánství a veganství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ABDD00-3D02-D2F6-3872-7208B00A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Dlouhodobě nižší výskyt obezity a DM2 i na úrovni celých populací</a:t>
            </a:r>
          </a:p>
          <a:p>
            <a:r>
              <a:rPr lang="cs-CZ" sz="2000" dirty="0"/>
              <a:t>Ve studiích častěji </a:t>
            </a:r>
            <a:r>
              <a:rPr lang="cs-CZ" sz="2000" b="1" dirty="0"/>
              <a:t>plant-based</a:t>
            </a:r>
            <a:r>
              <a:rPr lang="cs-CZ" sz="2000" dirty="0"/>
              <a:t> → souvisí s nižší mírou konzumace vysoce zpracovaných potravin (veganská strava sama o sobě nezaručuje vhodný výběr potravin)</a:t>
            </a:r>
          </a:p>
          <a:p>
            <a:r>
              <a:rPr lang="cs-CZ" sz="2000" dirty="0"/>
              <a:t>Vyšší podíl energie ze sacharidů s omezením tuků → v případě plant-based zejména kvalita sacharidů a obsah vlákniny</a:t>
            </a:r>
          </a:p>
          <a:p>
            <a:endParaRPr lang="cs-CZ" sz="2000" dirty="0"/>
          </a:p>
          <a:p>
            <a:r>
              <a:rPr lang="cs-CZ" sz="2000" dirty="0"/>
              <a:t>Studie srovnávající úspěšnost hubnutí na ad-libitum LC a veganské stravě</a:t>
            </a:r>
          </a:p>
          <a:p>
            <a:pPr lvl="1"/>
            <a:r>
              <a:rPr lang="cs-CZ" sz="1800" dirty="0"/>
              <a:t>Vyšší hmotnostní úbytek u LC, ale převaha FFM → veganská strava úspěšnější</a:t>
            </a:r>
          </a:p>
          <a:p>
            <a:pPr lvl="1"/>
            <a:r>
              <a:rPr lang="cs-CZ" sz="1800" dirty="0"/>
              <a:t>Obě varianty poměrně úspěšné i přes zcela opačný přístup → spojujícím faktorem bylo </a:t>
            </a:r>
            <a:r>
              <a:rPr lang="cs-CZ" sz="1800" b="1" dirty="0"/>
              <a:t>omezení vysoce zpracovaných potravin</a:t>
            </a:r>
          </a:p>
        </p:txBody>
      </p:sp>
    </p:spTree>
    <p:extLst>
      <p:ext uri="{BB962C8B-B14F-4D97-AF65-F5344CB8AC3E}">
        <p14:creationId xmlns:p14="http://schemas.microsoft.com/office/powerpoint/2010/main" val="19485097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5AF09F8-19F9-43C7-7585-511F275FA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51EC960-5764-F23B-92C0-463AB43D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Western pattern diet – WPD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F373BE-6161-C833-BED1-FC753C9AE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7831"/>
            <a:ext cx="10753200" cy="4139998"/>
          </a:xfrm>
        </p:spPr>
        <p:txBody>
          <a:bodyPr/>
          <a:lstStyle/>
          <a:p>
            <a:r>
              <a:rPr lang="cs-CZ" sz="2000" dirty="0"/>
              <a:t>„Západní vzorec stravování“ →  termín používaný jako zástupný pro celosvětovou proměnu stravovacích návyků světa – vliv ekonomických, společenských a technologických změn →  dále vliv pohybové aktivity, dostupnosti potravin a dalších faktorů</a:t>
            </a:r>
          </a:p>
          <a:p>
            <a:r>
              <a:rPr lang="cs-CZ" sz="2000" dirty="0"/>
              <a:t>Vysoký příjem vysoce </a:t>
            </a:r>
            <a:r>
              <a:rPr lang="cs-CZ" sz="2000" b="1" dirty="0"/>
              <a:t>zpracovaných potravin </a:t>
            </a:r>
            <a:r>
              <a:rPr lang="cs-CZ" sz="2000" dirty="0"/>
              <a:t>(UPF), masných výrobků, přidaného </a:t>
            </a:r>
            <a:r>
              <a:rPr lang="cs-CZ" sz="2000" b="1" dirty="0"/>
              <a:t>cukru</a:t>
            </a:r>
            <a:r>
              <a:rPr lang="cs-CZ" sz="2000" dirty="0"/>
              <a:t> a zpracovaných sacharidů, fast-food, soli, vysoká </a:t>
            </a:r>
            <a:r>
              <a:rPr lang="cs-CZ" sz="2000" b="1" dirty="0"/>
              <a:t>energetická denzita </a:t>
            </a:r>
            <a:r>
              <a:rPr lang="cs-CZ" sz="2000" dirty="0"/>
              <a:t>a nevhodné složení tuků…</a:t>
            </a:r>
          </a:p>
          <a:p>
            <a:r>
              <a:rPr lang="cs-CZ" sz="2000" dirty="0"/>
              <a:t>Nedostatečný příjem ovoce, zeleniny, ryb, celozrnných obilovin a </a:t>
            </a:r>
            <a:r>
              <a:rPr lang="cs-CZ" sz="2000" b="1" dirty="0"/>
              <a:t>vlákniny</a:t>
            </a:r>
            <a:r>
              <a:rPr lang="cs-CZ" sz="2000" dirty="0"/>
              <a:t>, nutričně chudá X energeticky bohatá strava</a:t>
            </a:r>
          </a:p>
        </p:txBody>
      </p:sp>
    </p:spTree>
    <p:extLst>
      <p:ext uri="{BB962C8B-B14F-4D97-AF65-F5344CB8AC3E}">
        <p14:creationId xmlns:p14="http://schemas.microsoft.com/office/powerpoint/2010/main" val="1958657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365F85F-6C92-D70F-197D-22E121D9B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59</a:t>
            </a:fld>
            <a:endParaRPr lang="cs-CZ" altLang="cs-CZ" dirty="0"/>
          </a:p>
        </p:txBody>
      </p:sp>
      <p:pic>
        <p:nvPicPr>
          <p:cNvPr id="1026" name="Picture 2" descr="CDN media">
            <a:extLst>
              <a:ext uri="{FF2B5EF4-FFF2-40B4-BE49-F238E27FC236}">
                <a16:creationId xmlns:a16="http://schemas.microsoft.com/office/drawing/2014/main" id="{78678522-76A9-8866-B000-AEC666286D0B}"/>
              </a:ext>
            </a:extLst>
          </p:cNvPr>
          <p:cNvPicPr>
            <a:picLocks noGrp="1" noChangeAspect="1" noChangeArrowheads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1657" y="536530"/>
            <a:ext cx="7808685" cy="581747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2998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80126AA-3782-CB64-76BB-32A4FF9E89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6</a:t>
            </a:fld>
            <a:endParaRPr lang="cs-CZ" altLang="cs-CZ"/>
          </a:p>
        </p:txBody>
      </p:sp>
      <p:pic>
        <p:nvPicPr>
          <p:cNvPr id="6" name="Obrázek 5" descr="Obsah obrázku text, snímek obrazovky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CE482204-43B7-3763-CB98-5689C72F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815722"/>
            <a:ext cx="10753200" cy="4892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51134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BF379B1-B36D-0CA0-C5B7-B627C315F0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46D7244-3773-E253-76E6-6281B52B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203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2388381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7815A-A383-A325-7871-5E9D29FE7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852FE35-5598-A681-913C-AE66B95B79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897D8D5-3CFA-4E5F-3FBA-FC3E476F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obezity III – viscerální tuk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ECDC903-A290-ABF2-CADA-B9C4BA158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1460" indent="-179705"/>
            <a:r>
              <a:rPr lang="cs-CZ" sz="1800" dirty="0">
                <a:cs typeface="Arial"/>
              </a:rPr>
              <a:t>Základním faktorem metabolických komplikací obezity je zmnožení </a:t>
            </a:r>
            <a:r>
              <a:rPr lang="cs-CZ" sz="1800" b="1" dirty="0">
                <a:cs typeface="Arial"/>
              </a:rPr>
              <a:t>viscerálního tuku </a:t>
            </a:r>
            <a:r>
              <a:rPr lang="cs-CZ" sz="1800" dirty="0">
                <a:cs typeface="Arial"/>
              </a:rPr>
              <a:t>(v břišní dutině), oproti </a:t>
            </a:r>
            <a:r>
              <a:rPr lang="cs-CZ" sz="1800" b="1" dirty="0">
                <a:cs typeface="Arial"/>
              </a:rPr>
              <a:t>subkutánnímu</a:t>
            </a:r>
            <a:r>
              <a:rPr lang="cs-CZ" sz="1800" dirty="0">
                <a:cs typeface="Arial"/>
              </a:rPr>
              <a:t> (podkožnímu tuku)</a:t>
            </a:r>
          </a:p>
          <a:p>
            <a:pPr marL="251460" indent="-179705"/>
            <a:r>
              <a:rPr lang="cs-CZ" sz="1800" dirty="0">
                <a:cs typeface="Arial"/>
              </a:rPr>
              <a:t>Blíže asociován s hypertrofickými, zánětlivými i nekrotickými procesy, poněkud odlišný sekreční profil (adipokiny) </a:t>
            </a:r>
            <a:r>
              <a:rPr lang="cs-CZ" sz="1800" dirty="0"/>
              <a:t>→ užší souvislost s dysfunkcí TT</a:t>
            </a:r>
          </a:p>
          <a:p>
            <a:pPr marL="251460" indent="-179705"/>
            <a:r>
              <a:rPr lang="cs-CZ" sz="1800" dirty="0">
                <a:cs typeface="Arial"/>
              </a:rPr>
              <a:t>Tyto vlastnosti dány zřejmě spíše jeho </a:t>
            </a:r>
            <a:r>
              <a:rPr lang="cs-CZ" sz="1800" b="1" dirty="0">
                <a:cs typeface="Arial"/>
              </a:rPr>
              <a:t>pohotovostní/</a:t>
            </a:r>
            <a:r>
              <a:rPr lang="cs-CZ" sz="1800" b="1" dirty="0" err="1">
                <a:cs typeface="Arial"/>
              </a:rPr>
              <a:t>pufrační</a:t>
            </a:r>
            <a:r>
              <a:rPr lang="cs-CZ" sz="1800" b="1" dirty="0">
                <a:cs typeface="Arial"/>
              </a:rPr>
              <a:t> rolí </a:t>
            </a:r>
            <a:r>
              <a:rPr lang="cs-CZ" sz="1800" dirty="0"/>
              <a:t>→ za normálních okolností krátkodobé ukládání tuku, vyšší míra remodelace → patologický při nadměrné akumulaci, která je ovlivněna řadou faktorů, avšak </a:t>
            </a:r>
            <a:r>
              <a:rPr lang="cs-CZ" sz="1800" b="1" dirty="0"/>
              <a:t>omezeně životním stylem </a:t>
            </a:r>
            <a:r>
              <a:rPr lang="cs-CZ" sz="1800" dirty="0"/>
              <a:t>(slazené nápoje, alkohol?) → rozdíly jsou na úrovni hormonů (pohlaví), genetiky a funkce (kapacity) podkožního tuku</a:t>
            </a:r>
          </a:p>
          <a:p>
            <a:pPr marL="251460" indent="-179705"/>
            <a:r>
              <a:rPr lang="cs-CZ" sz="1800" dirty="0">
                <a:cs typeface="Arial"/>
              </a:rPr>
              <a:t>Maximum patologický změn asociované se zmnožením viscerálního tuku zřejmě následkem vyčerpání </a:t>
            </a:r>
            <a:r>
              <a:rPr lang="cs-CZ" sz="1800" b="1" dirty="0">
                <a:cs typeface="Arial"/>
              </a:rPr>
              <a:t>relativní</a:t>
            </a:r>
            <a:r>
              <a:rPr lang="cs-CZ" sz="1800" dirty="0">
                <a:cs typeface="Arial"/>
              </a:rPr>
              <a:t> kapacity podkožního tuku</a:t>
            </a:r>
          </a:p>
          <a:p>
            <a:pPr marL="251460" indent="-179705"/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43857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9266-8DDB-1720-C753-F15FDC3DF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15F91DA-AFFA-890C-0755-27B311921A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2F02F74B-419F-7001-B12B-6876967E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Patofyziologie obezity IV – inzulinová rezistence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48B3E4-95B7-4CBC-2C57-BCF80FBC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1460" indent="-179705">
              <a:lnSpc>
                <a:spcPts val="3000"/>
              </a:lnSpc>
            </a:pPr>
            <a:r>
              <a:rPr lang="cs-CZ" sz="1800" dirty="0">
                <a:cs typeface="Arial"/>
              </a:rPr>
              <a:t>Odlišná schopnost podkožního tuku expandovat </a:t>
            </a:r>
            <a:r>
              <a:rPr lang="cs-CZ" sz="1800" b="1" dirty="0" err="1">
                <a:cs typeface="Arial"/>
              </a:rPr>
              <a:t>hyperplázií</a:t>
            </a:r>
            <a:r>
              <a:rPr lang="cs-CZ" sz="1800" dirty="0">
                <a:cs typeface="Arial"/>
              </a:rPr>
              <a:t> má pravděpodobně vliv na </a:t>
            </a:r>
            <a:r>
              <a:rPr lang="cs-CZ" sz="1800" b="1" dirty="0">
                <a:cs typeface="Arial"/>
              </a:rPr>
              <a:t>metabolické komplikace </a:t>
            </a:r>
            <a:r>
              <a:rPr lang="cs-CZ" sz="1800" dirty="0">
                <a:cs typeface="Arial"/>
              </a:rPr>
              <a:t>obezity </a:t>
            </a:r>
            <a:r>
              <a:rPr lang="cs-CZ" sz="1800" dirty="0"/>
              <a:t>→ </a:t>
            </a:r>
            <a:r>
              <a:rPr lang="cs-CZ" sz="1800" b="1" dirty="0">
                <a:cs typeface="Arial"/>
              </a:rPr>
              <a:t>metabolicky zdravá obezita</a:t>
            </a:r>
            <a:r>
              <a:rPr lang="cs-CZ" sz="1800" dirty="0">
                <a:cs typeface="Arial"/>
              </a:rPr>
              <a:t> (MHO) by pak souvisela s vyšší schopnosti expanze hyperplazií (</a:t>
            </a:r>
            <a:r>
              <a:rPr lang="cs-CZ" sz="1800" dirty="0"/>
              <a:t>→ </a:t>
            </a:r>
            <a:r>
              <a:rPr lang="cs-CZ" sz="1800" dirty="0">
                <a:cs typeface="Arial"/>
              </a:rPr>
              <a:t>přechodný stav závislý na pohlaví a věku)</a:t>
            </a:r>
          </a:p>
          <a:p>
            <a:pPr marL="71755" indent="0">
              <a:lnSpc>
                <a:spcPts val="3000"/>
              </a:lnSpc>
              <a:buNone/>
            </a:pPr>
            <a:endParaRPr lang="cs-CZ" sz="1800" dirty="0">
              <a:cs typeface="Arial"/>
            </a:endParaRPr>
          </a:p>
          <a:p>
            <a:pPr marL="251460" indent="-179705">
              <a:lnSpc>
                <a:spcPts val="3000"/>
              </a:lnSpc>
            </a:pPr>
            <a:r>
              <a:rPr lang="cs-CZ" sz="1800" dirty="0">
                <a:cs typeface="Arial"/>
              </a:rPr>
              <a:t>Tento závěr podporuje také pozorování metabolických komplikací u pacientů s </a:t>
            </a:r>
            <a:r>
              <a:rPr lang="cs-CZ" sz="1800" b="1" dirty="0" err="1">
                <a:cs typeface="Arial"/>
              </a:rPr>
              <a:t>lipodystrofií</a:t>
            </a:r>
            <a:r>
              <a:rPr lang="cs-CZ" sz="1800" dirty="0">
                <a:cs typeface="Arial"/>
              </a:rPr>
              <a:t> (vrozená částečná nebo úplná ztráta </a:t>
            </a:r>
            <a:r>
              <a:rPr lang="cs-CZ" sz="1800" dirty="0" err="1">
                <a:cs typeface="Arial"/>
              </a:rPr>
              <a:t>adipogeneze</a:t>
            </a:r>
            <a:r>
              <a:rPr lang="cs-CZ" sz="1800" dirty="0">
                <a:cs typeface="Arial"/>
              </a:rPr>
              <a:t> = chybění tukové tkáně) </a:t>
            </a:r>
            <a:r>
              <a:rPr lang="cs-CZ" sz="1800" dirty="0"/>
              <a:t>→ </a:t>
            </a:r>
            <a:r>
              <a:rPr lang="cs-CZ" sz="1800" dirty="0">
                <a:cs typeface="Arial"/>
              </a:rPr>
              <a:t>neschopnost ukládat lipidy a jejich ektopická akumulace a </a:t>
            </a:r>
            <a:r>
              <a:rPr lang="cs-CZ" sz="1800" b="1" dirty="0" err="1">
                <a:cs typeface="Arial"/>
              </a:rPr>
              <a:t>lipotoxicita</a:t>
            </a:r>
            <a:r>
              <a:rPr lang="cs-CZ" sz="1800" dirty="0">
                <a:cs typeface="Arial"/>
              </a:rPr>
              <a:t> v periferních tkáních vede ke klinickému obrazu inzulinové rezistence obdobnému k DM 2. typu </a:t>
            </a:r>
            <a:r>
              <a:rPr lang="cs-CZ" sz="1800" dirty="0"/>
              <a:t>→ </a:t>
            </a:r>
            <a:r>
              <a:rPr lang="cs-CZ" sz="1800" dirty="0">
                <a:cs typeface="Arial"/>
              </a:rPr>
              <a:t>náhled na obezitu jako „</a:t>
            </a:r>
            <a:r>
              <a:rPr lang="cs-CZ" sz="1800" b="1" dirty="0">
                <a:cs typeface="Arial"/>
              </a:rPr>
              <a:t>relativní </a:t>
            </a:r>
            <a:r>
              <a:rPr lang="cs-CZ" sz="1800" b="1" dirty="0" err="1">
                <a:cs typeface="Arial"/>
              </a:rPr>
              <a:t>lipodystrofii</a:t>
            </a:r>
            <a:r>
              <a:rPr lang="cs-CZ" sz="1800" dirty="0">
                <a:cs typeface="Arial"/>
              </a:rPr>
              <a:t>" </a:t>
            </a:r>
            <a:r>
              <a:rPr lang="cs-CZ" sz="1800" dirty="0"/>
              <a:t>→ selhání </a:t>
            </a:r>
            <a:r>
              <a:rPr lang="cs-CZ" sz="1800" dirty="0" err="1">
                <a:cs typeface="Arial"/>
              </a:rPr>
              <a:t>adipogeneze</a:t>
            </a:r>
            <a:r>
              <a:rPr lang="cs-CZ" sz="1800" dirty="0">
                <a:cs typeface="Arial"/>
              </a:rPr>
              <a:t> v době nadměrného příjmu energie vedoucí k neschopnosti využít energetické substráty </a:t>
            </a:r>
            <a:r>
              <a:rPr lang="cs-CZ" sz="1800" dirty="0"/>
              <a:t>→ </a:t>
            </a:r>
            <a:r>
              <a:rPr lang="cs-CZ" sz="1800" b="1" dirty="0">
                <a:cs typeface="Arial"/>
              </a:rPr>
              <a:t>patologická remodelace </a:t>
            </a:r>
            <a:r>
              <a:rPr lang="cs-CZ" sz="1800" dirty="0">
                <a:cs typeface="Arial"/>
              </a:rPr>
              <a:t>tukové tkáně a </a:t>
            </a:r>
            <a:r>
              <a:rPr lang="cs-CZ" sz="1800" b="1" dirty="0">
                <a:cs typeface="Arial"/>
              </a:rPr>
              <a:t>metabolické komplikace</a:t>
            </a:r>
          </a:p>
          <a:p>
            <a:pPr marL="71755" indent="0">
              <a:lnSpc>
                <a:spcPts val="3000"/>
              </a:lnSpc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3815866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6994FAC-424D-FE2C-1566-1D27A19218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pic>
        <p:nvPicPr>
          <p:cNvPr id="6" name="Zástupný obsah 1" descr="Obsah obrázku text, kostra&#10;&#10;Popis se vygeneroval automaticky.">
            <a:extLst>
              <a:ext uri="{FF2B5EF4-FFF2-40B4-BE49-F238E27FC236}">
                <a16:creationId xmlns:a16="http://schemas.microsoft.com/office/drawing/2014/main" id="{4FD3FE9D-6020-6AE9-1E2F-4E022AB6E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876" y="692150"/>
            <a:ext cx="7089448" cy="513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331049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2302</TotalTime>
  <Words>6076</Words>
  <Application>Microsoft Office PowerPoint</Application>
  <PresentationFormat>Širokoúhlá obrazovka</PresentationFormat>
  <Paragraphs>522</Paragraphs>
  <Slides>60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6" baseType="lpstr">
      <vt:lpstr>Arial</vt:lpstr>
      <vt:lpstr>ElsevierSans</vt:lpstr>
      <vt:lpstr>ITCSymbolStd-Book</vt:lpstr>
      <vt:lpstr>Tahoma</vt:lpstr>
      <vt:lpstr>Wingdings</vt:lpstr>
      <vt:lpstr>Prezentace_MU_CZ</vt:lpstr>
      <vt:lpstr>Výživa v prevenci a léčbě obezity</vt:lpstr>
      <vt:lpstr>Definice obezity</vt:lpstr>
      <vt:lpstr>Definice obezity</vt:lpstr>
      <vt:lpstr>Patofyziologie obezity I</vt:lpstr>
      <vt:lpstr>Patofyziologie obezity II</vt:lpstr>
      <vt:lpstr>Prezentace aplikace PowerPoint</vt:lpstr>
      <vt:lpstr>Patofyziologie obezity III – viscerální tuk</vt:lpstr>
      <vt:lpstr>Patofyziologie obezity IV – inzulinová rezistence</vt:lpstr>
      <vt:lpstr>Prezentace aplikace PowerPoint</vt:lpstr>
      <vt:lpstr>Patofyziologie obezity V – inzulinová rezistence</vt:lpstr>
      <vt:lpstr>Prezentace aplikace PowerPoint</vt:lpstr>
      <vt:lpstr>Metabolický syndrom I</vt:lpstr>
      <vt:lpstr>Metabolický syndrom II</vt:lpstr>
      <vt:lpstr>Metabolický syndrom III</vt:lpstr>
      <vt:lpstr>Prevence a léčba obezity</vt:lpstr>
      <vt:lpstr>Obecné determinanty obezity</vt:lpstr>
      <vt:lpstr>Genetika obezity</vt:lpstr>
      <vt:lpstr>Genetické a environmetální faktory v praxi I</vt:lpstr>
      <vt:lpstr>Genetické a environmetální faktory v praxi II</vt:lpstr>
      <vt:lpstr>Genetické a environmetální faktory v praxi III</vt:lpstr>
      <vt:lpstr>Genetické a environmetální faktory v praxi IV</vt:lpstr>
      <vt:lpstr>Prezentace aplikace PowerPoint</vt:lpstr>
      <vt:lpstr>Definice západního stravovacího vzorce (WPD)</vt:lpstr>
      <vt:lpstr>Vysoce zpracované potraviny (UPF)</vt:lpstr>
      <vt:lpstr>Prezentace aplikace PowerPoint</vt:lpstr>
      <vt:lpstr>Prezentace aplikace PowerPoint</vt:lpstr>
      <vt:lpstr>Prezentace aplikace PowerPoint</vt:lpstr>
      <vt:lpstr>Genetika vs prostředí</vt:lpstr>
      <vt:lpstr>Behaviorální faktory</vt:lpstr>
      <vt:lpstr>Příjem energie a živin I</vt:lpstr>
      <vt:lpstr>Příjem energie a živin II</vt:lpstr>
      <vt:lpstr>Termický efekt stravy</vt:lpstr>
      <vt:lpstr>Tkáňová signalizace a regulace příjmu energie</vt:lpstr>
      <vt:lpstr>Energetická denzita</vt:lpstr>
      <vt:lpstr>Prezentace aplikace PowerPoint</vt:lpstr>
      <vt:lpstr>Bílkoviny I</vt:lpstr>
      <vt:lpstr>Bílkoviny II</vt:lpstr>
      <vt:lpstr>Bílkoviny III – sytivost </vt:lpstr>
      <vt:lpstr>Bílkoviny IV – tělesné složení </vt:lpstr>
      <vt:lpstr>Bílkoviny V – nadbytek </vt:lpstr>
      <vt:lpstr>Tuky I</vt:lpstr>
      <vt:lpstr>Tuky II</vt:lpstr>
      <vt:lpstr>Tuky III</vt:lpstr>
      <vt:lpstr>Tuky IV</vt:lpstr>
      <vt:lpstr>Sacharidy I</vt:lpstr>
      <vt:lpstr>Sacharidy II – CQ </vt:lpstr>
      <vt:lpstr>Sacharidy III – CQ </vt:lpstr>
      <vt:lpstr>Sacharidy IV – GI </vt:lpstr>
      <vt:lpstr>Sacharidy V – vláknina a sytivost</vt:lpstr>
      <vt:lpstr>Sacharidy VI – cukr a fruktóza</vt:lpstr>
      <vt:lpstr>Sacharidy VII – cukr a fruktóza</vt:lpstr>
      <vt:lpstr>Prezentace aplikace PowerPoint</vt:lpstr>
      <vt:lpstr>Sacharidy VIII – cukr a fruktóza</vt:lpstr>
      <vt:lpstr>Alkohol I.</vt:lpstr>
      <vt:lpstr>Mikronutrienty</vt:lpstr>
      <vt:lpstr>Středomořský způsob stravování</vt:lpstr>
      <vt:lpstr>Vegetariánství a veganství</vt:lpstr>
      <vt:lpstr>Western pattern diet – WPD </vt:lpstr>
      <vt:lpstr>Prezentace aplikace PowerPoint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Tomáš Nekula</dc:creator>
  <cp:lastModifiedBy>Tomáš Nekula</cp:lastModifiedBy>
  <cp:revision>19</cp:revision>
  <cp:lastPrinted>1601-01-01T00:00:00Z</cp:lastPrinted>
  <dcterms:created xsi:type="dcterms:W3CDTF">2025-02-14T10:53:54Z</dcterms:created>
  <dcterms:modified xsi:type="dcterms:W3CDTF">2025-03-05T22:49:54Z</dcterms:modified>
</cp:coreProperties>
</file>