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3" r:id="rId2"/>
    <p:sldId id="264" r:id="rId3"/>
    <p:sldId id="312" r:id="rId4"/>
    <p:sldId id="271" r:id="rId5"/>
    <p:sldId id="272" r:id="rId6"/>
    <p:sldId id="273" r:id="rId7"/>
    <p:sldId id="274" r:id="rId8"/>
    <p:sldId id="275" r:id="rId9"/>
    <p:sldId id="310" r:id="rId10"/>
    <p:sldId id="313" r:id="rId11"/>
    <p:sldId id="276" r:id="rId12"/>
    <p:sldId id="277" r:id="rId13"/>
    <p:sldId id="284" r:id="rId14"/>
    <p:sldId id="283" r:id="rId15"/>
    <p:sldId id="311" r:id="rId16"/>
    <p:sldId id="314" r:id="rId17"/>
    <p:sldId id="282" r:id="rId18"/>
    <p:sldId id="281" r:id="rId19"/>
    <p:sldId id="280" r:id="rId20"/>
    <p:sldId id="288" r:id="rId21"/>
    <p:sldId id="287" r:id="rId22"/>
    <p:sldId id="286" r:id="rId23"/>
    <p:sldId id="266" r:id="rId24"/>
    <p:sldId id="319" r:id="rId25"/>
    <p:sldId id="260" r:id="rId26"/>
    <p:sldId id="268" r:id="rId27"/>
    <p:sldId id="269" r:id="rId28"/>
    <p:sldId id="306" r:id="rId29"/>
    <p:sldId id="317" r:id="rId30"/>
    <p:sldId id="318" r:id="rId31"/>
    <p:sldId id="307" r:id="rId32"/>
    <p:sldId id="304" r:id="rId33"/>
    <p:sldId id="303" r:id="rId34"/>
    <p:sldId id="302" r:id="rId35"/>
    <p:sldId id="308" r:id="rId36"/>
    <p:sldId id="315" r:id="rId37"/>
    <p:sldId id="301" r:id="rId38"/>
    <p:sldId id="300" r:id="rId39"/>
    <p:sldId id="299" r:id="rId40"/>
    <p:sldId id="298" r:id="rId41"/>
    <p:sldId id="309" r:id="rId42"/>
    <p:sldId id="316" r:id="rId43"/>
    <p:sldId id="297" r:id="rId44"/>
    <p:sldId id="296" r:id="rId45"/>
    <p:sldId id="295" r:id="rId46"/>
    <p:sldId id="294" r:id="rId47"/>
    <p:sldId id="293" r:id="rId48"/>
    <p:sldId id="292" r:id="rId49"/>
    <p:sldId id="291" r:id="rId50"/>
    <p:sldId id="290" r:id="rId51"/>
    <p:sldId id="289" r:id="rId52"/>
    <p:sldId id="305" r:id="rId53"/>
    <p:sldId id="270" r:id="rId5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BE0E3"/>
    <a:srgbClr val="FF99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52" autoAdjust="0"/>
    <p:restoredTop sz="94660"/>
  </p:normalViewPr>
  <p:slideViewPr>
    <p:cSldViewPr>
      <p:cViewPr>
        <p:scale>
          <a:sx n="75" d="100"/>
          <a:sy n="75" d="100"/>
        </p:scale>
        <p:origin x="41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537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540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40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92CF88-EB02-4F27-9732-D25142D8D1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30EBB-7CB6-4FED-B340-C944288B9F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21EB-6B13-41DB-B017-B56D0899E6F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37953-E25B-48CB-B00E-7E24E20059C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6C0A-2DFE-47E3-9DF0-4AA860ADA9C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8532C-887E-490C-89F9-B9E737C1A0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A746B-0D72-469B-8E8C-EEADD1B7B2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E8355-1AF0-4E44-B5B0-AC2C7FCC0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B514D-3491-4378-87E6-106C165929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2A16-CC00-4247-9B79-17E6A2E9144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7D90-1A67-4A63-A21F-22F30CBD66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435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435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437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37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438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438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D9025D-2AD5-463D-984A-6E336B9F4776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SKOK  VYSOKÝ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Střížný způsob Page -193cm(1887)</a:t>
            </a:r>
          </a:p>
          <a:p>
            <a:r>
              <a:rPr lang="cs-CZ"/>
              <a:t>Valivý boční Horine -200cm(1912)</a:t>
            </a:r>
          </a:p>
          <a:p>
            <a:r>
              <a:rPr lang="cs-CZ"/>
              <a:t>Dawis -212cm(1953)</a:t>
            </a:r>
          </a:p>
          <a:p>
            <a:r>
              <a:rPr lang="cs-CZ"/>
              <a:t>Valivý obkročný Straddle Brumel -228cm,Matzdorf – 229cm(1971)</a:t>
            </a:r>
          </a:p>
          <a:p>
            <a:r>
              <a:rPr lang="cs-CZ"/>
              <a:t>Zádový způsob Flop Stones -230cm 1973,Sotomayor -245cm(1993)</a:t>
            </a:r>
          </a:p>
          <a:p>
            <a:r>
              <a:rPr lang="cs-CZ"/>
              <a:t>Alexa,Malý,Zvara -236cm(1987)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0595" name="Picture 3" descr="00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40" name="Picture 4" descr="00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4" name="Picture 4" descr="00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04" name="Picture 4" descr="003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80" name="Picture 4" descr="003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  <a:p>
            <a:r>
              <a:rPr lang="cs-CZ">
                <a:solidFill>
                  <a:srgbClr val="0000FF"/>
                </a:solidFill>
              </a:rPr>
              <a:t>Odraz</a:t>
            </a:r>
            <a:r>
              <a:rPr lang="cs-CZ"/>
              <a:t> -v 1/3 doskočiště,50-80cm od svislé roviny laťky,trup nakloněn dozadu a dovnitř</a:t>
            </a:r>
          </a:p>
          <a:p>
            <a:r>
              <a:rPr lang="cs-CZ">
                <a:solidFill>
                  <a:srgbClr val="0000FF"/>
                </a:solidFill>
              </a:rPr>
              <a:t>Let</a:t>
            </a:r>
            <a:r>
              <a:rPr lang="cs-CZ"/>
              <a:t> -záklon hlavy a trupu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1619" name="Picture 3" descr="003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156" name="Picture 4" descr="003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2" name="Picture 4" descr="003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7108" name="Picture 4" descr="00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Ženy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Balasová -191cm(1961)</a:t>
            </a:r>
          </a:p>
          <a:p>
            <a:r>
              <a:rPr lang="cs-CZ"/>
              <a:t>Ackermanová -200cm(1977)</a:t>
            </a:r>
          </a:p>
          <a:p>
            <a:r>
              <a:rPr lang="cs-CZ"/>
              <a:t>Konstantinovová -209cm(1987)</a:t>
            </a:r>
          </a:p>
          <a:p>
            <a:r>
              <a:rPr lang="cs-CZ"/>
              <a:t>Davidová -169cm(1955)</a:t>
            </a:r>
          </a:p>
          <a:p>
            <a:r>
              <a:rPr lang="cs-CZ"/>
              <a:t>Rezková -OH Mexiko,182cm(1968)</a:t>
            </a:r>
          </a:p>
          <a:p>
            <a:r>
              <a:rPr lang="cs-CZ"/>
              <a:t>Kováčiková 200cm(2000)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0420" name="Picture 4" descr="004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9396" name="Picture 4" descr="004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8372" name="Picture 4" descr="004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  <a:p>
            <a:r>
              <a:rPr lang="cs-CZ">
                <a:solidFill>
                  <a:srgbClr val="0000FF"/>
                </a:solidFill>
              </a:rPr>
              <a:t>Odraz</a:t>
            </a:r>
            <a:r>
              <a:rPr lang="cs-CZ"/>
              <a:t> -v 1/3 doskočiště,50-80cm od svislé roviny laťky,trup nakloněn dozadu a dovnitř</a:t>
            </a:r>
          </a:p>
          <a:p>
            <a:r>
              <a:rPr lang="cs-CZ">
                <a:solidFill>
                  <a:srgbClr val="0000FF"/>
                </a:solidFill>
              </a:rPr>
              <a:t>Let</a:t>
            </a:r>
            <a:r>
              <a:rPr lang="cs-CZ"/>
              <a:t> -záklon hlavy a trupu</a:t>
            </a:r>
          </a:p>
          <a:p>
            <a:r>
              <a:rPr lang="cs-CZ">
                <a:solidFill>
                  <a:srgbClr val="0000FF"/>
                </a:solidFill>
              </a:rPr>
              <a:t>Dopad</a:t>
            </a:r>
            <a:r>
              <a:rPr lang="cs-CZ"/>
              <a:t> -na záda do kotoulu vzad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3111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Didaktika nácviku skoku vysokého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Rozběh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-běh po kružnici,osmičce,vlnovce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Odraz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-z plného chodidla,17-23 stupňů od svislé roviny laťky,doskok na bednu,doskočiště,nůžky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Přechod přes laťku 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z místa sounož,mírného rozběhu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Dopad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-z vyvýšeného místa, důraz klademe na správnou polohu jednotlivých části těla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3300"/>
                </a:solidFill>
              </a:rPr>
              <a:t>SKOK O TYČI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3600">
                <a:solidFill>
                  <a:schemeClr val="accent2"/>
                </a:solidFill>
              </a:rPr>
              <a:t>Historie  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FF9900"/>
                </a:solidFill>
              </a:rPr>
              <a:t>Materiál</a:t>
            </a:r>
            <a:r>
              <a:rPr lang="cs-CZ"/>
              <a:t> (dřevo,bambus,hliník,laminát)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FF9900"/>
                </a:solidFill>
              </a:rPr>
              <a:t>Vývoj výkonnosti</a:t>
            </a:r>
            <a:r>
              <a:rPr lang="cs-CZ"/>
              <a:t> </a:t>
            </a:r>
          </a:p>
          <a:p>
            <a:pPr>
              <a:lnSpc>
                <a:spcPct val="90000"/>
              </a:lnSpc>
            </a:pPr>
            <a:r>
              <a:rPr lang="cs-CZ"/>
              <a:t> Wright 402cm(1912),</a:t>
            </a:r>
          </a:p>
          <a:p>
            <a:pPr>
              <a:lnSpc>
                <a:spcPct val="90000"/>
              </a:lnSpc>
            </a:pPr>
            <a:r>
              <a:rPr lang="cs-CZ"/>
              <a:t>Sternberg – 500cm(1963)</a:t>
            </a:r>
          </a:p>
          <a:p>
            <a:pPr>
              <a:lnSpc>
                <a:spcPct val="90000"/>
              </a:lnSpc>
            </a:pPr>
            <a:r>
              <a:rPr lang="cs-CZ"/>
              <a:t>Bubka- 600cm(1984),615cm-(1994)h</a:t>
            </a:r>
          </a:p>
          <a:p>
            <a:pPr>
              <a:lnSpc>
                <a:spcPct val="90000"/>
              </a:lnSpc>
            </a:pPr>
            <a:r>
              <a:rPr lang="cs-CZ"/>
              <a:t>Tomášek ,Jansa,Janeček,Ptáček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ŽENY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Kalábová -320cm(1993)</a:t>
            </a:r>
          </a:p>
          <a:p>
            <a:r>
              <a:rPr lang="cs-CZ" dirty="0"/>
              <a:t>Bártová -410cm(1995)SR,450cmČR</a:t>
            </a:r>
          </a:p>
          <a:p>
            <a:r>
              <a:rPr lang="cs-CZ" dirty="0" err="1"/>
              <a:t>Hamáčková</a:t>
            </a:r>
            <a:r>
              <a:rPr lang="cs-CZ" dirty="0"/>
              <a:t>-HMS(2001),</a:t>
            </a:r>
            <a:r>
              <a:rPr lang="cs-CZ" dirty="0" smtClean="0"/>
              <a:t>456cm</a:t>
            </a:r>
          </a:p>
          <a:p>
            <a:r>
              <a:rPr lang="cs-CZ" smtClean="0"/>
              <a:t>Baďurová 475 cm (2007)</a:t>
            </a:r>
            <a:endParaRPr lang="cs-CZ" dirty="0"/>
          </a:p>
          <a:p>
            <a:r>
              <a:rPr lang="cs-CZ" dirty="0" err="1"/>
              <a:t>Georgeová</a:t>
            </a:r>
            <a:r>
              <a:rPr lang="cs-CZ" dirty="0"/>
              <a:t>(460cm),</a:t>
            </a:r>
            <a:r>
              <a:rPr lang="cs-CZ" dirty="0" err="1"/>
              <a:t>Dragilová</a:t>
            </a:r>
            <a:r>
              <a:rPr lang="cs-CZ" dirty="0"/>
              <a:t>(481)</a:t>
            </a:r>
          </a:p>
          <a:p>
            <a:r>
              <a:rPr lang="cs-CZ" dirty="0" err="1" smtClean="0"/>
              <a:t>Isinbajevová</a:t>
            </a:r>
            <a:r>
              <a:rPr lang="cs-CZ" dirty="0" smtClean="0"/>
              <a:t>-505cm </a:t>
            </a:r>
            <a:r>
              <a:rPr lang="cs-CZ" dirty="0"/>
              <a:t>(</a:t>
            </a:r>
            <a:r>
              <a:rPr lang="cs-CZ" dirty="0" smtClean="0"/>
              <a:t>2008)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>
                <a:solidFill>
                  <a:srgbClr val="0000FF"/>
                </a:solidFill>
              </a:rPr>
              <a:t>Držení</a:t>
            </a:r>
            <a:r>
              <a:rPr lang="cs-CZ" sz="2800"/>
              <a:t> tyče-spodní ruka nadhmatem,horní podhmatem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429" name="Picture 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0963" t="16435" r="-104" b="35973"/>
          <a:stretch>
            <a:fillRect/>
          </a:stretch>
        </p:blipFill>
        <p:spPr bwMode="auto">
          <a:xfrm>
            <a:off x="0" y="-603250"/>
            <a:ext cx="9324975" cy="82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4692" name="Picture 4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9597" t="33804" r="18840" b="454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5716" name="Picture 4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0963" t="16435" r="-104" b="35973"/>
          <a:stretch>
            <a:fillRect/>
          </a:stretch>
        </p:blipFill>
        <p:spPr bwMode="auto">
          <a:xfrm>
            <a:off x="0" y="-603250"/>
            <a:ext cx="9324975" cy="82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Držení</a:t>
            </a:r>
            <a:r>
              <a:rPr lang="cs-CZ"/>
              <a:t> tyče-spodní ruka nadhmatem,horní podhmatem</a:t>
            </a:r>
          </a:p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-stupňování rychlosti,v posledních dvou krocích zahajujeme zasouvání tyče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3972" name="Picture 4" descr="0007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2948" name="Picture 4" descr="0008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24" name="Picture 4" descr="0008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Držení</a:t>
            </a:r>
            <a:r>
              <a:rPr lang="cs-CZ"/>
              <a:t> tyče-spodní ruka nadhmatem,horní podhmatem</a:t>
            </a:r>
          </a:p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-stupňování rychlosti,v posledních dvou krocích zahajujeme zasouvání tyče</a:t>
            </a:r>
          </a:p>
          <a:p>
            <a:r>
              <a:rPr lang="cs-CZ">
                <a:solidFill>
                  <a:srgbClr val="0000FF"/>
                </a:solidFill>
              </a:rPr>
              <a:t>Zasunutí tyče a odraz-tlak</a:t>
            </a:r>
            <a:r>
              <a:rPr lang="cs-CZ"/>
              <a:t> do tyče spodní rukou v momentě odrazu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43" name="Picture 3" descr="0008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0900" name="Picture 4" descr="0009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9876" name="Picture 4" descr="0009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8852" name="Picture 4" descr="000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4" name="Picture 4" descr="0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7828" name="Picture 4" descr="0009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>
                <a:solidFill>
                  <a:srgbClr val="0000FF"/>
                </a:solidFill>
              </a:rPr>
              <a:t>Držení</a:t>
            </a:r>
            <a:r>
              <a:rPr lang="cs-CZ"/>
              <a:t> tyče-spodní ruka nadhmatem,horní podhmatem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-stupňování rychlosti,v posledních dvou krocích zahajujeme zasouvání tyče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0000FF"/>
                </a:solidFill>
              </a:rPr>
              <a:t>Zasunutí tyče a odraz-tlak</a:t>
            </a:r>
            <a:r>
              <a:rPr lang="cs-CZ"/>
              <a:t> do tyče spodní rukou v momentě odrazu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rgbClr val="0000FF"/>
                </a:solidFill>
              </a:rPr>
              <a:t>Let</a:t>
            </a:r>
            <a:r>
              <a:rPr lang="cs-CZ"/>
              <a:t>-zvrat-vis střemhlav-obrat při narovnávání tyče-vzlet-přechod laťky</a:t>
            </a:r>
          </a:p>
          <a:p>
            <a:pPr>
              <a:lnSpc>
                <a:spcPct val="90000"/>
              </a:lnSpc>
            </a:pPr>
            <a:endParaRPr lang="cs-CZ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3667" name="Picture 3" descr="0009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6804" name="Picture 4" descr="001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5780" name="Picture 4" descr="001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4756" name="Picture 4" descr="001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3732" name="Picture 4" descr="001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2708" name="Picture 4" descr="001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684" name="Picture 4" descr="001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0660" name="Picture 4" descr="001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8" name="Picture 4" descr="00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9636" name="Picture 4" descr="001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8612" name="Picture 4" descr="001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o tyči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>
                <a:solidFill>
                  <a:srgbClr val="0000FF"/>
                </a:solidFill>
              </a:rPr>
              <a:t>Držení</a:t>
            </a:r>
            <a:r>
              <a:rPr lang="cs-CZ" sz="2800"/>
              <a:t> tyče-spodní ruka nadhmatem,horní podhmatem</a:t>
            </a:r>
          </a:p>
          <a:p>
            <a:r>
              <a:rPr lang="cs-CZ" sz="2800">
                <a:solidFill>
                  <a:srgbClr val="0000FF"/>
                </a:solidFill>
              </a:rPr>
              <a:t>Rozběh</a:t>
            </a:r>
            <a:r>
              <a:rPr lang="cs-CZ" sz="2800"/>
              <a:t>-stupňování rychlosti,v posledních dvou krocích zahajujeme zasouvání tyče</a:t>
            </a:r>
          </a:p>
          <a:p>
            <a:r>
              <a:rPr lang="cs-CZ" sz="2800">
                <a:solidFill>
                  <a:srgbClr val="0000FF"/>
                </a:solidFill>
              </a:rPr>
              <a:t>Zasunutí tyče a odraz-tlak</a:t>
            </a:r>
            <a:r>
              <a:rPr lang="cs-CZ" sz="2800"/>
              <a:t> do tyče spodní rukou v momentě odrazu</a:t>
            </a:r>
          </a:p>
          <a:p>
            <a:r>
              <a:rPr lang="cs-CZ" sz="2800">
                <a:solidFill>
                  <a:srgbClr val="0000FF"/>
                </a:solidFill>
              </a:rPr>
              <a:t>Let</a:t>
            </a:r>
            <a:r>
              <a:rPr lang="cs-CZ" sz="2800"/>
              <a:t>-zvrat-vis střemhlav-obrat při narovnávání tyče-vzlet-přechod laťky</a:t>
            </a:r>
          </a:p>
          <a:p>
            <a:r>
              <a:rPr lang="cs-CZ" sz="2800">
                <a:solidFill>
                  <a:srgbClr val="0000FF"/>
                </a:solidFill>
              </a:rPr>
              <a:t>Dopad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Didaktika skoku o tyči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Držení tyče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Chůze a běh s tyčí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Skoky do pískového doskočiště – z vyvýšeného místa,chůze,běhu(vykývnutí,přítrh, obrat)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Skoky do tyčkařského doskočiště s důrazem na zasunutí tyče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Imitační cvičení na gymnastickém nářadí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  (kotouly,přemety,salta,vzklopky,veletoče apod.)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2" name="Picture 4" descr="00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6" name="Picture 4" descr="0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6" name="Picture 4" descr="00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  <a:p>
            <a:r>
              <a:rPr lang="cs-CZ">
                <a:solidFill>
                  <a:srgbClr val="0000FF"/>
                </a:solidFill>
              </a:rPr>
              <a:t>Odraz</a:t>
            </a:r>
            <a:r>
              <a:rPr lang="cs-CZ"/>
              <a:t> -v 1/3 doskočiště,50-80cm od svislé roviny laťky,trup nakloněn dozadu a dovnitř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ok vysoký + tyč">
  <a:themeElements>
    <a:clrScheme name="Závod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Závod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ávod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Skok vysoký + tyč</Template>
  <TotalTime>23</TotalTime>
  <Words>446</Words>
  <Application>Microsoft PowerPoint</Application>
  <PresentationFormat>Předvádění na obrazovce (4:3)</PresentationFormat>
  <Paragraphs>76</Paragraphs>
  <Slides>53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Skok vysoký + tyč</vt:lpstr>
      <vt:lpstr>SKOK  VYSOKÝ</vt:lpstr>
      <vt:lpstr>Ženy</vt:lpstr>
      <vt:lpstr>Technika skoku vysokého</vt:lpstr>
      <vt:lpstr>Snímek 4</vt:lpstr>
      <vt:lpstr>Snímek 5</vt:lpstr>
      <vt:lpstr>Snímek 6</vt:lpstr>
      <vt:lpstr>Snímek 7</vt:lpstr>
      <vt:lpstr>Snímek 8</vt:lpstr>
      <vt:lpstr>Technika skoku vysokého</vt:lpstr>
      <vt:lpstr>Snímek 10</vt:lpstr>
      <vt:lpstr>Snímek 11</vt:lpstr>
      <vt:lpstr>Snímek 12</vt:lpstr>
      <vt:lpstr>Snímek 13</vt:lpstr>
      <vt:lpstr>Snímek 14</vt:lpstr>
      <vt:lpstr>Technika skoku vysokého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Technika skoku vysokého</vt:lpstr>
      <vt:lpstr>Snímek 24</vt:lpstr>
      <vt:lpstr>SKOK O TYČI</vt:lpstr>
      <vt:lpstr>ŽENY</vt:lpstr>
      <vt:lpstr>Technika skoku o tyči</vt:lpstr>
      <vt:lpstr>Snímek 28</vt:lpstr>
      <vt:lpstr>Snímek 29</vt:lpstr>
      <vt:lpstr>Snímek 30</vt:lpstr>
      <vt:lpstr>Technika skoku o tyči</vt:lpstr>
      <vt:lpstr>Snímek 32</vt:lpstr>
      <vt:lpstr>Snímek 33</vt:lpstr>
      <vt:lpstr>Snímek 34</vt:lpstr>
      <vt:lpstr>Technika skoku o tyči</vt:lpstr>
      <vt:lpstr>Snímek 36</vt:lpstr>
      <vt:lpstr>Snímek 37</vt:lpstr>
      <vt:lpstr>Snímek 38</vt:lpstr>
      <vt:lpstr>Snímek 39</vt:lpstr>
      <vt:lpstr>Snímek 40</vt:lpstr>
      <vt:lpstr>Technika skoku o tyči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Technika skoku o tyči</vt:lpstr>
      <vt:lpstr>Didaktika skoku o tyči</vt:lpstr>
    </vt:vector>
  </TitlesOfParts>
  <Company>FSpS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SKOK  VYSOKÝ</dc:title>
  <dc:creator>Josef Michálek</dc:creator>
  <cp:lastModifiedBy>Josef Michálek</cp:lastModifiedBy>
  <cp:revision>3</cp:revision>
  <dcterms:created xsi:type="dcterms:W3CDTF">2008-10-15T07:10:16Z</dcterms:created>
  <dcterms:modified xsi:type="dcterms:W3CDTF">2008-11-12T08:06:34Z</dcterms:modified>
</cp:coreProperties>
</file>