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7" r:id="rId2"/>
    <p:sldId id="278" r:id="rId3"/>
    <p:sldId id="283" r:id="rId4"/>
    <p:sldId id="284" r:id="rId5"/>
    <p:sldId id="256" r:id="rId6"/>
    <p:sldId id="257" r:id="rId7"/>
    <p:sldId id="279" r:id="rId8"/>
    <p:sldId id="280" r:id="rId9"/>
    <p:sldId id="281" r:id="rId10"/>
    <p:sldId id="282" r:id="rId11"/>
    <p:sldId id="259" r:id="rId12"/>
    <p:sldId id="260" r:id="rId13"/>
    <p:sldId id="285" r:id="rId14"/>
    <p:sldId id="262" r:id="rId15"/>
    <p:sldId id="265" r:id="rId16"/>
    <p:sldId id="266" r:id="rId17"/>
    <p:sldId id="286" r:id="rId18"/>
    <p:sldId id="292" r:id="rId19"/>
    <p:sldId id="287" r:id="rId20"/>
    <p:sldId id="288" r:id="rId21"/>
    <p:sldId id="302" r:id="rId22"/>
    <p:sldId id="303" r:id="rId23"/>
    <p:sldId id="289" r:id="rId24"/>
    <p:sldId id="290" r:id="rId25"/>
    <p:sldId id="293" r:id="rId26"/>
    <p:sldId id="291" r:id="rId27"/>
    <p:sldId id="294" r:id="rId28"/>
    <p:sldId id="295" r:id="rId29"/>
    <p:sldId id="297" r:id="rId30"/>
    <p:sldId id="298" r:id="rId31"/>
    <p:sldId id="299" r:id="rId32"/>
    <p:sldId id="300" r:id="rId33"/>
    <p:sldId id="301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0C397A-473C-40F6-8690-AD10C919EDCC}" type="datetimeFigureOut">
              <a:rPr lang="cs-CZ" smtClean="0"/>
              <a:pPr/>
              <a:t>9.11.2009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431B26-9D56-4FD3-A1D7-A726B7FCA0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357562"/>
            <a:ext cx="8229600" cy="1500198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Bradley Hand ITC" pitchFamily="66" charset="0"/>
              </a:rPr>
              <a:t>Regenerace v karate</a:t>
            </a:r>
            <a:br>
              <a:rPr lang="cs-CZ" sz="72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Bradley Hand ITC" pitchFamily="66" charset="0"/>
              </a:rPr>
            </a:br>
            <a:r>
              <a:rPr lang="ja-JP" altLang="en-US" sz="7200" dirty="0" smtClean="0">
                <a:ln>
                  <a:solidFill>
                    <a:srgbClr val="C00000"/>
                  </a:solidFill>
                </a:ln>
              </a:rPr>
              <a:t> </a:t>
            </a:r>
            <a:r>
              <a:rPr lang="ja-JP" altLang="en-US" sz="72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Bradley Hand ITC" pitchFamily="66" charset="0"/>
              </a:rPr>
              <a:t>空手道</a:t>
            </a:r>
            <a:endParaRPr lang="cs-CZ" sz="7200" b="1" dirty="0">
              <a:ln>
                <a:solidFill>
                  <a:srgbClr val="C00000"/>
                </a:solidFill>
              </a:ln>
              <a:solidFill>
                <a:srgbClr val="FF000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0334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Somatometrické hodnoty karatistek (katařek) v ženské kategorii v ČR a SR</a:t>
            </a:r>
            <a:endParaRPr lang="cs-CZ" sz="2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857232"/>
            <a:ext cx="8286808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Reaktivní zm</a:t>
            </a:r>
            <a:r>
              <a:rPr lang="cs-CZ" sz="6000" u="sng" dirty="0" smtClean="0">
                <a:solidFill>
                  <a:srgbClr val="C00000"/>
                </a:solidFill>
                <a:latin typeface="Bradley Hand ITC" pitchFamily="66" charset="0"/>
              </a:rPr>
              <a:t>ě</a:t>
            </a:r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ny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cs-CZ" sz="3200" b="1" u="sng" dirty="0" smtClean="0">
                <a:solidFill>
                  <a:schemeClr val="accent6">
                    <a:lumMod val="50000"/>
                  </a:schemeClr>
                </a:solidFill>
                <a:latin typeface="Bradley Hand ITC" pitchFamily="66" charset="0"/>
              </a:rPr>
              <a:t>Systolický objem: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klidové hodnoty 60-80 ml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při výkonu zvýšení na 120-150 ml, nejdřív rychlý nárůst, pak zpomalení a ustálení, max. hodnoty při TF 110-120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závisí na rozměrech, kontraktilitě myokardu, plnění srdce a periferním odporu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796908"/>
          </a:xfrm>
        </p:spPr>
        <p:txBody>
          <a:bodyPr>
            <a:normAutofit/>
          </a:bodyPr>
          <a:lstStyle/>
          <a:p>
            <a:pPr algn="l"/>
            <a:r>
              <a:rPr lang="cs-CZ" sz="3200" b="1" u="sng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Minutový objem srde</a:t>
            </a:r>
            <a:r>
              <a:rPr lang="cs-CZ" sz="3200" u="sng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č</a:t>
            </a:r>
            <a:r>
              <a:rPr lang="cs-CZ" sz="3200" b="1" u="sng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ní:</a:t>
            </a:r>
            <a:endParaRPr lang="cs-CZ" sz="3200" dirty="0">
              <a:solidFill>
                <a:schemeClr val="accent6">
                  <a:lumMod val="7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800" dirty="0" smtClean="0"/>
              <a:t>klidové hodnoty kolem 5 litrů/min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při výkonu zvýšení na 25-35 litrů/min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roste s minutovou spotřebou kyslíku</a:t>
            </a:r>
          </a:p>
          <a:p>
            <a:pPr>
              <a:buNone/>
            </a:pPr>
            <a:r>
              <a:rPr lang="cs-CZ" sz="2800" b="1" u="sng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TK: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↑ hlavně systolický tlak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 (nejméně při malé intenzitě nebo dlouhodobé  vytrvalostním výkonu, nejvíce při submaximální   intenzitě zatížení až na 180-240 mmHg)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 diastolický tlak se mění jen mírně, může i lehce klesat</a:t>
            </a:r>
          </a:p>
          <a:p>
            <a:pPr>
              <a:buNone/>
            </a:pPr>
            <a:endParaRPr lang="cs-CZ" b="1" u="sng" dirty="0" smtClean="0">
              <a:latin typeface="Bradley Hand ITC" pitchFamily="66" charset="0"/>
            </a:endParaRPr>
          </a:p>
          <a:p>
            <a:pPr>
              <a:buFont typeface="Wingdings" pitchFamily="2" charset="2"/>
              <a:buChar char="ü"/>
            </a:pPr>
            <a:endParaRPr lang="cs-CZ" dirty="0" smtClean="0">
              <a:latin typeface="Bradley Hand ITC" pitchFamily="66" charset="0"/>
            </a:endParaRP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Adaptace na zatížení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b="1" u="sng" dirty="0" smtClean="0">
                <a:effectLst/>
                <a:latin typeface="Bradley Hand ITC" pitchFamily="66" charset="0"/>
              </a:rPr>
              <a:t>↓ klidové TF</a:t>
            </a:r>
            <a:r>
              <a:rPr lang="cs-CZ" b="1" dirty="0" smtClean="0">
                <a:effectLst/>
                <a:latin typeface="Bradley Hand ITC" pitchFamily="66" charset="0"/>
              </a:rPr>
              <a:t> </a:t>
            </a:r>
            <a:r>
              <a:rPr lang="cs-CZ" dirty="0" smtClean="0">
                <a:effectLst/>
              </a:rPr>
              <a:t>= sportovní bradykardie </a:t>
            </a:r>
            <a:r>
              <a:rPr lang="cs-CZ" dirty="0" smtClean="0"/>
              <a:t>(</a:t>
            </a:r>
            <a:r>
              <a:rPr lang="cs-CZ" dirty="0" smtClean="0">
                <a:effectLst/>
              </a:rPr>
              <a:t>pod 60 tepů/min)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b="1" u="sng" dirty="0" smtClean="0">
                <a:effectLst/>
                <a:latin typeface="Bradley Hand ITC" pitchFamily="66" charset="0"/>
              </a:rPr>
              <a:t>↑ klidového systolického objemu</a:t>
            </a:r>
            <a:r>
              <a:rPr lang="cs-CZ" dirty="0" smtClean="0">
                <a:effectLst/>
              </a:rPr>
              <a:t> na 80-100 ml (o 50 ml vyšší než u netrénovaného)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effectLst/>
              </a:rPr>
              <a:t>    - při zátěži až 150-200 ml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b="1" u="sng" dirty="0" smtClean="0">
                <a:effectLst/>
                <a:latin typeface="Bradley Hand ITC" pitchFamily="66" charset="0"/>
              </a:rPr>
              <a:t>↑ max. minutový objem</a:t>
            </a:r>
            <a:r>
              <a:rPr lang="cs-CZ" b="1" dirty="0" smtClean="0">
                <a:effectLst/>
                <a:latin typeface="Bradley Hand ITC" pitchFamily="66" charset="0"/>
              </a:rPr>
              <a:t> </a:t>
            </a:r>
            <a:r>
              <a:rPr lang="cs-CZ" dirty="0" smtClean="0">
                <a:effectLst/>
              </a:rPr>
              <a:t>až 35 l/min (o 10 l vyšší než u netrénovaného)</a:t>
            </a:r>
          </a:p>
          <a:p>
            <a:pPr>
              <a:buFont typeface="Wingdings" pitchFamily="2" charset="2"/>
              <a:buNone/>
            </a:pPr>
            <a:r>
              <a:rPr lang="cs-CZ" b="1" dirty="0" smtClean="0">
                <a:latin typeface="Bradley Hand ITC" pitchFamily="66" charset="0"/>
              </a:rPr>
              <a:t>DS:</a:t>
            </a:r>
            <a:r>
              <a:rPr lang="cs-CZ" dirty="0" smtClean="0"/>
              <a:t> změny minimální oproti normální populaci</a:t>
            </a:r>
          </a:p>
          <a:p>
            <a:pPr>
              <a:buFont typeface="Wingdings" pitchFamily="2" charset="2"/>
              <a:buChar char="ü"/>
            </a:pPr>
            <a:r>
              <a:rPr lang="cs-CZ" b="1" u="sng" dirty="0" smtClean="0">
                <a:latin typeface="Bradley Hand ITC" pitchFamily="66" charset="0"/>
              </a:rPr>
              <a:t>↑ VC</a:t>
            </a:r>
          </a:p>
          <a:p>
            <a:pPr>
              <a:buFont typeface="Wingdings" pitchFamily="2" charset="2"/>
              <a:buChar char="ü"/>
            </a:pPr>
            <a:r>
              <a:rPr lang="cs-CZ" b="1" u="sng" dirty="0" smtClean="0">
                <a:latin typeface="Bradley Hand ITC" pitchFamily="66" charset="0"/>
              </a:rPr>
              <a:t>Rozvoj analyzátor</a:t>
            </a:r>
            <a:r>
              <a:rPr lang="cs-CZ" u="sng" dirty="0" smtClean="0">
                <a:latin typeface="Bradley Hand ITC" pitchFamily="66" charset="0"/>
              </a:rPr>
              <a:t>ů</a:t>
            </a:r>
            <a:r>
              <a:rPr lang="cs-CZ" b="1" u="sng" dirty="0" smtClean="0">
                <a:latin typeface="Bradley Hand ITC" pitchFamily="66" charset="0"/>
              </a:rPr>
              <a:t> </a:t>
            </a:r>
            <a:r>
              <a:rPr lang="cs-CZ" dirty="0" smtClean="0"/>
              <a:t>: vestibulární,zrakový (periferní vidění, odhad vzdálenosti)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Snížené taktilní čití a bolestivá cítivost</a:t>
            </a:r>
          </a:p>
          <a:p>
            <a:endParaRPr lang="cs-CZ" dirty="0" smtClean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cs-CZ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dirty="0" smtClean="0">
              <a:effectLst/>
            </a:endParaRP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489076"/>
          </a:xfrm>
        </p:spPr>
        <p:txBody>
          <a:bodyPr>
            <a:noAutofit/>
          </a:bodyPr>
          <a:lstStyle/>
          <a:p>
            <a:r>
              <a:rPr lang="cs-CZ" sz="5400" b="1" u="sng" dirty="0" smtClean="0">
                <a:solidFill>
                  <a:srgbClr val="C00000"/>
                </a:solidFill>
                <a:latin typeface="Bradley Hand ITC" pitchFamily="66" charset="0"/>
              </a:rPr>
              <a:t>Fyziologické zásady tréninku</a:t>
            </a:r>
            <a:endParaRPr lang="cs-CZ" sz="54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467600" cy="468802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sz="2800" dirty="0" smtClean="0"/>
              <a:t>flexibilita, koordinace, výbušná síla, rychlost, rovnováha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b="1" u="sng" dirty="0" smtClean="0">
                <a:latin typeface="Bradley Hand ITC" pitchFamily="66" charset="0"/>
              </a:rPr>
              <a:t> technika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dirty="0" smtClean="0"/>
              <a:t> psychická odolnost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dirty="0" smtClean="0"/>
              <a:t> životní styl, názor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dirty="0" smtClean="0"/>
              <a:t> </a:t>
            </a:r>
            <a:r>
              <a:rPr lang="cs-CZ" sz="2800" b="1" u="sng" dirty="0" smtClean="0">
                <a:latin typeface="Bradley Hand ITC" pitchFamily="66" charset="0"/>
              </a:rPr>
              <a:t>rozvoj analýzator</a:t>
            </a:r>
            <a:r>
              <a:rPr lang="cs-CZ" sz="2800" u="sng" dirty="0" smtClean="0">
                <a:latin typeface="Bradley Hand ITC" pitchFamily="66" charset="0"/>
              </a:rPr>
              <a:t>ů</a:t>
            </a:r>
            <a:r>
              <a:rPr lang="cs-CZ" sz="2800" b="1" u="sng" dirty="0" smtClean="0">
                <a:latin typeface="Bradley Hand ITC" pitchFamily="66" charset="0"/>
              </a:rPr>
              <a:t> </a:t>
            </a:r>
            <a:r>
              <a:rPr lang="cs-CZ" sz="2800" b="1" dirty="0" smtClean="0">
                <a:latin typeface="Bradley Hand ITC" pitchFamily="66" charset="0"/>
              </a:rPr>
              <a:t> </a:t>
            </a:r>
            <a:r>
              <a:rPr lang="cs-CZ" sz="2800" dirty="0" smtClean="0"/>
              <a:t>(vestibulární – rovnováha, zrakový –periferní vidění, odhad vzdálenosti)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dirty="0" smtClean="0"/>
              <a:t> hodnotí se i estetika provedení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Zdravotní aspekty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800" dirty="0" smtClean="0"/>
              <a:t> k větším úrazům nedochází (více u začátečníků)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specificky je zatěžovaná noha karatisty (laterálními údery a odrazy ve výskocích), distorze hlezna- instabilita kotníku, </a:t>
            </a:r>
          </a:p>
          <a:p>
            <a:pPr>
              <a:buNone/>
            </a:pPr>
            <a:r>
              <a:rPr lang="cs-CZ" sz="2800" dirty="0" smtClean="0"/>
              <a:t>    metatarzo – falangeální kontuze, </a:t>
            </a:r>
          </a:p>
          <a:p>
            <a:pPr>
              <a:buNone/>
            </a:pPr>
            <a:r>
              <a:rPr lang="cs-CZ" sz="2800" dirty="0" smtClean="0"/>
              <a:t>    únavové zlomeniny metatrzů, </a:t>
            </a:r>
          </a:p>
          <a:p>
            <a:pPr>
              <a:buNone/>
            </a:pPr>
            <a:r>
              <a:rPr lang="cs-CZ" sz="2800" dirty="0" smtClean="0"/>
              <a:t>    degenerativní změny ( halux rigidus )</a:t>
            </a:r>
            <a:endParaRPr lang="cs-CZ" sz="2800" dirty="0" smtClean="0">
              <a:solidFill>
                <a:srgbClr val="FFFF00"/>
              </a:solidFill>
            </a:endParaRPr>
          </a:p>
          <a:p>
            <a:endParaRPr lang="cs-CZ" sz="2800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785950"/>
          </a:xfrm>
        </p:spPr>
        <p:txBody>
          <a:bodyPr>
            <a:noAutofit/>
          </a:bodyPr>
          <a:lstStyle/>
          <a:p>
            <a:pPr algn="ctr"/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Práce z terénu- </a:t>
            </a:r>
            <a:r>
              <a:rPr lang="cs-CZ" sz="6000" b="1" dirty="0" smtClean="0">
                <a:latin typeface="Bradley Hand ITC" pitchFamily="66" charset="0"/>
              </a:rPr>
              <a:t/>
            </a:r>
            <a:br>
              <a:rPr lang="cs-CZ" sz="6000" b="1" dirty="0" smtClean="0">
                <a:latin typeface="Bradley Hand ITC" pitchFamily="66" charset="0"/>
              </a:rPr>
            </a:br>
            <a:endParaRPr lang="cs-CZ" sz="6000" b="1" dirty="0"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algn="ctr">
              <a:buNone/>
            </a:pPr>
            <a:r>
              <a:rPr lang="cs-CZ" sz="3200" b="1" u="sng" dirty="0" smtClean="0">
                <a:latin typeface="Bradley Hand ITC" pitchFamily="66" charset="0"/>
              </a:rPr>
              <a:t>sv</a:t>
            </a:r>
            <a:r>
              <a:rPr lang="cs-CZ" sz="3200" u="sng" dirty="0" smtClean="0">
                <a:latin typeface="Bradley Hand ITC" pitchFamily="66" charset="0"/>
              </a:rPr>
              <a:t>č</a:t>
            </a:r>
            <a:r>
              <a:rPr lang="cs-CZ" sz="3200" b="1" u="sng" dirty="0" smtClean="0">
                <a:latin typeface="Bradley Hand ITC" pitchFamily="66" charset="0"/>
              </a:rPr>
              <a:t> Dome</a:t>
            </a:r>
            <a:r>
              <a:rPr lang="cs-CZ" sz="3200" u="sng" dirty="0" smtClean="0">
                <a:latin typeface="Bradley Hand ITC" pitchFamily="66" charset="0"/>
              </a:rPr>
              <a:t>č</a:t>
            </a:r>
            <a:r>
              <a:rPr lang="cs-CZ" sz="3200" b="1" u="sng" dirty="0" smtClean="0">
                <a:latin typeface="Bradley Hand ITC" pitchFamily="66" charset="0"/>
              </a:rPr>
              <a:t>ek Brno, oddíl karate</a:t>
            </a:r>
            <a:r>
              <a:rPr lang="cs-CZ" sz="3200" b="1" dirty="0" smtClean="0">
                <a:latin typeface="Bradley Hand ITC" pitchFamily="66" charset="0"/>
              </a:rPr>
              <a:t> </a:t>
            </a:r>
          </a:p>
          <a:p>
            <a:pPr algn="ctr">
              <a:buNone/>
            </a:pPr>
            <a:endParaRPr lang="cs-CZ" b="1" dirty="0" smtClean="0">
              <a:latin typeface="Bradley Hand ITC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muž, 25 let, student MU, reprezentant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571876"/>
            <a:ext cx="307183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Ro</a:t>
            </a:r>
            <a:r>
              <a:rPr lang="cs-CZ" sz="6000" u="sng" dirty="0" smtClean="0">
                <a:solidFill>
                  <a:srgbClr val="C00000"/>
                </a:solidFill>
                <a:latin typeface="Bradley Hand ITC" pitchFamily="66" charset="0"/>
              </a:rPr>
              <a:t>č</a:t>
            </a:r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ní tréninkový plán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3200" b="1" dirty="0" smtClean="0">
                <a:latin typeface="Bradley Hand ITC" pitchFamily="66" charset="0"/>
              </a:rPr>
              <a:t>Všeobecné období: 2 m</a:t>
            </a:r>
            <a:r>
              <a:rPr lang="cs-CZ" sz="3200" dirty="0" smtClean="0">
                <a:latin typeface="Bradley Hand ITC" pitchFamily="66" charset="0"/>
              </a:rPr>
              <a:t>ě</a:t>
            </a:r>
            <a:r>
              <a:rPr lang="cs-CZ" sz="3200" b="1" dirty="0" smtClean="0">
                <a:latin typeface="Bradley Hand ITC" pitchFamily="66" charset="0"/>
              </a:rPr>
              <a:t>síce(</a:t>
            </a:r>
            <a:r>
              <a:rPr lang="cs-CZ" sz="3200" dirty="0" smtClean="0">
                <a:latin typeface="Bradley Hand ITC" pitchFamily="66" charset="0"/>
              </a:rPr>
              <a:t>č</a:t>
            </a:r>
            <a:r>
              <a:rPr lang="cs-CZ" sz="3200" b="1" dirty="0" smtClean="0">
                <a:latin typeface="Bradley Hand ITC" pitchFamily="66" charset="0"/>
              </a:rPr>
              <a:t>erven-</a:t>
            </a:r>
            <a:r>
              <a:rPr lang="cs-CZ" sz="3200" dirty="0" smtClean="0">
                <a:latin typeface="Bradley Hand ITC" pitchFamily="66" charset="0"/>
              </a:rPr>
              <a:t>č</a:t>
            </a:r>
            <a:r>
              <a:rPr lang="cs-CZ" sz="3200" b="1" dirty="0" smtClean="0">
                <a:latin typeface="Bradley Hand ITC" pitchFamily="66" charset="0"/>
              </a:rPr>
              <a:t>ervenec)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>
                <a:latin typeface="Bradley Hand ITC" pitchFamily="66" charset="0"/>
              </a:rPr>
              <a:t> P</a:t>
            </a:r>
            <a:r>
              <a:rPr lang="cs-CZ" sz="3200" dirty="0" smtClean="0">
                <a:latin typeface="Bradley Hand ITC" pitchFamily="66" charset="0"/>
              </a:rPr>
              <a:t>ř</a:t>
            </a:r>
            <a:r>
              <a:rPr lang="cs-CZ" sz="3200" b="1" dirty="0" smtClean="0">
                <a:latin typeface="Bradley Hand ITC" pitchFamily="66" charset="0"/>
              </a:rPr>
              <a:t>ípravné období: 1 m</a:t>
            </a:r>
            <a:r>
              <a:rPr lang="cs-CZ" sz="3200" dirty="0" smtClean="0">
                <a:latin typeface="Bradley Hand ITC" pitchFamily="66" charset="0"/>
              </a:rPr>
              <a:t>ě</a:t>
            </a:r>
            <a:r>
              <a:rPr lang="cs-CZ" sz="3200" b="1" dirty="0" smtClean="0">
                <a:latin typeface="Bradley Hand ITC" pitchFamily="66" charset="0"/>
              </a:rPr>
              <a:t>síce  (srpen)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>
                <a:latin typeface="Bradley Hand ITC" pitchFamily="66" charset="0"/>
              </a:rPr>
              <a:t> P</a:t>
            </a:r>
            <a:r>
              <a:rPr lang="cs-CZ" sz="3200" dirty="0" smtClean="0">
                <a:latin typeface="Bradley Hand ITC" pitchFamily="66" charset="0"/>
              </a:rPr>
              <a:t>ř</a:t>
            </a:r>
            <a:r>
              <a:rPr lang="cs-CZ" sz="3200" b="1" dirty="0" smtClean="0">
                <a:latin typeface="Bradley Hand ITC" pitchFamily="66" charset="0"/>
              </a:rPr>
              <a:t>edzávodní období: 2 m</a:t>
            </a:r>
            <a:r>
              <a:rPr lang="cs-CZ" sz="3200" dirty="0" smtClean="0">
                <a:latin typeface="Bradley Hand ITC" pitchFamily="66" charset="0"/>
              </a:rPr>
              <a:t>ě</a:t>
            </a:r>
            <a:r>
              <a:rPr lang="cs-CZ" sz="3200" b="1" dirty="0" smtClean="0">
                <a:latin typeface="Bradley Hand ITC" pitchFamily="66" charset="0"/>
              </a:rPr>
              <a:t>síc (zá</a:t>
            </a:r>
            <a:r>
              <a:rPr lang="cs-CZ" sz="3200" dirty="0" smtClean="0">
                <a:latin typeface="Bradley Hand ITC" pitchFamily="66" charset="0"/>
              </a:rPr>
              <a:t>ř</a:t>
            </a:r>
            <a:r>
              <a:rPr lang="cs-CZ" sz="3200" b="1" dirty="0" smtClean="0">
                <a:latin typeface="Bradley Hand ITC" pitchFamily="66" charset="0"/>
              </a:rPr>
              <a:t>í-</a:t>
            </a:r>
            <a:r>
              <a:rPr lang="cs-CZ" sz="3200" dirty="0" smtClean="0">
                <a:latin typeface="Bradley Hand ITC" pitchFamily="66" charset="0"/>
              </a:rPr>
              <a:t>ř</a:t>
            </a:r>
            <a:r>
              <a:rPr lang="cs-CZ" sz="3200" b="1" dirty="0" smtClean="0">
                <a:latin typeface="Bradley Hand ITC" pitchFamily="66" charset="0"/>
              </a:rPr>
              <a:t>íjen)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>
                <a:latin typeface="Bradley Hand ITC" pitchFamily="66" charset="0"/>
              </a:rPr>
              <a:t> Závodní období: 6 m</a:t>
            </a:r>
            <a:r>
              <a:rPr lang="cs-CZ" sz="3200" dirty="0" smtClean="0">
                <a:latin typeface="Bradley Hand ITC" pitchFamily="66" charset="0"/>
              </a:rPr>
              <a:t>ě</a:t>
            </a:r>
            <a:r>
              <a:rPr lang="cs-CZ" sz="3200" b="1" dirty="0" smtClean="0">
                <a:latin typeface="Bradley Hand ITC" pitchFamily="66" charset="0"/>
              </a:rPr>
              <a:t>síc</a:t>
            </a:r>
            <a:r>
              <a:rPr lang="cs-CZ" sz="3200" dirty="0" smtClean="0">
                <a:latin typeface="Bradley Hand ITC" pitchFamily="66" charset="0"/>
              </a:rPr>
              <a:t>ů  </a:t>
            </a:r>
            <a:r>
              <a:rPr lang="cs-CZ" sz="3200" b="1" dirty="0" smtClean="0">
                <a:latin typeface="Bradley Hand ITC" pitchFamily="66" charset="0"/>
              </a:rPr>
              <a:t>(listopad- duben)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>
                <a:latin typeface="Bradley Hand ITC" pitchFamily="66" charset="0"/>
              </a:rPr>
              <a:t> P</a:t>
            </a:r>
            <a:r>
              <a:rPr lang="cs-CZ" sz="3200" dirty="0" smtClean="0">
                <a:latin typeface="Bradley Hand ITC" pitchFamily="66" charset="0"/>
              </a:rPr>
              <a:t>ř</a:t>
            </a:r>
            <a:r>
              <a:rPr lang="cs-CZ" sz="3200" b="1" dirty="0" smtClean="0">
                <a:latin typeface="Bradley Hand ITC" pitchFamily="66" charset="0"/>
              </a:rPr>
              <a:t>echodné období: 1 m</a:t>
            </a:r>
            <a:r>
              <a:rPr lang="cs-CZ" sz="3200" dirty="0" smtClean="0">
                <a:latin typeface="Bradley Hand ITC" pitchFamily="66" charset="0"/>
              </a:rPr>
              <a:t>ě</a:t>
            </a:r>
            <a:r>
              <a:rPr lang="cs-CZ" sz="3200" b="1" dirty="0" smtClean="0">
                <a:latin typeface="Bradley Hand ITC" pitchFamily="66" charset="0"/>
              </a:rPr>
              <a:t>síc (kv</a:t>
            </a:r>
            <a:r>
              <a:rPr lang="cs-CZ" sz="3200" dirty="0" smtClean="0">
                <a:latin typeface="Bradley Hand ITC" pitchFamily="66" charset="0"/>
              </a:rPr>
              <a:t>ě</a:t>
            </a:r>
            <a:r>
              <a:rPr lang="cs-CZ" sz="3200" b="1" dirty="0" smtClean="0">
                <a:latin typeface="Bradley Hand ITC" pitchFamily="66" charset="0"/>
              </a:rPr>
              <a:t>ten)</a:t>
            </a:r>
          </a:p>
          <a:p>
            <a:pPr>
              <a:buNone/>
            </a:pPr>
            <a:endParaRPr lang="cs-CZ" dirty="0" smtClean="0">
              <a:latin typeface="Bradley Hand ITC" pitchFamily="66" charset="0"/>
            </a:endParaRPr>
          </a:p>
          <a:p>
            <a:pPr>
              <a:buNone/>
            </a:pPr>
            <a:endParaRPr lang="cs-CZ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latin typeface="Bradley Hand ITC" pitchFamily="66" charset="0"/>
              </a:rPr>
              <a:t>Všeobecné obd.: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atletická příprava 2x týdně 1,5hod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posilovna, trénink síly a výbušnosti 2x týdně 1,5hod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karate - nácvik nových technik, kombinací a sestav 2x týdně 1,5hod.</a:t>
            </a:r>
          </a:p>
          <a:p>
            <a:pPr>
              <a:buNone/>
            </a:pPr>
            <a:r>
              <a:rPr lang="cs-CZ" sz="2800" b="1" u="sng" dirty="0" smtClean="0">
                <a:latin typeface="Bradley Hand ITC" pitchFamily="66" charset="0"/>
              </a:rPr>
              <a:t>p</a:t>
            </a:r>
            <a:r>
              <a:rPr lang="cs-CZ" sz="2800" u="sng" dirty="0" smtClean="0">
                <a:latin typeface="Bradley Hand ITC" pitchFamily="66" charset="0"/>
              </a:rPr>
              <a:t>ř</a:t>
            </a:r>
            <a:r>
              <a:rPr lang="cs-CZ" sz="2800" b="1" u="sng" dirty="0" smtClean="0">
                <a:latin typeface="Bradley Hand ITC" pitchFamily="66" charset="0"/>
              </a:rPr>
              <a:t>ípravné obd.: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posilovna 2 krát týdně 1,5hod. - kruhový trénink (dynamika, výbušnost)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karate 4 krát týdně - kombinace, kata, speciální trénink technik pro výbušnost 1,5hod.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plavání 1krát týdně 1hod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Bradley Hand ITC" pitchFamily="66" charset="0"/>
              </a:rPr>
              <a:t>Charakteristika</a:t>
            </a:r>
            <a:endParaRPr lang="cs-CZ" sz="6000" b="1" u="sng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b="1" dirty="0" smtClean="0">
                <a:latin typeface="Bradley Hand ITC" pitchFamily="66" charset="0"/>
              </a:rPr>
              <a:t>Japonské bojové um</a:t>
            </a:r>
            <a:r>
              <a:rPr lang="cs-CZ" sz="2800" i="1" dirty="0" smtClean="0">
                <a:latin typeface="Bradley Hand ITC" pitchFamily="66" charset="0"/>
              </a:rPr>
              <a:t>ě</a:t>
            </a:r>
            <a:r>
              <a:rPr lang="cs-CZ" sz="2800" b="1" dirty="0" smtClean="0">
                <a:latin typeface="Bradley Hand ITC" pitchFamily="66" charset="0"/>
              </a:rPr>
              <a:t>ní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b="1" dirty="0" smtClean="0">
                <a:latin typeface="Bradley Hand ITC" pitchFamily="66" charset="0"/>
              </a:rPr>
              <a:t>Kara (prázdný), Te (ruka)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b="1" dirty="0" smtClean="0">
                <a:latin typeface="Bradley Hand ITC" pitchFamily="66" charset="0"/>
              </a:rPr>
              <a:t>„cesta prázdné ruky“, „stát se prázdným“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b="1" dirty="0" smtClean="0">
                <a:latin typeface="Bradley Hand ITC" pitchFamily="66" charset="0"/>
              </a:rPr>
              <a:t>Kumite  (zápas)</a:t>
            </a: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b="1" dirty="0" smtClean="0">
                <a:latin typeface="Bradley Hand ITC" pitchFamily="66" charset="0"/>
              </a:rPr>
              <a:t>Kata</a:t>
            </a:r>
            <a:r>
              <a:rPr lang="cs-CZ" sz="2800" dirty="0" smtClean="0"/>
              <a:t>  </a:t>
            </a:r>
            <a:r>
              <a:rPr lang="cs-CZ" sz="2800" b="1" dirty="0" smtClean="0">
                <a:latin typeface="Bradley Hand ITC" pitchFamily="66" charset="0"/>
              </a:rPr>
              <a:t>(imaginární boj)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800" b="1" dirty="0" smtClean="0">
              <a:latin typeface="Bradley Hand ITC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>
                <a:latin typeface="Bradley Hand ITC" pitchFamily="66" charset="0"/>
              </a:rPr>
              <a:t>„Skute</a:t>
            </a:r>
            <a:r>
              <a:rPr lang="cs-CZ" sz="2800" dirty="0" smtClean="0">
                <a:latin typeface="Bradley Hand ITC" pitchFamily="66" charset="0"/>
              </a:rPr>
              <a:t>č</a:t>
            </a:r>
            <a:r>
              <a:rPr lang="cs-CZ" sz="2800" b="1" dirty="0" smtClean="0">
                <a:latin typeface="Bradley Hand ITC" pitchFamily="66" charset="0"/>
              </a:rPr>
              <a:t>né karate je takové, které je v b</a:t>
            </a:r>
            <a:r>
              <a:rPr lang="cs-CZ" sz="2800" dirty="0" smtClean="0">
                <a:latin typeface="Bradley Hand ITC" pitchFamily="66" charset="0"/>
              </a:rPr>
              <a:t>ě</a:t>
            </a:r>
            <a:r>
              <a:rPr lang="cs-CZ" sz="2800" b="1" dirty="0" smtClean="0">
                <a:latin typeface="Bradley Hand ITC" pitchFamily="66" charset="0"/>
              </a:rPr>
              <a:t>žném život</a:t>
            </a:r>
            <a:r>
              <a:rPr lang="cs-CZ" sz="2800" dirty="0" smtClean="0">
                <a:latin typeface="Bradley Hand ITC" pitchFamily="66" charset="0"/>
              </a:rPr>
              <a:t>ě</a:t>
            </a:r>
            <a:r>
              <a:rPr lang="cs-CZ" sz="2800" b="1" dirty="0" smtClean="0">
                <a:latin typeface="Bradley Hand ITC" pitchFamily="66" charset="0"/>
              </a:rPr>
              <a:t> a mysli </a:t>
            </a:r>
            <a:r>
              <a:rPr lang="cs-CZ" sz="2800" dirty="0" smtClean="0">
                <a:latin typeface="Bradley Hand ITC" pitchFamily="66" charset="0"/>
              </a:rPr>
              <a:t>č</a:t>
            </a:r>
            <a:r>
              <a:rPr lang="cs-CZ" sz="2800" b="1" dirty="0" smtClean="0">
                <a:latin typeface="Bradley Hand ITC" pitchFamily="66" charset="0"/>
              </a:rPr>
              <a:t>lov</a:t>
            </a:r>
            <a:r>
              <a:rPr lang="cs-CZ" sz="2800" dirty="0" smtClean="0">
                <a:latin typeface="Bradley Hand ITC" pitchFamily="66" charset="0"/>
              </a:rPr>
              <a:t>ě</a:t>
            </a:r>
            <a:r>
              <a:rPr lang="cs-CZ" sz="2800" b="1" dirty="0" smtClean="0">
                <a:latin typeface="Bradley Hand ITC" pitchFamily="66" charset="0"/>
              </a:rPr>
              <a:t>ka trénováno a rozvíjeno v duchu pokory, a které je v kritické chvíli zcela v zájmu spravedlnosti.“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>
                <a:latin typeface="Bradley Hand ITC" pitchFamily="66" charset="0"/>
              </a:rPr>
              <a:t>Gichin Funakoshi</a:t>
            </a:r>
            <a:endParaRPr lang="cs-CZ" sz="2800" b="1" dirty="0" smtClean="0">
              <a:latin typeface="Bradley Hand ITC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   </a:t>
            </a:r>
            <a:endParaRPr lang="cs-CZ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142984"/>
            <a:ext cx="214310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latin typeface="Bradley Hand ITC" pitchFamily="66" charset="0"/>
              </a:rPr>
              <a:t>p</a:t>
            </a:r>
            <a:r>
              <a:rPr lang="cs-CZ" sz="2800" u="sng" dirty="0" smtClean="0">
                <a:latin typeface="Bradley Hand ITC" pitchFamily="66" charset="0"/>
              </a:rPr>
              <a:t>ř</a:t>
            </a:r>
            <a:r>
              <a:rPr lang="cs-CZ" sz="2800" b="1" u="sng" dirty="0" smtClean="0">
                <a:latin typeface="Bradley Hand ITC" pitchFamily="66" charset="0"/>
              </a:rPr>
              <a:t>edzávodní obd: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karate 5krát týdně 1,5hod.- nácvik specifických technik, nácvik kata, opakování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posilovna 1krát týdně 1,5hod.- kruhové tréninky pro rozvoj opakované maximální zátěže a výbušné síly</a:t>
            </a:r>
          </a:p>
          <a:p>
            <a:pPr>
              <a:buNone/>
            </a:pPr>
            <a:r>
              <a:rPr lang="cs-CZ" sz="2800" b="1" u="sng" dirty="0" smtClean="0">
                <a:latin typeface="Bradley Hand ITC" pitchFamily="66" charset="0"/>
              </a:rPr>
              <a:t>závodní obd:</a:t>
            </a:r>
            <a:endParaRPr lang="cs-CZ" sz="2800" dirty="0" smtClean="0"/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karate 4 krát týdně 1,5hod.- technika, sestavy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karate 2krát týdně 1,5hod. uvolňovací cvičení, Askieriho cvičení pro výbušnost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choreografie, video tréninky</a:t>
            </a:r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928694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C00000"/>
                </a:solidFill>
                <a:latin typeface="Bradley Hand ITC" pitchFamily="66" charset="0"/>
              </a:rPr>
              <a:t>Týdenní tréninkový plán</a:t>
            </a:r>
            <a:endParaRPr lang="cs-CZ" sz="48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u="sng" dirty="0" smtClean="0">
                <a:solidFill>
                  <a:srgbClr val="C00000"/>
                </a:solidFill>
                <a:latin typeface="Bradley Hand ITC" pitchFamily="66" charset="0"/>
              </a:rPr>
              <a:t>Všeobecné období</a:t>
            </a:r>
          </a:p>
          <a:p>
            <a:pPr>
              <a:buNone/>
            </a:pPr>
            <a:r>
              <a:rPr lang="cs-CZ" b="1" i="1" dirty="0" smtClean="0"/>
              <a:t>Pondělí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atletická příprava 1,5 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karate- nácvik nových technik, kombinací a sestav 1,5 </a:t>
            </a:r>
            <a:r>
              <a:rPr lang="cs-CZ" dirty="0" smtClean="0"/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trečink 15 min před a po každé TJ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Úterý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posilovna, trénink síly a výbušnosti 1,5 h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trečink 15 min před a po TJ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Středa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karate - nácvik nových technik, kombinací a sestav 1,5 </a:t>
            </a:r>
            <a:r>
              <a:rPr lang="cs-CZ" dirty="0" smtClean="0"/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</a:t>
            </a:r>
            <a:r>
              <a:rPr lang="cs-CZ" dirty="0" smtClean="0"/>
              <a:t>óga 1 h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trečink 15 min před a po TJ</a:t>
            </a:r>
            <a:endParaRPr lang="cs-CZ" dirty="0" smtClean="0"/>
          </a:p>
          <a:p>
            <a:pPr>
              <a:buNone/>
            </a:pPr>
            <a:endParaRPr lang="cs-CZ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pPr>
              <a:buNone/>
            </a:pPr>
            <a:r>
              <a:rPr lang="cs-CZ" b="1" i="1" dirty="0" smtClean="0"/>
              <a:t>Čtvrtek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atletická příprava 1,5 </a:t>
            </a:r>
            <a:r>
              <a:rPr lang="cs-CZ" dirty="0" smtClean="0"/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trečink před a po TJ</a:t>
            </a:r>
            <a:endParaRPr lang="cs-CZ" i="1" dirty="0" smtClean="0"/>
          </a:p>
          <a:p>
            <a:pPr>
              <a:buNone/>
            </a:pPr>
            <a:r>
              <a:rPr lang="cs-CZ" b="1" i="1" dirty="0" smtClean="0"/>
              <a:t>Pátek</a:t>
            </a:r>
            <a:endParaRPr lang="cs-CZ" b="1" i="1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volno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Sobota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posilovna</a:t>
            </a:r>
            <a:r>
              <a:rPr lang="cs-CZ" dirty="0" smtClean="0"/>
              <a:t>, trénink síly a výbušnosti 1,5 </a:t>
            </a:r>
            <a:r>
              <a:rPr lang="cs-CZ" dirty="0" smtClean="0"/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trečink před a po TJ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Neděle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plavání </a:t>
            </a:r>
            <a:r>
              <a:rPr lang="cs-CZ" dirty="0" smtClean="0"/>
              <a:t>1h (prsa, kraul</a:t>
            </a:r>
            <a:r>
              <a:rPr lang="cs-CZ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auna 4 x 10-15 min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</a:t>
            </a:r>
            <a:r>
              <a:rPr lang="cs-CZ" dirty="0" smtClean="0"/>
              <a:t>árazově masáž zad a šíje spíš v přípravném období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C00000"/>
                </a:solidFill>
                <a:latin typeface="Bradley Hand ITC" pitchFamily="66" charset="0"/>
              </a:rPr>
              <a:t>TJ ze všeobecného období </a:t>
            </a:r>
            <a:endParaRPr lang="cs-CZ" sz="48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b="1" dirty="0" smtClean="0"/>
              <a:t>StrukturaTJ: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1. Přípravná část  2. Hlavní část  3. Závěrečná část </a:t>
            </a:r>
          </a:p>
          <a:p>
            <a:pPr>
              <a:buNone/>
            </a:pPr>
            <a:r>
              <a:rPr lang="cs-CZ" b="1" dirty="0" smtClean="0"/>
              <a:t>1.) Přípravná část se dělí na: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 a) úvodní část ( běh, poskoky na místě míčové hry atd. ) </a:t>
            </a:r>
            <a:br>
              <a:rPr lang="cs-CZ" dirty="0" smtClean="0"/>
            </a:br>
            <a:r>
              <a:rPr lang="cs-CZ" dirty="0" smtClean="0"/>
              <a:t>b) průpravná část ( posilování , uvolňování, protahování atd. ) </a:t>
            </a:r>
            <a:br>
              <a:rPr lang="cs-CZ" dirty="0" smtClean="0"/>
            </a:br>
            <a:r>
              <a:rPr lang="cs-CZ" dirty="0" smtClean="0"/>
              <a:t>a) 5 - 15 min. = rozehřátí - pestrá a emociální cvičení </a:t>
            </a:r>
            <a:br>
              <a:rPr lang="cs-CZ" dirty="0" smtClean="0"/>
            </a:br>
            <a:r>
              <a:rPr lang="cs-CZ" dirty="0" smtClean="0"/>
              <a:t>b) 10 - 25 min. = příprava na bezprostřední plnění úkolů v hlavní části. Dochází zde již k postupné koncentraci na výkon. </a:t>
            </a:r>
            <a:br>
              <a:rPr lang="cs-CZ" dirty="0" smtClean="0"/>
            </a:br>
            <a:r>
              <a:rPr lang="cs-CZ" dirty="0" smtClean="0"/>
              <a:t>• Všeobecně rozvíjející 5 - 10 min. ( posilování , uvolnění a protahování ) </a:t>
            </a:r>
            <a:br>
              <a:rPr lang="cs-CZ" dirty="0" smtClean="0"/>
            </a:br>
            <a:r>
              <a:rPr lang="cs-CZ" dirty="0" smtClean="0"/>
              <a:t>• Speciální cvičení 5 - 15 min. ( speciální a závodní cvičení jejich výběr vychází z cíle hlavní čá</a:t>
            </a:r>
            <a:r>
              <a:rPr lang="cs-CZ" sz="2600" dirty="0" smtClean="0"/>
              <a:t>sti) 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643998" cy="6500858"/>
          </a:xfrm>
        </p:spPr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sz="5100" b="1" dirty="0" smtClean="0"/>
              <a:t>2.) Hlavní část: délka je 45 - 65 min.</a:t>
            </a:r>
            <a:r>
              <a:rPr lang="cs-CZ" sz="5100" dirty="0" smtClean="0"/>
              <a:t> </a:t>
            </a:r>
          </a:p>
          <a:p>
            <a:pPr>
              <a:buNone/>
            </a:pPr>
            <a:r>
              <a:rPr lang="cs-CZ" sz="5100" dirty="0" smtClean="0"/>
              <a:t>Cílem je udržení nebo rozvoj sportovní výkonnosti. Protože v průběhu cvičení stoupá únava je třeba zařadit cvičení v tomto pořadí: </a:t>
            </a:r>
            <a:br>
              <a:rPr lang="cs-CZ" sz="5100" dirty="0" smtClean="0"/>
            </a:br>
            <a:r>
              <a:rPr lang="cs-CZ" sz="5100" dirty="0" smtClean="0"/>
              <a:t>• Koordinační cvičení ( nácvik kata, nácvik nové techniky, nácvik kumite ) </a:t>
            </a:r>
            <a:br>
              <a:rPr lang="cs-CZ" sz="5100" dirty="0" smtClean="0"/>
            </a:br>
            <a:r>
              <a:rPr lang="cs-CZ" sz="5100" dirty="0" smtClean="0"/>
              <a:t>• Vytrvalostní a rychlostně silová cvičení ( techniky ve dvojících, zvládnutá forma kumite ) </a:t>
            </a:r>
            <a:br>
              <a:rPr lang="cs-CZ" sz="5100" dirty="0" smtClean="0"/>
            </a:br>
            <a:r>
              <a:rPr lang="cs-CZ" sz="5100" dirty="0" smtClean="0"/>
              <a:t>• Posilovací cvičení ( s hmotností vlastního těle, posil. v technikách, s náčiním, na nářadí atd. ) </a:t>
            </a:r>
            <a:br>
              <a:rPr lang="cs-CZ" sz="5100" dirty="0" smtClean="0"/>
            </a:br>
            <a:r>
              <a:rPr lang="cs-CZ" sz="5100" dirty="0" smtClean="0"/>
              <a:t>• Cvičení pro rozvoj vytrvalosti ( všechny formy cvičení v technice karate, tak aby byla rozvíjena vytrvalost ) </a:t>
            </a:r>
          </a:p>
          <a:p>
            <a:pPr>
              <a:buNone/>
            </a:pPr>
            <a:r>
              <a:rPr lang="cs-CZ" sz="5100" b="1" dirty="0" smtClean="0"/>
              <a:t>3.) Závěrečná část délka 15 - 20 min</a:t>
            </a:r>
            <a:r>
              <a:rPr lang="cs-CZ" sz="5100" dirty="0" smtClean="0"/>
              <a:t> </a:t>
            </a:r>
          </a:p>
          <a:p>
            <a:pPr>
              <a:buNone/>
            </a:pPr>
            <a:r>
              <a:rPr lang="cs-CZ" sz="5100" dirty="0" smtClean="0"/>
              <a:t>Poslední část tréninku kde je nutné uklidnit organismus a zhodnotit a motivovat k dalším tréninkům. </a:t>
            </a:r>
            <a:br>
              <a:rPr lang="cs-CZ" sz="5100" dirty="0" smtClean="0"/>
            </a:br>
            <a:r>
              <a:rPr lang="cs-CZ" sz="5100" dirty="0" smtClean="0"/>
              <a:t>• Dechová cvičení </a:t>
            </a:r>
            <a:br>
              <a:rPr lang="cs-CZ" sz="5100" dirty="0" smtClean="0"/>
            </a:br>
            <a:r>
              <a:rPr lang="cs-CZ" sz="5100" dirty="0" smtClean="0"/>
              <a:t>• Protahovací cvičení </a:t>
            </a:r>
            <a:br>
              <a:rPr lang="cs-CZ" sz="5100" dirty="0" smtClean="0"/>
            </a:br>
            <a:r>
              <a:rPr lang="cs-CZ" sz="5100" dirty="0" smtClean="0"/>
              <a:t>• Psychologické zhodnocení </a:t>
            </a:r>
            <a:br>
              <a:rPr lang="cs-CZ" sz="5100" dirty="0" smtClean="0"/>
            </a:br>
            <a:r>
              <a:rPr lang="cs-CZ" sz="5100" dirty="0" smtClean="0"/>
              <a:t>• Motivace </a:t>
            </a:r>
          </a:p>
          <a:p>
            <a:pPr>
              <a:buNone/>
            </a:pPr>
            <a:r>
              <a:rPr lang="cs-CZ" sz="5100" dirty="0" smtClean="0"/>
              <a:t> </a:t>
            </a:r>
            <a:endParaRPr lang="cs-CZ" sz="5100" dirty="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3200" b="1" u="sng" dirty="0" smtClean="0">
                <a:latin typeface="Bradley Hand ITC" pitchFamily="66" charset="0"/>
              </a:rPr>
              <a:t>Atletická p</a:t>
            </a:r>
            <a:r>
              <a:rPr lang="cs-CZ" sz="3200" u="sng" dirty="0" smtClean="0">
                <a:latin typeface="Bradley Hand ITC" pitchFamily="66" charset="0"/>
              </a:rPr>
              <a:t>ř</a:t>
            </a:r>
            <a:r>
              <a:rPr lang="cs-CZ" sz="3200" b="1" u="sng" dirty="0" smtClean="0">
                <a:latin typeface="Bradley Hand ITC" pitchFamily="66" charset="0"/>
              </a:rPr>
              <a:t>íprava: </a:t>
            </a:r>
            <a:r>
              <a:rPr lang="cs-CZ" sz="3200" dirty="0" smtClean="0"/>
              <a:t>nejvíce trénink výbušnosti dynamika, odrazy, sprinty, silová vytrvalost (kruhové tréninky)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</a:t>
            </a:r>
            <a:r>
              <a:rPr lang="cs-CZ" sz="3200" b="1" u="sng" dirty="0" smtClean="0">
                <a:latin typeface="Bradley Hand ITC" pitchFamily="66" charset="0"/>
              </a:rPr>
              <a:t>P</a:t>
            </a:r>
            <a:r>
              <a:rPr lang="cs-CZ" sz="3200" u="sng" dirty="0" smtClean="0">
                <a:latin typeface="Bradley Hand ITC" pitchFamily="66" charset="0"/>
              </a:rPr>
              <a:t>ř</a:t>
            </a:r>
            <a:r>
              <a:rPr lang="cs-CZ" sz="3200" b="1" u="sng" dirty="0" smtClean="0">
                <a:latin typeface="Bradley Hand ITC" pitchFamily="66" charset="0"/>
              </a:rPr>
              <a:t>íprava v posilovn</a:t>
            </a:r>
            <a:r>
              <a:rPr lang="cs-CZ" sz="3200" u="sng" dirty="0" smtClean="0">
                <a:latin typeface="Bradley Hand ITC" pitchFamily="66" charset="0"/>
              </a:rPr>
              <a:t>ě</a:t>
            </a:r>
            <a:r>
              <a:rPr lang="cs-CZ" sz="3200" b="1" u="sng" dirty="0" smtClean="0">
                <a:latin typeface="Bradley Hand ITC" pitchFamily="66" charset="0"/>
              </a:rPr>
              <a:t>: </a:t>
            </a:r>
            <a:r>
              <a:rPr lang="cs-CZ" sz="3200" dirty="0" smtClean="0"/>
              <a:t> kruhové tréninky, cvičení pro dynamiku trupu, horních končetin, dolních končetin</a:t>
            </a:r>
          </a:p>
          <a:p>
            <a:pPr>
              <a:buFont typeface="Wingdings" pitchFamily="2" charset="2"/>
              <a:buChar char="ü"/>
            </a:pPr>
            <a:endParaRPr lang="cs-CZ" sz="3200" b="1" u="sng" dirty="0" smtClean="0">
              <a:latin typeface="Bradley Hand ITC" pitchFamily="66" charset="0"/>
            </a:endParaRPr>
          </a:p>
          <a:p>
            <a:pPr>
              <a:buNone/>
            </a:pPr>
            <a:endParaRPr lang="cs-CZ" b="1" u="sng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Po</a:t>
            </a:r>
            <a:r>
              <a:rPr lang="cs-CZ" sz="6000" u="sng" dirty="0" smtClean="0">
                <a:solidFill>
                  <a:srgbClr val="C00000"/>
                </a:solidFill>
                <a:latin typeface="Bradley Hand ITC" pitchFamily="66" charset="0"/>
              </a:rPr>
              <a:t>č</a:t>
            </a:r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et hodin zatížení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3200" dirty="0" smtClean="0"/>
              <a:t> jednofázové zatížení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délka trvání TJ: 1,5-2h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počet hodin týdně: 10 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četnost tréninku: 5-6 dní v týdnu</a:t>
            </a:r>
          </a:p>
          <a:p>
            <a:pPr>
              <a:buNone/>
            </a:pPr>
            <a:endParaRPr lang="cs-CZ" sz="3200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928826"/>
          </a:xfrm>
        </p:spPr>
        <p:txBody>
          <a:bodyPr>
            <a:no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Užívané regenera</a:t>
            </a:r>
            <a:r>
              <a:rPr lang="cs-CZ" sz="6000" u="sng" dirty="0" smtClean="0">
                <a:solidFill>
                  <a:srgbClr val="C00000"/>
                </a:solidFill>
                <a:latin typeface="Bradley Hand ITC" pitchFamily="66" charset="0"/>
              </a:rPr>
              <a:t>č</a:t>
            </a:r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ní prost</a:t>
            </a:r>
            <a:r>
              <a:rPr lang="cs-CZ" sz="6000" u="sng" dirty="0" smtClean="0">
                <a:solidFill>
                  <a:srgbClr val="C00000"/>
                </a:solidFill>
                <a:latin typeface="Bradley Hand ITC" pitchFamily="66" charset="0"/>
              </a:rPr>
              <a:t>ř</a:t>
            </a:r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edky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u="sng" dirty="0" smtClean="0">
                <a:latin typeface="Bradley Hand ITC" pitchFamily="66" charset="0"/>
              </a:rPr>
              <a:t>Všeobecné obd.: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/>
              <a:t>Plavání</a:t>
            </a:r>
            <a:r>
              <a:rPr lang="cs-CZ" sz="3200" dirty="0" smtClean="0"/>
              <a:t>- 1h týdně, jako samostatná TJ, jiný den než je trénink, po něm obvykle následuje 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/>
              <a:t>Sauna</a:t>
            </a:r>
            <a:r>
              <a:rPr lang="cs-CZ" sz="3200" dirty="0" smtClean="0"/>
              <a:t>- cca 1h týdně</a:t>
            </a:r>
            <a:endParaRPr lang="cs-CZ" sz="3200" b="1" dirty="0" smtClean="0"/>
          </a:p>
          <a:p>
            <a:pPr>
              <a:buFont typeface="Wingdings" pitchFamily="2" charset="2"/>
              <a:buChar char="ü"/>
            </a:pPr>
            <a:r>
              <a:rPr lang="cs-CZ" sz="3200" b="1" dirty="0" smtClean="0"/>
              <a:t>strečink, taichi, joga</a:t>
            </a:r>
            <a:r>
              <a:rPr lang="cs-CZ" sz="3200" dirty="0" smtClean="0"/>
              <a:t>,... 1 krát týdně 1hod. (dle výběru)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3200" b="1" dirty="0" smtClean="0"/>
              <a:t>strečink</a:t>
            </a:r>
            <a:r>
              <a:rPr lang="cs-CZ" sz="3200" dirty="0" smtClean="0"/>
              <a:t> je zařazován většinou v rámci TJ, cca. 15 min. (nad rámec nutného protažení před a po cvičení)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další aktivity jsou cvičeny v různých časových mezerách jako samostatná činnost( netrvají déle než 45min)</a:t>
            </a:r>
            <a:endParaRPr lang="cs-CZ" sz="3200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cs-CZ" sz="3200" b="1" u="sng" dirty="0" smtClean="0">
                <a:latin typeface="Bradley Hand ITC" pitchFamily="66" charset="0"/>
              </a:rPr>
              <a:t>P</a:t>
            </a:r>
            <a:r>
              <a:rPr lang="cs-CZ" sz="3200" u="sng" dirty="0" smtClean="0">
                <a:latin typeface="Bradley Hand ITC" pitchFamily="66" charset="0"/>
              </a:rPr>
              <a:t>ř</a:t>
            </a:r>
            <a:r>
              <a:rPr lang="cs-CZ" sz="3200" b="1" u="sng" dirty="0" smtClean="0">
                <a:latin typeface="Bradley Hand ITC" pitchFamily="66" charset="0"/>
              </a:rPr>
              <a:t>ípravné období: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plavání (v rámci týdenního trén.plánu, 1h týdně)</a:t>
            </a:r>
          </a:p>
          <a:p>
            <a:pPr>
              <a:buFont typeface="Wingdings" pitchFamily="2" charset="2"/>
              <a:buChar char="ü"/>
            </a:pPr>
            <a:r>
              <a:rPr lang="cs-CZ" sz="3200" b="1" dirty="0" smtClean="0"/>
              <a:t>masáže</a:t>
            </a:r>
            <a:r>
              <a:rPr lang="cs-CZ" sz="3200" dirty="0" smtClean="0"/>
              <a:t> - nepravidlně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strečink, taichi, joga,... 1 krát týdně 1hod. (dle výběru)</a:t>
            </a:r>
          </a:p>
          <a:p>
            <a:pPr>
              <a:buFont typeface="Wingdings" pitchFamily="2" charset="2"/>
              <a:buChar char="ü"/>
            </a:pPr>
            <a:endParaRPr lang="cs-CZ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Pravidla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>
                <a:latin typeface="Bradley Hand ITC" pitchFamily="66" charset="0"/>
              </a:rPr>
              <a:t>Kumite: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zápasiště 8x8m, 2m bezpečnostní prostor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oficiální úbor-gi, povinné chrániče rukou, zubů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</a:t>
            </a:r>
            <a:r>
              <a:rPr lang="en-GB" dirty="0" smtClean="0"/>
              <a:t>užský tým 7 členů s 5 závodícími v kole. Ženský tým 4 členky se 3 soutěžícími v kole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Doba trvání zápasu kumite pro seniory muže je určena na 3 minuty </a:t>
            </a:r>
            <a:r>
              <a:rPr lang="cs-CZ" dirty="0" smtClean="0"/>
              <a:t>(</a:t>
            </a:r>
            <a:r>
              <a:rPr lang="en-GB" dirty="0" smtClean="0"/>
              <a:t>pro družstva</a:t>
            </a:r>
            <a:r>
              <a:rPr lang="cs-CZ" dirty="0" smtClean="0"/>
              <a:t> i </a:t>
            </a:r>
            <a:r>
              <a:rPr lang="en-GB" dirty="0" smtClean="0"/>
              <a:t>jednotlivce) a 2 minuty pro zápasy žen, juniorů a dorostenců.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Konec- YAME, </a:t>
            </a:r>
            <a:r>
              <a:rPr lang="en-GB" dirty="0" smtClean="0"/>
              <a:t>30 sekund do konce zápasu a „ čas uplynul“. Signál „ čas uplynul“ označuje konec zápasu.  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29600" cy="46434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3200" b="1" dirty="0" smtClean="0"/>
              <a:t>masáže   </a:t>
            </a:r>
            <a:r>
              <a:rPr lang="cs-CZ" sz="3200" dirty="0" smtClean="0"/>
              <a:t>- zaměřené spíše na záda, šíje, 		     DK </a:t>
            </a:r>
          </a:p>
          <a:p>
            <a:pPr>
              <a:buNone/>
            </a:pPr>
            <a:r>
              <a:rPr lang="cs-CZ" sz="3200" dirty="0" smtClean="0"/>
              <a:t>                   - dle časových a finačních 			     možností,   	         </a:t>
            </a:r>
          </a:p>
          <a:p>
            <a:pPr>
              <a:buNone/>
            </a:pPr>
            <a:r>
              <a:rPr lang="cs-CZ" sz="3200" dirty="0" smtClean="0"/>
              <a:t>			   - nerozlišuje </a:t>
            </a:r>
            <a:r>
              <a:rPr lang="cs-CZ" sz="3200" dirty="0" smtClean="0"/>
              <a:t>se období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                   - klubový masér neexistuje, vše 		    je nízkonákladové a individuální</a:t>
            </a:r>
          </a:p>
          <a:p>
            <a:pPr>
              <a:buNone/>
            </a:pPr>
            <a:endParaRPr lang="cs-CZ" sz="3200" dirty="0" smtClean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latin typeface="Bradley Hand ITC" pitchFamily="66" charset="0"/>
              </a:rPr>
              <a:t>P</a:t>
            </a:r>
            <a:r>
              <a:rPr lang="cs-CZ" sz="2800" u="sng" dirty="0" smtClean="0">
                <a:latin typeface="Bradley Hand ITC" pitchFamily="66" charset="0"/>
              </a:rPr>
              <a:t>ř</a:t>
            </a:r>
            <a:r>
              <a:rPr lang="cs-CZ" sz="2800" b="1" u="sng" dirty="0" smtClean="0">
                <a:latin typeface="Bradley Hand ITC" pitchFamily="66" charset="0"/>
              </a:rPr>
              <a:t>edzávodní obd.: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plavání 1h týdně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strečink, taichi, joga,... 1x týdně 1h (dle výběru)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masáže nepravidelně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u="sng" dirty="0" smtClean="0">
                <a:latin typeface="Bradley Hand ITC" pitchFamily="66" charset="0"/>
              </a:rPr>
              <a:t>Závodní obd.: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strečink, taichi, joga,... </a:t>
            </a:r>
            <a:r>
              <a:rPr lang="cs-CZ" sz="2800" b="1" dirty="0" smtClean="0"/>
              <a:t>2x týdně 1h </a:t>
            </a:r>
            <a:r>
              <a:rPr lang="cs-CZ" sz="2800" dirty="0" smtClean="0"/>
              <a:t>(dle výběru)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plavání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masáže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sauna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Zhodnocení, návrh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2800" dirty="0" smtClean="0"/>
              <a:t> pokud jsou všechny výše vypsané regenerační prostředky karatistou dodržovány, myslím si, že má dostatečnou regeneraci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 pro velkou zátěž svalů DK bych jen doporučila více kompenzačních cvičení  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 psychický odpočinek navíc by neuškodil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o pitném režimu a výživě jsme nediskutovali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1643050"/>
            <a:ext cx="7467600" cy="1643066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solidFill>
                  <a:srgbClr val="C00000"/>
                </a:solidFill>
                <a:latin typeface="Bradley Hand ITC" pitchFamily="66" charset="0"/>
              </a:rPr>
              <a:t>D</a:t>
            </a:r>
            <a:r>
              <a:rPr lang="cs-CZ" sz="5400" i="1" dirty="0" smtClean="0">
                <a:solidFill>
                  <a:srgbClr val="C00000"/>
                </a:solidFill>
                <a:latin typeface="Bradley Hand ITC" pitchFamily="66" charset="0"/>
              </a:rPr>
              <a:t>ě</a:t>
            </a:r>
            <a:r>
              <a:rPr lang="cs-CZ" sz="5400" b="1" dirty="0" smtClean="0">
                <a:solidFill>
                  <a:srgbClr val="C00000"/>
                </a:solidFill>
                <a:latin typeface="Bradley Hand ITC" pitchFamily="66" charset="0"/>
              </a:rPr>
              <a:t>kuji za pozornost</a:t>
            </a:r>
            <a:br>
              <a:rPr lang="cs-CZ" sz="5400" b="1" dirty="0" smtClean="0">
                <a:solidFill>
                  <a:srgbClr val="C00000"/>
                </a:solidFill>
                <a:latin typeface="Bradley Hand ITC" pitchFamily="66" charset="0"/>
              </a:rPr>
            </a:br>
            <a:r>
              <a:rPr lang="cs-CZ" sz="5400" b="1" dirty="0" smtClean="0">
                <a:solidFill>
                  <a:srgbClr val="C00000"/>
                </a:solidFill>
                <a:latin typeface="Bradley Hand ITC" pitchFamily="66" charset="0"/>
              </a:rPr>
              <a:t/>
            </a:r>
            <a:br>
              <a:rPr lang="cs-CZ" sz="5400" b="1" dirty="0" smtClean="0">
                <a:solidFill>
                  <a:srgbClr val="C00000"/>
                </a:solidFill>
                <a:latin typeface="Bradley Hand ITC" pitchFamily="66" charset="0"/>
              </a:rPr>
            </a:br>
            <a:endParaRPr lang="cs-CZ" sz="5400" b="1" dirty="0">
              <a:solidFill>
                <a:srgbClr val="C0000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3200" dirty="0" smtClean="0"/>
              <a:t>Bodování (3,2,1)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Omezené útoky: h</a:t>
            </a:r>
            <a:r>
              <a:rPr lang="en-GB" sz="3200" dirty="0" smtClean="0"/>
              <a:t>lava</a:t>
            </a:r>
            <a:r>
              <a:rPr lang="cs-CZ" sz="3200" dirty="0" smtClean="0"/>
              <a:t>, obličej, krk, břicho, hrudník, záda, strana trupu</a:t>
            </a:r>
          </a:p>
          <a:p>
            <a:pPr>
              <a:buNone/>
            </a:pPr>
            <a:r>
              <a:rPr lang="cs-CZ" sz="3200" b="1" u="sng" dirty="0" smtClean="0">
                <a:latin typeface="Bradley Hand ITC" pitchFamily="66" charset="0"/>
              </a:rPr>
              <a:t>Kata: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povinná a volitelná kata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max doba provedení 5 minut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jednotlivci, tříčlenná družstva</a:t>
            </a:r>
          </a:p>
          <a:p>
            <a:pPr>
              <a:buFont typeface="Wingdings" pitchFamily="2" charset="2"/>
              <a:buChar char="ü"/>
            </a:pPr>
            <a:endParaRPr lang="cs-CZ" sz="3200" b="1" dirty="0" smtClean="0">
              <a:latin typeface="Bradley Hand ITC" pitchFamily="66" charset="0"/>
            </a:endParaRPr>
          </a:p>
          <a:p>
            <a:pPr>
              <a:buFont typeface="Wingdings" pitchFamily="2" charset="2"/>
              <a:buChar char="ü"/>
            </a:pPr>
            <a:endParaRPr lang="en-GB" sz="3200" b="1" dirty="0" smtClean="0">
              <a:latin typeface="Bradley Hand ITC" pitchFamily="66" charset="0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071942"/>
            <a:ext cx="278608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755777"/>
          </a:xfrm>
        </p:spPr>
        <p:txBody>
          <a:bodyPr>
            <a:noAutofit/>
          </a:bodyPr>
          <a:lstStyle/>
          <a:p>
            <a:r>
              <a:rPr lang="cs-CZ" sz="5400" b="1" u="sng" dirty="0" smtClean="0">
                <a:solidFill>
                  <a:srgbClr val="C00000"/>
                </a:solidFill>
                <a:latin typeface="Bradley Hand ITC" pitchFamily="66" charset="0"/>
              </a:rPr>
              <a:t>Funk</a:t>
            </a:r>
            <a:r>
              <a:rPr lang="cs-CZ" sz="5400" b="0" u="sng" dirty="0" smtClean="0">
                <a:solidFill>
                  <a:srgbClr val="C00000"/>
                </a:solidFill>
                <a:latin typeface="Bradley Hand ITC" pitchFamily="66" charset="0"/>
              </a:rPr>
              <a:t>č</a:t>
            </a:r>
            <a:r>
              <a:rPr lang="cs-CZ" sz="5400" b="1" u="sng" dirty="0" smtClean="0">
                <a:solidFill>
                  <a:srgbClr val="C00000"/>
                </a:solidFill>
                <a:latin typeface="Bradley Hand ITC" pitchFamily="66" charset="0"/>
              </a:rPr>
              <a:t>ní a metabolická charakteristika</a:t>
            </a:r>
            <a:endParaRPr lang="cs-CZ" sz="54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8358246" cy="392909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buFont typeface="Wingdings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sz="2800" b="0" dirty="0" smtClean="0">
                <a:solidFill>
                  <a:schemeClr val="tx1"/>
                </a:solidFill>
              </a:rPr>
              <a:t>Pohybová činnost acyklického charakteru 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b="0" dirty="0" smtClean="0">
                <a:solidFill>
                  <a:schemeClr val="tx1"/>
                </a:solidFill>
              </a:rPr>
              <a:t> Kolísavá intenzita zatížení 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b="0" dirty="0" smtClean="0">
                <a:solidFill>
                  <a:schemeClr val="tx1"/>
                </a:solidFill>
              </a:rPr>
              <a:t> Výkony trvající min ( úseky s)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b="0" dirty="0" smtClean="0">
                <a:solidFill>
                  <a:schemeClr val="tx1"/>
                </a:solidFill>
              </a:rPr>
              <a:t> Uplatňují se všechny pohybové schopnosti, ale zejména  koordinace( dynamická síla, rychlost, vytrvalost ), funkce analyzátorů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800" b="0" dirty="0" smtClean="0">
                <a:solidFill>
                  <a:schemeClr val="tx1"/>
                </a:solidFill>
              </a:rPr>
              <a:t> Velmi důležitá je </a:t>
            </a:r>
            <a:r>
              <a:rPr lang="cs-CZ" sz="2800" u="sng" dirty="0" smtClean="0">
                <a:solidFill>
                  <a:schemeClr val="tx1"/>
                </a:solidFill>
                <a:latin typeface="Bradley Hand ITC" pitchFamily="66" charset="0"/>
              </a:rPr>
              <a:t>technická p</a:t>
            </a:r>
            <a:r>
              <a:rPr lang="cs-CZ" sz="2800" b="0" u="sng" dirty="0" smtClean="0">
                <a:solidFill>
                  <a:schemeClr val="tx1"/>
                </a:solidFill>
                <a:latin typeface="Bradley Hand ITC" pitchFamily="66" charset="0"/>
              </a:rPr>
              <a:t>ř</a:t>
            </a:r>
            <a:r>
              <a:rPr lang="cs-CZ" sz="2800" u="sng" dirty="0" smtClean="0">
                <a:solidFill>
                  <a:schemeClr val="tx1"/>
                </a:solidFill>
                <a:latin typeface="Bradley Hand ITC" pitchFamily="66" charset="0"/>
              </a:rPr>
              <a:t>íprava</a:t>
            </a:r>
          </a:p>
          <a:p>
            <a:pPr algn="l">
              <a:buFont typeface="Wingdings" pitchFamily="2" charset="2"/>
              <a:buChar char="ü"/>
            </a:pPr>
            <a:endParaRPr lang="cs-CZ" sz="28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3200" dirty="0" smtClean="0"/>
              <a:t>Všechny typy metabolismu (kolísavá </a:t>
            </a:r>
            <a:r>
              <a:rPr lang="cs-CZ" sz="3200" dirty="0"/>
              <a:t>intenzita </a:t>
            </a:r>
            <a:r>
              <a:rPr lang="cs-CZ" sz="3200" dirty="0" smtClean="0"/>
              <a:t>výkonu), nejčastěji- anaerobní glykolýza</a:t>
            </a:r>
            <a:endParaRPr lang="cs-CZ" sz="32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3200" dirty="0"/>
              <a:t>Zdroj energie : převážně  </a:t>
            </a:r>
            <a:r>
              <a:rPr lang="cs-CZ" sz="3200" dirty="0" smtClean="0"/>
              <a:t>glukóza</a:t>
            </a:r>
            <a:endParaRPr lang="cs-CZ" sz="32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3200" dirty="0"/>
              <a:t>Tvorba laktátu: různá hladina – často vysoká </a:t>
            </a:r>
          </a:p>
          <a:p>
            <a:pPr>
              <a:lnSpc>
                <a:spcPct val="80000"/>
              </a:lnSpc>
              <a:buNone/>
            </a:pPr>
            <a:r>
              <a:rPr lang="cs-CZ" sz="3200" dirty="0" smtClean="0"/>
              <a:t>                       (vliv </a:t>
            </a:r>
            <a:r>
              <a:rPr lang="cs-CZ" sz="3200" dirty="0"/>
              <a:t>délka výkonu, intenzita</a:t>
            </a:r>
            <a:r>
              <a:rPr lang="cs-CZ" sz="3200" dirty="0" smtClean="0"/>
              <a:t>)</a:t>
            </a:r>
            <a:endParaRPr lang="cs-CZ" sz="32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cs-CZ" sz="3200" dirty="0" smtClean="0"/>
              <a:t>kumite  5 – 7 mmol/l La (vyšší než u kata)</a:t>
            </a:r>
            <a:endParaRPr lang="cs-CZ" sz="32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rgbClr val="C00000"/>
                </a:solidFill>
                <a:latin typeface="Bradley Hand ITC" pitchFamily="66" charset="0"/>
              </a:rPr>
              <a:t>Somatotyp</a:t>
            </a:r>
            <a:endParaRPr lang="cs-CZ" sz="6000" b="1" u="sng" dirty="0">
              <a:solidFill>
                <a:srgbClr val="C0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b="1" dirty="0" smtClean="0">
                <a:latin typeface="Bradley Hand ITC" pitchFamily="66" charset="0"/>
              </a:rPr>
              <a:t> </a:t>
            </a:r>
            <a:r>
              <a:rPr lang="cs-CZ" sz="3200" b="1" dirty="0" smtClean="0">
                <a:latin typeface="Bradley Hand ITC" pitchFamily="66" charset="0"/>
              </a:rPr>
              <a:t>kumite</a:t>
            </a:r>
            <a:r>
              <a:rPr lang="cs-CZ" sz="3200" dirty="0" smtClean="0"/>
              <a:t>  – ektomorf (vyšší s dlouhými </a:t>
            </a:r>
          </a:p>
          <a:p>
            <a:pPr>
              <a:lnSpc>
                <a:spcPct val="90000"/>
              </a:lnSpc>
              <a:buNone/>
            </a:pPr>
            <a:r>
              <a:rPr lang="cs-CZ" sz="3200" dirty="0" smtClean="0"/>
              <a:t>                        končetinami, málo tuku)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3200" dirty="0" smtClean="0"/>
              <a:t> </a:t>
            </a:r>
            <a:r>
              <a:rPr lang="cs-CZ" sz="3200" b="1" dirty="0" smtClean="0">
                <a:latin typeface="Bradley Hand ITC" pitchFamily="66" charset="0"/>
              </a:rPr>
              <a:t>kata</a:t>
            </a:r>
            <a:r>
              <a:rPr lang="cs-CZ" sz="3200" dirty="0" smtClean="0"/>
              <a:t>  – mezomorf (střední postava)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3200" dirty="0" smtClean="0"/>
              <a:t> průměrná výška cvičence 171,6 cm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3200" dirty="0" smtClean="0"/>
              <a:t> průměrnou tělesná hmotnost činí 68,3 kg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tuk u závodníků je 10,6 %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aktivní tělesné hmoty činí 89,4 %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 BMI v průměru 23,16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cs-CZ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Somatograf průměrných somatotypů sportovců na OH Montreal </a:t>
            </a:r>
            <a:br>
              <a:rPr lang="cs-CZ" sz="2000" dirty="0" smtClean="0"/>
            </a:br>
            <a:endParaRPr lang="cs-CZ" sz="2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142984"/>
            <a:ext cx="671517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Somatometrické hodnoty karatistú (katařů) v mužské kategorii v ČR a SR </a:t>
            </a:r>
            <a:endParaRPr lang="cs-CZ" sz="2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8572560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842</TotalTime>
  <Words>1262</Words>
  <Application>Microsoft Office PowerPoint</Application>
  <PresentationFormat>Předvádění na obrazovce (4:3)</PresentationFormat>
  <Paragraphs>188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Arkýř</vt:lpstr>
      <vt:lpstr>Regenerace v karate  空手道</vt:lpstr>
      <vt:lpstr>Charakteristika</vt:lpstr>
      <vt:lpstr>Pravidla</vt:lpstr>
      <vt:lpstr>Snímek 4</vt:lpstr>
      <vt:lpstr>Funkční a metabolická charakteristika</vt:lpstr>
      <vt:lpstr>Snímek 6</vt:lpstr>
      <vt:lpstr>Somatotyp</vt:lpstr>
      <vt:lpstr>Somatograf průměrných somatotypů sportovců na OH Montreal  </vt:lpstr>
      <vt:lpstr>Somatometrické hodnoty karatistú (katařů) v mužské kategorii v ČR a SR </vt:lpstr>
      <vt:lpstr>Somatometrické hodnoty karatistek (katařek) v ženské kategorii v ČR a SR</vt:lpstr>
      <vt:lpstr>Reaktivní změny</vt:lpstr>
      <vt:lpstr>Minutový objem srdeční:</vt:lpstr>
      <vt:lpstr>Snímek 13</vt:lpstr>
      <vt:lpstr>Adaptace na zatížení</vt:lpstr>
      <vt:lpstr>Fyziologické zásady tréninku</vt:lpstr>
      <vt:lpstr>Zdravotní aspekty</vt:lpstr>
      <vt:lpstr>Práce z terénu-  </vt:lpstr>
      <vt:lpstr>Roční tréninkový plán</vt:lpstr>
      <vt:lpstr>Snímek 19</vt:lpstr>
      <vt:lpstr>Snímek 20</vt:lpstr>
      <vt:lpstr>Týdenní tréninkový plán</vt:lpstr>
      <vt:lpstr>Snímek 22</vt:lpstr>
      <vt:lpstr>TJ ze všeobecného období </vt:lpstr>
      <vt:lpstr>Snímek 24</vt:lpstr>
      <vt:lpstr>Snímek 25</vt:lpstr>
      <vt:lpstr>Počet hodin zatížení</vt:lpstr>
      <vt:lpstr>Užívané regenerační prostředky</vt:lpstr>
      <vt:lpstr>Snímek 28</vt:lpstr>
      <vt:lpstr>Snímek 29</vt:lpstr>
      <vt:lpstr>Snímek 30</vt:lpstr>
      <vt:lpstr>Snímek 31</vt:lpstr>
      <vt:lpstr>Zhodnocení, návrh</vt:lpstr>
      <vt:lpstr>Děkuji za pozornost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a metabolická charakteristika</dc:title>
  <dc:creator>Petr</dc:creator>
  <cp:lastModifiedBy>Petr</cp:lastModifiedBy>
  <cp:revision>107</cp:revision>
  <dcterms:created xsi:type="dcterms:W3CDTF">2009-10-25T15:35:58Z</dcterms:created>
  <dcterms:modified xsi:type="dcterms:W3CDTF">2009-11-09T21:37:52Z</dcterms:modified>
</cp:coreProperties>
</file>