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3"/>
  </p:notesMasterIdLst>
  <p:sldIdLst>
    <p:sldId id="256" r:id="rId2"/>
    <p:sldId id="266" r:id="rId3"/>
    <p:sldId id="257" r:id="rId4"/>
    <p:sldId id="267" r:id="rId5"/>
    <p:sldId id="259" r:id="rId6"/>
    <p:sldId id="265" r:id="rId7"/>
    <p:sldId id="262" r:id="rId8"/>
    <p:sldId id="260" r:id="rId9"/>
    <p:sldId id="263" r:id="rId10"/>
    <p:sldId id="261" r:id="rId11"/>
    <p:sldId id="264" r:id="rId1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4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EE6783C-B9D6-48DA-A9E7-2E5083B658BF}" type="datetimeFigureOut">
              <a:rPr lang="cs-CZ"/>
              <a:pPr>
                <a:defRPr/>
              </a:pPr>
              <a:t>4.1.2010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BC4D012-DAD3-4921-BF3B-4F5722028B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536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F243C7-E5A9-4A66-BBBA-39427BD63E7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379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F8CF72-1081-4E75-B297-1DB3D8119A2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584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7009F7-4514-42A1-BEC2-AAB5DFDB7E8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741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85DEE2-7D12-4CD9-A6E1-1A114F3F6485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945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40BAE4-1320-4D9B-8ADA-4656EB175F58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150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D34F18-21FB-42BB-9505-3D86258C7F41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355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7B5CA1-118A-4C4F-B918-E4645AC43C02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560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A2CDB0-ABC7-4B20-A340-0B2C029179E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765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F0C052-98E0-4BA3-900F-1834409B0C8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969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953207-1454-454D-A23E-FD06156A9EEB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174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FC5B60-F768-4988-A209-AE3A2E31DEB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římá spojovací čára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Přímá spojovací čára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Přímá spojovací čára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Přímá spojovací čára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ipsa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ipsa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ipsa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22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B11ED-B9A4-45B6-B7E5-3B337CC42E90}" type="datetimeFigureOut">
              <a:rPr lang="cs-CZ"/>
              <a:pPr>
                <a:defRPr/>
              </a:pPr>
              <a:t>4.1.2010</a:t>
            </a:fld>
            <a:endParaRPr lang="cs-CZ"/>
          </a:p>
        </p:txBody>
      </p:sp>
      <p:sp>
        <p:nvSpPr>
          <p:cNvPr id="23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B1C44-4956-4377-B907-DC9DE810AD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75E92-EA83-49EE-B0E8-E363FE6AB336}" type="datetimeFigureOut">
              <a:rPr lang="cs-CZ"/>
              <a:pPr>
                <a:defRPr/>
              </a:pPr>
              <a:t>4.1.2010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68648-9225-46B1-86E7-0215CB0C83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EA69D-C921-4A8E-AF03-CA5D37F8F573}" type="datetimeFigureOut">
              <a:rPr lang="cs-CZ"/>
              <a:pPr>
                <a:defRPr/>
              </a:pPr>
              <a:t>4.1.2010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53C50-283A-4B90-9E1F-CC4853B092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1F6337E-2DF9-40C1-9D76-22A23B472B0D}" type="datetimeFigureOut">
              <a:rPr lang="cs-CZ"/>
              <a:pPr>
                <a:defRPr/>
              </a:pPr>
              <a:t>4.1.2010</a:t>
            </a:fld>
            <a:endParaRPr lang="cs-CZ"/>
          </a:p>
        </p:txBody>
      </p:sp>
      <p:sp>
        <p:nvSpPr>
          <p:cNvPr id="5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2704D23-8BEE-400E-A6E7-2A123D60F3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římá spojovací čára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Přímá spojovací čára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Přímá spojovací čára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ipsa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ipsa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Přímá spojovací čára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0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081D3-75E5-4F6A-B875-F536BEAA48CD}" type="datetimeFigureOut">
              <a:rPr lang="cs-CZ"/>
              <a:pPr>
                <a:defRPr/>
              </a:pPr>
              <a:t>4.1.2010</a:t>
            </a:fld>
            <a:endParaRPr lang="cs-CZ"/>
          </a:p>
        </p:txBody>
      </p:sp>
      <p:sp>
        <p:nvSpPr>
          <p:cNvPr id="21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82B60-80E5-401C-A86C-7B1196EC92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D90FB-50A4-466D-8D5D-8091BD51488A}" type="datetimeFigureOut">
              <a:rPr lang="cs-CZ"/>
              <a:pPr>
                <a:defRPr/>
              </a:pPr>
              <a:t>4.1.2010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598EB-38AC-4D65-9C24-3A710F0243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78772-854C-41AD-9D99-C4E48770152F}" type="datetimeFigureOut">
              <a:rPr lang="cs-CZ"/>
              <a:pPr>
                <a:defRPr/>
              </a:pPr>
              <a:t>4.1.2010</a:t>
            </a:fld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4815E-5DA2-4EF3-871E-4D3CD19B6A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026029-109C-4669-BADA-EF554C11228C}" type="datetimeFigureOut">
              <a:rPr lang="cs-CZ"/>
              <a:pPr>
                <a:defRPr/>
              </a:pPr>
              <a:t>4.1.2010</a:t>
            </a:fld>
            <a:endParaRPr lang="cs-CZ"/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5EABE4-CDE6-402B-A44F-E1A2646BC0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BC88F-2218-491E-8F7E-3381F3277A77}" type="datetimeFigureOut">
              <a:rPr lang="cs-CZ"/>
              <a:pPr>
                <a:defRPr/>
              </a:pPr>
              <a:t>4.1.2010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C7577-80D8-4324-A563-064AB2350B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Přímá spojovací čára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Elipsa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2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5D36189-D214-47DF-84D0-3B45105956B3}" type="datetimeFigureOut">
              <a:rPr lang="cs-CZ"/>
              <a:pPr>
                <a:defRPr/>
              </a:pPr>
              <a:t>4.1.2010</a:t>
            </a:fld>
            <a:endParaRPr lang="cs-CZ"/>
          </a:p>
        </p:txBody>
      </p:sp>
      <p:sp>
        <p:nvSpPr>
          <p:cNvPr id="13" name="Zástupný symbol pro číslo snímku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C0EEC30-4BBD-43D2-8158-D372203027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zápatí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Elipsa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Přímá spojovací čára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9A06B28-9044-4258-9EF3-A50EE7B84DF5}" type="datetimeFigureOut">
              <a:rPr lang="cs-CZ"/>
              <a:pPr>
                <a:defRPr/>
              </a:pPr>
              <a:t>4.1.2010</a:t>
            </a:fld>
            <a:endParaRPr lang="cs-CZ"/>
          </a:p>
        </p:txBody>
      </p:sp>
      <p:sp>
        <p:nvSpPr>
          <p:cNvPr id="13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4F6740B-C1E4-4407-98BC-4BC6E4E127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28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08D11EE-512B-4500-8E46-433D99F965BE}" type="datetimeFigureOut">
              <a:rPr lang="cs-CZ"/>
              <a:pPr>
                <a:defRPr/>
              </a:pPr>
              <a:t>4.1.2010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85A53AA-1225-4B87-A33F-1DA1B04DF5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3" r:id="rId4"/>
    <p:sldLayoutId id="2147483862" r:id="rId5"/>
    <p:sldLayoutId id="2147483867" r:id="rId6"/>
    <p:sldLayoutId id="2147483861" r:id="rId7"/>
    <p:sldLayoutId id="2147483868" r:id="rId8"/>
    <p:sldLayoutId id="2147483869" r:id="rId9"/>
    <p:sldLayoutId id="2147483860" r:id="rId10"/>
    <p:sldLayoutId id="2147483859" r:id="rId11"/>
  </p:sldLayoutIdLst>
  <p:transition>
    <p:wipe dir="d"/>
  </p:transition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pitchFamily="66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pitchFamily="66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pitchFamily="66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pitchFamily="66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Regenerace ve sportu</a:t>
            </a:r>
            <a:endParaRPr lang="cs-CZ" dirty="0"/>
          </a:p>
        </p:txBody>
      </p:sp>
      <p:sp>
        <p:nvSpPr>
          <p:cNvPr id="14338" name="Podnadpis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r>
              <a:rPr lang="cs-CZ" smtClean="0"/>
              <a:t>Anna Vagenknechtová, RVS, 2009</a:t>
            </a:r>
          </a:p>
        </p:txBody>
      </p:sp>
      <p:pic>
        <p:nvPicPr>
          <p:cNvPr id="14339" name="Obrázek 4" descr="Spinning - cernylogo.jpg"/>
          <p:cNvPicPr>
            <a:picLocks noChangeAspect="1"/>
          </p:cNvPicPr>
          <p:nvPr/>
        </p:nvPicPr>
        <p:blipFill>
          <a:blip r:embed="rId3" cstate="print"/>
          <a:srcRect r="523" b="32526"/>
          <a:stretch>
            <a:fillRect/>
          </a:stretch>
        </p:blipFill>
        <p:spPr bwMode="auto">
          <a:xfrm>
            <a:off x="4500563" y="285750"/>
            <a:ext cx="4214812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zhodnocení</a:t>
            </a:r>
            <a:endParaRPr lang="cs-CZ" dirty="0"/>
          </a:p>
        </p:txBody>
      </p:sp>
      <p:sp>
        <p:nvSpPr>
          <p:cNvPr id="32770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cs-CZ" dirty="0" smtClean="0"/>
              <a:t>Užívané regenerační prostředky dostatečné</a:t>
            </a:r>
          </a:p>
          <a:p>
            <a:r>
              <a:rPr lang="cs-CZ" dirty="0" smtClean="0"/>
              <a:t>Doplnit </a:t>
            </a:r>
            <a:r>
              <a:rPr lang="cs-CZ" u="sng" dirty="0" smtClean="0"/>
              <a:t>kompenzační cvičení </a:t>
            </a:r>
            <a:r>
              <a:rPr lang="cs-CZ" dirty="0" smtClean="0"/>
              <a:t>zaměřené na </a:t>
            </a:r>
            <a:r>
              <a:rPr lang="cs-CZ" dirty="0" smtClean="0">
                <a:latin typeface="Arial" charset="0"/>
              </a:rPr>
              <a:t>krční a </a:t>
            </a:r>
            <a:r>
              <a:rPr lang="cs-CZ" dirty="0" smtClean="0"/>
              <a:t>hrudní páteř</a:t>
            </a:r>
            <a:r>
              <a:rPr lang="cs-CZ" dirty="0" smtClean="0">
                <a:latin typeface="Arial" charset="0"/>
              </a:rPr>
              <a:t>,</a:t>
            </a:r>
            <a:r>
              <a:rPr lang="cs-CZ" dirty="0" smtClean="0"/>
              <a:t> zpevnění břišních svalů</a:t>
            </a:r>
          </a:p>
          <a:p>
            <a:r>
              <a:rPr lang="cs-CZ" dirty="0" smtClean="0"/>
              <a:t>Zařazovat </a:t>
            </a:r>
            <a:r>
              <a:rPr lang="cs-CZ" dirty="0" smtClean="0"/>
              <a:t>plavecký způsob znak místo prsa 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4000500"/>
            <a:ext cx="4762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Použitá literatura</a:t>
            </a:r>
            <a:endParaRPr lang="cs-CZ" dirty="0"/>
          </a:p>
        </p:txBody>
      </p:sp>
      <p:sp>
        <p:nvSpPr>
          <p:cNvPr id="34818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cs-CZ" dirty="0" smtClean="0"/>
              <a:t>HAVLÍČKOVÁ, L., Fyziologie tělesné zátěže II : Speciální část - 1. díl. 1. </a:t>
            </a:r>
            <a:r>
              <a:rPr lang="cs-CZ" dirty="0" err="1" smtClean="0"/>
              <a:t>vyd</a:t>
            </a:r>
            <a:r>
              <a:rPr lang="cs-CZ" dirty="0" smtClean="0"/>
              <a:t>. Praha: Karolinum, 1993. 238 s. ISBN 80-7066-815-6</a:t>
            </a:r>
          </a:p>
          <a:p>
            <a:r>
              <a:rPr lang="cs-CZ" dirty="0" smtClean="0"/>
              <a:t>LANDA, P., Cyklistika: trénink a jeho plánování. 1. </a:t>
            </a:r>
            <a:r>
              <a:rPr lang="cs-CZ" dirty="0" err="1" smtClean="0"/>
              <a:t>vyd</a:t>
            </a:r>
            <a:r>
              <a:rPr lang="cs-CZ" dirty="0" smtClean="0"/>
              <a:t>. Praha: Grada Publishing, 2005. 120 s. ISBN 80-247-0725-X</a:t>
            </a:r>
          </a:p>
          <a:p>
            <a:r>
              <a:rPr lang="cs-CZ" dirty="0" smtClean="0"/>
              <a:t>Obrázky </a:t>
            </a:r>
            <a:r>
              <a:rPr lang="cs-CZ" smtClean="0"/>
              <a:t>– internet.zdroje</a:t>
            </a:r>
          </a:p>
          <a:p>
            <a:pPr>
              <a:buNone/>
            </a:pPr>
            <a:endParaRPr lang="cs-CZ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Charakteristika sportu</a:t>
            </a:r>
            <a:endParaRPr lang="cs-CZ" dirty="0"/>
          </a:p>
        </p:txBody>
      </p:sp>
      <p:sp>
        <p:nvSpPr>
          <p:cNvPr id="16386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cs-CZ" smtClean="0"/>
              <a:t>Cyklický pohyb vytrv. charakteru</a:t>
            </a:r>
          </a:p>
          <a:p>
            <a:r>
              <a:rPr lang="sk-SK" smtClean="0"/>
              <a:t>3 polohy rukou na řídítkách</a:t>
            </a:r>
          </a:p>
          <a:p>
            <a:r>
              <a:rPr lang="sk-SK" smtClean="0"/>
              <a:t>5 základních technik jízdy:</a:t>
            </a:r>
            <a:endParaRPr lang="cs-CZ" smtClean="0"/>
          </a:p>
          <a:p>
            <a:pPr>
              <a:buFont typeface="Wingdings" pitchFamily="2" charset="2"/>
              <a:buNone/>
            </a:pPr>
            <a:r>
              <a:rPr lang="sk-SK" smtClean="0"/>
              <a:t>   rovina v sedle, rovina ze sedla, kopec v sedle, kopec ze sedla, skoky</a:t>
            </a:r>
          </a:p>
          <a:p>
            <a:endParaRPr lang="cs-CZ" smtClean="0"/>
          </a:p>
          <a:p>
            <a:r>
              <a:rPr lang="sk-SK" smtClean="0"/>
              <a:t>pokročilé techniky jízdy:</a:t>
            </a:r>
            <a:endParaRPr lang="cs-CZ" smtClean="0"/>
          </a:p>
          <a:p>
            <a:pPr>
              <a:buFont typeface="Wingdings" pitchFamily="2" charset="2"/>
              <a:buNone/>
            </a:pPr>
            <a:r>
              <a:rPr lang="sk-SK" smtClean="0"/>
              <a:t>   sprinty, jízda ze sedla – running – se zátěží, skoky v kopci, sprinty v kopci</a:t>
            </a:r>
            <a:endParaRPr lang="cs-CZ" smtClean="0"/>
          </a:p>
          <a:p>
            <a:endParaRPr lang="cs-CZ" smtClean="0"/>
          </a:p>
        </p:txBody>
      </p:sp>
      <p:pic>
        <p:nvPicPr>
          <p:cNvPr id="16387" name="Picture 2" descr="C:\Users\Anička\Documents\RVS v Brně\5.semestr\Regenerace ve sportu\Seminárka na regeneraci\spinning_class3_7od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Funkční a metabolická charakteristika</a:t>
            </a:r>
            <a:endParaRPr lang="cs-CZ" dirty="0"/>
          </a:p>
        </p:txBody>
      </p:sp>
      <p:sp>
        <p:nvSpPr>
          <p:cNvPr id="18434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267325" cy="4873625"/>
          </a:xfrm>
        </p:spPr>
        <p:txBody>
          <a:bodyPr/>
          <a:lstStyle/>
          <a:p>
            <a:r>
              <a:rPr lang="cs-CZ" smtClean="0"/>
              <a:t>Závisí na typu lekce: </a:t>
            </a:r>
          </a:p>
          <a:p>
            <a:r>
              <a:rPr lang="cs-CZ" smtClean="0"/>
              <a:t>Střídání střední intenzity a </a:t>
            </a:r>
            <a:endParaRPr lang="cs-CZ" smtClean="0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cs-CZ" smtClean="0">
                <a:latin typeface="Arial" charset="0"/>
              </a:rPr>
              <a:t>    </a:t>
            </a:r>
            <a:r>
              <a:rPr lang="cs-CZ" smtClean="0"/>
              <a:t>úseků submaximální intenzity</a:t>
            </a:r>
          </a:p>
          <a:p>
            <a:r>
              <a:rPr lang="cs-CZ" smtClean="0"/>
              <a:t>Aerobní</a:t>
            </a:r>
            <a:r>
              <a:rPr lang="cs-CZ" smtClean="0">
                <a:latin typeface="Arial" charset="0"/>
              </a:rPr>
              <a:t> a anaerobní</a:t>
            </a:r>
            <a:r>
              <a:rPr lang="cs-CZ" smtClean="0"/>
              <a:t> glykolýza  </a:t>
            </a:r>
          </a:p>
          <a:p>
            <a:pPr>
              <a:buFont typeface="Wingdings" pitchFamily="2" charset="2"/>
              <a:buNone/>
            </a:pPr>
            <a:r>
              <a:rPr lang="cs-CZ" smtClean="0"/>
              <a:t>   ATP,CP(sprinty)</a:t>
            </a:r>
          </a:p>
          <a:p>
            <a:r>
              <a:rPr lang="cs-CZ" smtClean="0"/>
              <a:t>Energetický výdej: 1</a:t>
            </a:r>
            <a:r>
              <a:rPr lang="cs-CZ" smtClean="0">
                <a:latin typeface="Arial" charset="0"/>
              </a:rPr>
              <a:t>0</a:t>
            </a:r>
            <a:r>
              <a:rPr lang="cs-CZ" smtClean="0"/>
              <a:t>00-1800kJ/hod</a:t>
            </a:r>
            <a:r>
              <a:rPr lang="cs-CZ" smtClean="0">
                <a:latin typeface="Arial" charset="0"/>
              </a:rPr>
              <a:t> (ryhlost jízdy, ..)</a:t>
            </a:r>
          </a:p>
          <a:p>
            <a:r>
              <a:rPr lang="cs-CZ" smtClean="0"/>
              <a:t>Spotřeba kyslíku: </a:t>
            </a:r>
            <a:r>
              <a:rPr lang="cs-CZ" smtClean="0">
                <a:latin typeface="Arial" charset="0"/>
              </a:rPr>
              <a:t>50-70</a:t>
            </a:r>
            <a:r>
              <a:rPr lang="cs-CZ" smtClean="0"/>
              <a:t>ml/kg/min  </a:t>
            </a:r>
          </a:p>
          <a:p>
            <a:r>
              <a:rPr lang="cs-CZ" smtClean="0"/>
              <a:t>Laktát: </a:t>
            </a:r>
            <a:r>
              <a:rPr lang="cs-CZ" smtClean="0">
                <a:latin typeface="Arial" charset="0"/>
              </a:rPr>
              <a:t>5-8</a:t>
            </a:r>
            <a:r>
              <a:rPr lang="cs-CZ" smtClean="0"/>
              <a:t> mmol/l</a:t>
            </a:r>
          </a:p>
          <a:p>
            <a:endParaRPr lang="cs-CZ" smtClean="0"/>
          </a:p>
          <a:p>
            <a:endParaRPr lang="cs-CZ" smtClean="0"/>
          </a:p>
        </p:txBody>
      </p:sp>
      <p:pic>
        <p:nvPicPr>
          <p:cNvPr id="18435" name="Obrázek 3" descr="Spinning_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915988"/>
            <a:ext cx="3189288" cy="359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6488" cy="12827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cap="none" smtClean="0"/>
              <a:t>MORFOFUNKČNÍ CHARAKTERISTIKA JEZDCE</a:t>
            </a:r>
          </a:p>
        </p:txBody>
      </p:sp>
      <p:sp>
        <p:nvSpPr>
          <p:cNvPr id="20482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cs-CZ" smtClean="0"/>
              <a:t>Somatotyp: </a:t>
            </a:r>
          </a:p>
          <a:p>
            <a:pPr>
              <a:buFont typeface="Wingdings" pitchFamily="2" charset="2"/>
              <a:buNone/>
            </a:pPr>
            <a:r>
              <a:rPr lang="cs-CZ" smtClean="0"/>
              <a:t>            sprinteři - endomorfní mezomorf (3:6:2)</a:t>
            </a:r>
          </a:p>
          <a:p>
            <a:pPr>
              <a:buFont typeface="Wingdings" pitchFamily="2" charset="2"/>
              <a:buNone/>
            </a:pPr>
            <a:r>
              <a:rPr lang="cs-CZ" smtClean="0"/>
              <a:t>            silničáři – ektomorfní mezomorf (2:6:3)</a:t>
            </a:r>
          </a:p>
          <a:p>
            <a:pPr>
              <a:buClr>
                <a:srgbClr val="FE8637"/>
              </a:buClr>
            </a:pPr>
            <a:endParaRPr lang="cs-CZ" smtClean="0">
              <a:solidFill>
                <a:srgbClr val="000000"/>
              </a:solidFill>
            </a:endParaRPr>
          </a:p>
          <a:p>
            <a:pPr>
              <a:buClr>
                <a:srgbClr val="FE8637"/>
              </a:buClr>
            </a:pPr>
            <a:r>
              <a:rPr lang="cs-CZ" smtClean="0">
                <a:solidFill>
                  <a:srgbClr val="000000"/>
                </a:solidFill>
              </a:rPr>
              <a:t>Nejvíce zatěžované svaly:</a:t>
            </a:r>
          </a:p>
          <a:p>
            <a:pPr>
              <a:buClr>
                <a:srgbClr val="FE8637"/>
              </a:buClr>
              <a:buFont typeface="Wingdings" pitchFamily="2" charset="2"/>
              <a:buNone/>
            </a:pPr>
            <a:r>
              <a:rPr lang="cs-CZ" smtClean="0">
                <a:solidFill>
                  <a:srgbClr val="000000"/>
                </a:solidFill>
              </a:rPr>
              <a:t>   DKK – gluteální, quadriceps fem., triceps surae, tibialis anterior,.. (tlak na pedál, zdvih pedálu)</a:t>
            </a:r>
          </a:p>
          <a:p>
            <a:pPr>
              <a:buClr>
                <a:srgbClr val="FE8637"/>
              </a:buClr>
              <a:buFont typeface="Wingdings" pitchFamily="2" charset="2"/>
              <a:buNone/>
            </a:pPr>
            <a:r>
              <a:rPr lang="cs-CZ" smtClean="0">
                <a:solidFill>
                  <a:srgbClr val="000000"/>
                </a:solidFill>
              </a:rPr>
              <a:t>   HKK – triceps brachii, biceps brachii, </a:t>
            </a:r>
          </a:p>
          <a:p>
            <a:pPr>
              <a:buClr>
                <a:srgbClr val="FE8637"/>
              </a:buClr>
              <a:buFont typeface="Wingdings" pitchFamily="2" charset="2"/>
              <a:buNone/>
            </a:pPr>
            <a:r>
              <a:rPr lang="cs-CZ" smtClean="0">
                <a:solidFill>
                  <a:srgbClr val="000000"/>
                </a:solidFill>
              </a:rPr>
              <a:t>   břišní a zádové (držení trupu)  </a:t>
            </a:r>
          </a:p>
          <a:p>
            <a:pPr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20483" name="Zástupný symbol pro obsah 3" descr="Spinning1-main_Fu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0"/>
            <a:ext cx="30003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 descr="C:\Users\Anička\Documents\RVS v Brně\5.semestr\Regenerace ve sportu\Seminárka na regeneraci\spinning D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7750" y="4214813"/>
            <a:ext cx="17462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Pozorovaný sportovec</a:t>
            </a:r>
            <a:endParaRPr lang="cs-CZ" dirty="0"/>
          </a:p>
        </p:txBody>
      </p:sp>
      <p:sp>
        <p:nvSpPr>
          <p:cNvPr id="22530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cs-CZ" smtClean="0"/>
          </a:p>
          <a:p>
            <a:r>
              <a:rPr lang="cs-CZ" smtClean="0"/>
              <a:t>muž, 35 let</a:t>
            </a:r>
          </a:p>
          <a:p>
            <a:endParaRPr lang="cs-CZ" smtClean="0"/>
          </a:p>
          <a:p>
            <a:r>
              <a:rPr lang="cs-CZ" smtClean="0"/>
              <a:t>Tréninková období: </a:t>
            </a:r>
          </a:p>
          <a:p>
            <a:pPr>
              <a:buFont typeface="Wingdings" pitchFamily="2" charset="2"/>
              <a:buNone/>
            </a:pPr>
            <a:r>
              <a:rPr lang="cs-CZ" smtClean="0"/>
              <a:t>        1.) březen – srpen - ↓poč.hod.,    						↓zátěž,… “přípravné“</a:t>
            </a:r>
          </a:p>
          <a:p>
            <a:pPr>
              <a:buFont typeface="Wingdings" pitchFamily="2" charset="2"/>
              <a:buNone/>
            </a:pPr>
            <a:r>
              <a:rPr lang="cs-CZ" smtClean="0"/>
              <a:t>        2.) září – únor – „hlavní“, ↑poč.hod., ↑zátěž,..</a:t>
            </a:r>
          </a:p>
          <a:p>
            <a:pPr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22531" name="Picture 2" descr="C:\Users\Anička\Documents\RVS v Brně\5.semestr\Regenerace ve sportu\Seminárka na regeneraci\spinn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3375" y="0"/>
            <a:ext cx="350202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cs-CZ" cap="none" smtClean="0"/>
              <a:t>TÝDENNÍ TRÉNINKOVÝ PLÁN   </a:t>
            </a:r>
            <a:r>
              <a:rPr lang="cs-CZ" sz="1800" cap="none" smtClean="0"/>
              <a:t>(PŘÍPRAVNÉ OBDOBÍ)</a:t>
            </a:r>
            <a:endParaRPr lang="cs-CZ" sz="2000" cap="none" smtClean="0"/>
          </a:p>
        </p:txBody>
      </p:sp>
      <p:sp>
        <p:nvSpPr>
          <p:cNvPr id="24578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71563"/>
            <a:ext cx="7467600" cy="5402262"/>
          </a:xfrm>
          <a:ln>
            <a:solidFill>
              <a:srgbClr val="92D050"/>
            </a:solidFill>
          </a:ln>
        </p:spPr>
        <p:txBody>
          <a:bodyPr/>
          <a:lstStyle/>
          <a:p>
            <a:r>
              <a:rPr lang="cs-CZ" smtClean="0"/>
              <a:t>PO: 60 min. spinning  + 30 min. posil.část </a:t>
            </a:r>
          </a:p>
          <a:p>
            <a:pPr>
              <a:buFont typeface="Wingdings" pitchFamily="2" charset="2"/>
              <a:buNone/>
            </a:pPr>
            <a:r>
              <a:rPr lang="cs-CZ" smtClean="0"/>
              <a:t>          5-10 min. strečink</a:t>
            </a:r>
          </a:p>
          <a:p>
            <a:pPr>
              <a:buClr>
                <a:srgbClr val="FE8637"/>
              </a:buClr>
            </a:pPr>
            <a:r>
              <a:rPr lang="cs-CZ" smtClean="0"/>
              <a:t>ÚT: 50 min. spinning  + 10 min. strečink </a:t>
            </a:r>
          </a:p>
          <a:p>
            <a:pPr>
              <a:buClr>
                <a:srgbClr val="FE8637"/>
              </a:buClr>
              <a:buFont typeface="Wingdings" pitchFamily="2" charset="2"/>
              <a:buNone/>
            </a:pPr>
            <a:r>
              <a:rPr lang="cs-CZ" i="1" smtClean="0"/>
              <a:t>          </a:t>
            </a:r>
            <a:r>
              <a:rPr lang="cs-CZ" smtClean="0"/>
              <a:t>60 min. sauna </a:t>
            </a:r>
          </a:p>
          <a:p>
            <a:pPr>
              <a:buClr>
                <a:srgbClr val="FE8637"/>
              </a:buClr>
            </a:pPr>
            <a:r>
              <a:rPr lang="cs-CZ" smtClean="0"/>
              <a:t>ST: volno, masáž celková</a:t>
            </a:r>
          </a:p>
          <a:p>
            <a:pPr>
              <a:buClr>
                <a:srgbClr val="FE8637"/>
              </a:buClr>
            </a:pPr>
            <a:r>
              <a:rPr lang="cs-CZ" smtClean="0"/>
              <a:t>ČT: 90 min. spinning (sil.) + 20 min. strečink</a:t>
            </a:r>
          </a:p>
          <a:p>
            <a:pPr>
              <a:buClr>
                <a:srgbClr val="FE8637"/>
              </a:buClr>
            </a:pPr>
            <a:r>
              <a:rPr lang="cs-CZ" smtClean="0"/>
              <a:t>PÁ: 50 min. spinning  + 10 min.strečink , 2x</a:t>
            </a:r>
          </a:p>
          <a:p>
            <a:pPr>
              <a:buClr>
                <a:srgbClr val="FE8637"/>
              </a:buClr>
              <a:buFont typeface="Wingdings" pitchFamily="2" charset="2"/>
              <a:buNone/>
            </a:pPr>
            <a:r>
              <a:rPr lang="cs-CZ" smtClean="0"/>
              <a:t>          masáž částečná (DKK/záda)</a:t>
            </a:r>
          </a:p>
          <a:p>
            <a:pPr>
              <a:buClr>
                <a:srgbClr val="FE8637"/>
              </a:buClr>
            </a:pPr>
            <a:r>
              <a:rPr lang="cs-CZ" smtClean="0"/>
              <a:t>SO: 90 min. posilovna (kardiotr.)</a:t>
            </a:r>
          </a:p>
          <a:p>
            <a:pPr>
              <a:buClr>
                <a:srgbClr val="FE8637"/>
              </a:buClr>
            </a:pPr>
            <a:r>
              <a:rPr lang="cs-CZ" smtClean="0"/>
              <a:t>NE: 60 min. spinning + 30 min. posil.část</a:t>
            </a:r>
          </a:p>
          <a:p>
            <a:pPr>
              <a:buClr>
                <a:srgbClr val="FE8637"/>
              </a:buClr>
              <a:buFont typeface="Wingdings" pitchFamily="2" charset="2"/>
              <a:buNone/>
            </a:pPr>
            <a:r>
              <a:rPr lang="cs-CZ" smtClean="0"/>
              <a:t>          60 min. plavání (prsa)</a:t>
            </a:r>
          </a:p>
          <a:p>
            <a:pPr>
              <a:buClr>
                <a:srgbClr val="FE8637"/>
              </a:buClr>
            </a:pPr>
            <a:endParaRPr lang="cs-CZ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None/>
            </a:pPr>
            <a:endParaRPr lang="cs-CZ" smtClean="0"/>
          </a:p>
          <a:p>
            <a:pPr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Celkové zatížení</a:t>
            </a:r>
            <a:endParaRPr lang="cs-CZ" dirty="0"/>
          </a:p>
        </p:txBody>
      </p:sp>
      <p:sp>
        <p:nvSpPr>
          <p:cNvPr id="26626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cs-CZ" smtClean="0"/>
              <a:t>Spinning : 7,5 hod/týdně</a:t>
            </a:r>
          </a:p>
          <a:p>
            <a:r>
              <a:rPr lang="cs-CZ" smtClean="0"/>
              <a:t>Posilování: 1 hod/týdně </a:t>
            </a:r>
          </a:p>
          <a:p>
            <a:r>
              <a:rPr lang="cs-CZ" smtClean="0"/>
              <a:t>Individuální rozcvičení: 1,5 hod/týdně</a:t>
            </a:r>
          </a:p>
          <a:p>
            <a:r>
              <a:rPr lang="cs-CZ" smtClean="0"/>
              <a:t>Další sport.aktivity: 2,5 hod/týdně</a:t>
            </a:r>
          </a:p>
          <a:p>
            <a:endParaRPr lang="cs-CZ" smtClean="0"/>
          </a:p>
          <a:p>
            <a:r>
              <a:rPr lang="cs-CZ" smtClean="0"/>
              <a:t>Celkem: </a:t>
            </a:r>
            <a:r>
              <a:rPr lang="cs-CZ" b="1" smtClean="0"/>
              <a:t>12,5 </a:t>
            </a:r>
            <a:r>
              <a:rPr lang="cs-CZ" smtClean="0"/>
              <a:t>hod/týdně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Týdenní tréninkový plán   </a:t>
            </a:r>
            <a:r>
              <a:rPr lang="cs-CZ" sz="1800" dirty="0" smtClean="0"/>
              <a:t>(Přípravné období)</a:t>
            </a:r>
            <a:endParaRPr lang="cs-CZ" sz="1800" dirty="0"/>
          </a:p>
        </p:txBody>
      </p:sp>
      <p:sp>
        <p:nvSpPr>
          <p:cNvPr id="28674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71563"/>
            <a:ext cx="7467600" cy="5402262"/>
          </a:xfrm>
          <a:ln>
            <a:solidFill>
              <a:srgbClr val="92D050"/>
            </a:solidFill>
          </a:ln>
        </p:spPr>
        <p:txBody>
          <a:bodyPr/>
          <a:lstStyle/>
          <a:p>
            <a:r>
              <a:rPr lang="cs-CZ" smtClean="0"/>
              <a:t>PO: 60 min. spinning  + 30 min. posil.část </a:t>
            </a:r>
          </a:p>
          <a:p>
            <a:pPr>
              <a:buFont typeface="Wingdings" pitchFamily="2" charset="2"/>
              <a:buNone/>
            </a:pPr>
            <a:r>
              <a:rPr lang="cs-CZ" smtClean="0"/>
              <a:t>          </a:t>
            </a:r>
            <a:r>
              <a:rPr lang="cs-CZ" b="1" smtClean="0">
                <a:solidFill>
                  <a:srgbClr val="00B050"/>
                </a:solidFill>
              </a:rPr>
              <a:t>5-10 min. strečink</a:t>
            </a:r>
          </a:p>
          <a:p>
            <a:pPr>
              <a:buClr>
                <a:srgbClr val="FE8637"/>
              </a:buClr>
            </a:pPr>
            <a:r>
              <a:rPr lang="cs-CZ" smtClean="0">
                <a:solidFill>
                  <a:srgbClr val="000000"/>
                </a:solidFill>
              </a:rPr>
              <a:t>ÚT: 50 min. spinning  + </a:t>
            </a:r>
            <a:r>
              <a:rPr lang="cs-CZ" b="1" smtClean="0">
                <a:solidFill>
                  <a:srgbClr val="00B050"/>
                </a:solidFill>
              </a:rPr>
              <a:t>10 min.strečink</a:t>
            </a:r>
            <a:endParaRPr lang="cs-CZ" smtClean="0">
              <a:solidFill>
                <a:srgbClr val="000000"/>
              </a:solidFill>
            </a:endParaRPr>
          </a:p>
          <a:p>
            <a:pPr>
              <a:buClr>
                <a:srgbClr val="FE8637"/>
              </a:buClr>
              <a:buFont typeface="Wingdings" pitchFamily="2" charset="2"/>
              <a:buNone/>
            </a:pPr>
            <a:r>
              <a:rPr lang="cs-CZ" i="1" smtClean="0">
                <a:solidFill>
                  <a:srgbClr val="000000"/>
                </a:solidFill>
              </a:rPr>
              <a:t>          </a:t>
            </a:r>
            <a:r>
              <a:rPr lang="cs-CZ" b="1" smtClean="0">
                <a:solidFill>
                  <a:srgbClr val="00B050"/>
                </a:solidFill>
              </a:rPr>
              <a:t>60 min. sauna </a:t>
            </a:r>
          </a:p>
          <a:p>
            <a:pPr>
              <a:buClr>
                <a:srgbClr val="FE8637"/>
              </a:buClr>
            </a:pPr>
            <a:r>
              <a:rPr lang="cs-CZ" smtClean="0">
                <a:solidFill>
                  <a:srgbClr val="000000"/>
                </a:solidFill>
              </a:rPr>
              <a:t>ST: volno, </a:t>
            </a:r>
            <a:r>
              <a:rPr lang="cs-CZ" b="1" smtClean="0">
                <a:solidFill>
                  <a:srgbClr val="00B050"/>
                </a:solidFill>
              </a:rPr>
              <a:t>masáž celková</a:t>
            </a:r>
          </a:p>
          <a:p>
            <a:pPr>
              <a:buClr>
                <a:srgbClr val="FE8637"/>
              </a:buClr>
            </a:pPr>
            <a:r>
              <a:rPr lang="cs-CZ" smtClean="0">
                <a:solidFill>
                  <a:srgbClr val="000000"/>
                </a:solidFill>
              </a:rPr>
              <a:t>ČT: 90 min. spinning (sil.) + </a:t>
            </a:r>
            <a:r>
              <a:rPr lang="cs-CZ" b="1" smtClean="0">
                <a:solidFill>
                  <a:srgbClr val="00B050"/>
                </a:solidFill>
              </a:rPr>
              <a:t>20 min. strečink</a:t>
            </a:r>
          </a:p>
          <a:p>
            <a:pPr>
              <a:buClr>
                <a:srgbClr val="FE8637"/>
              </a:buClr>
            </a:pPr>
            <a:r>
              <a:rPr lang="cs-CZ" smtClean="0">
                <a:solidFill>
                  <a:srgbClr val="000000"/>
                </a:solidFill>
              </a:rPr>
              <a:t>PÁ: 50 min. spinning  + 10 min.strečink , 2x</a:t>
            </a:r>
          </a:p>
          <a:p>
            <a:pPr>
              <a:buClr>
                <a:srgbClr val="FE8637"/>
              </a:buClr>
              <a:buFont typeface="Wingdings" pitchFamily="2" charset="2"/>
              <a:buNone/>
            </a:pPr>
            <a:r>
              <a:rPr lang="cs-CZ" smtClean="0">
                <a:solidFill>
                  <a:srgbClr val="000000"/>
                </a:solidFill>
              </a:rPr>
              <a:t>          </a:t>
            </a:r>
            <a:r>
              <a:rPr lang="cs-CZ" b="1" smtClean="0">
                <a:solidFill>
                  <a:srgbClr val="00B050"/>
                </a:solidFill>
              </a:rPr>
              <a:t>masáž částečná</a:t>
            </a:r>
          </a:p>
          <a:p>
            <a:pPr>
              <a:buClr>
                <a:srgbClr val="FE8637"/>
              </a:buClr>
            </a:pPr>
            <a:r>
              <a:rPr lang="cs-CZ" smtClean="0">
                <a:solidFill>
                  <a:srgbClr val="000000"/>
                </a:solidFill>
              </a:rPr>
              <a:t>SO: 90 min. posilovna (kardiotr.)</a:t>
            </a:r>
          </a:p>
          <a:p>
            <a:pPr>
              <a:buClr>
                <a:srgbClr val="FE8637"/>
              </a:buClr>
            </a:pPr>
            <a:r>
              <a:rPr lang="cs-CZ" smtClean="0">
                <a:solidFill>
                  <a:srgbClr val="000000"/>
                </a:solidFill>
              </a:rPr>
              <a:t>NE: 60 min. spinning + 30 min. posil.část</a:t>
            </a:r>
          </a:p>
          <a:p>
            <a:pPr>
              <a:buClr>
                <a:srgbClr val="FE8637"/>
              </a:buClr>
              <a:buFont typeface="Wingdings" pitchFamily="2" charset="2"/>
              <a:buNone/>
            </a:pPr>
            <a:r>
              <a:rPr lang="cs-CZ" smtClean="0">
                <a:solidFill>
                  <a:srgbClr val="000000"/>
                </a:solidFill>
              </a:rPr>
              <a:t>          </a:t>
            </a:r>
            <a:r>
              <a:rPr lang="cs-CZ" b="1" smtClean="0">
                <a:solidFill>
                  <a:srgbClr val="00B050"/>
                </a:solidFill>
              </a:rPr>
              <a:t>60 min. plavání (prsa)</a:t>
            </a:r>
          </a:p>
          <a:p>
            <a:pPr>
              <a:buClr>
                <a:srgbClr val="FE8637"/>
              </a:buClr>
            </a:pPr>
            <a:endParaRPr lang="cs-CZ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None/>
            </a:pPr>
            <a:endParaRPr lang="cs-CZ" smtClean="0"/>
          </a:p>
          <a:p>
            <a:pPr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00B050"/>
                </a:solidFill>
              </a:rPr>
              <a:t>regenerace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0722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cs-CZ" dirty="0" smtClean="0"/>
              <a:t>Klasický strečink bezprostředně po každé lekci ( 5 až 20min)</a:t>
            </a:r>
          </a:p>
          <a:p>
            <a:r>
              <a:rPr lang="cs-CZ" dirty="0" smtClean="0"/>
              <a:t>Sauna  </a:t>
            </a:r>
            <a:r>
              <a:rPr lang="cs-CZ" dirty="0" smtClean="0"/>
              <a:t>1x/týdně </a:t>
            </a:r>
            <a:r>
              <a:rPr lang="cs-CZ" dirty="0" smtClean="0"/>
              <a:t>po lehčím tréninku</a:t>
            </a:r>
          </a:p>
          <a:p>
            <a:r>
              <a:rPr lang="cs-CZ" dirty="0" smtClean="0"/>
              <a:t>Masáž celková  1xtýdně (volný den)</a:t>
            </a:r>
          </a:p>
          <a:p>
            <a:r>
              <a:rPr lang="cs-CZ" dirty="0" smtClean="0"/>
              <a:t>Masáž částečná (DKK/záda) 1xtýdně  (mezi lekcemi)</a:t>
            </a:r>
          </a:p>
          <a:p>
            <a:r>
              <a:rPr lang="cs-CZ" dirty="0" smtClean="0"/>
              <a:t>Plavání (prsa) 1hod/týdně</a:t>
            </a:r>
          </a:p>
          <a:p>
            <a:endParaRPr lang="cs-CZ" dirty="0" smtClean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5000625"/>
            <a:ext cx="190023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3" y="4857750"/>
            <a:ext cx="14287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4929188"/>
            <a:ext cx="219075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omic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639</TotalTime>
  <Words>555</Words>
  <Application>Microsoft Office PowerPoint</Application>
  <PresentationFormat>Předvádění na obrazovce (4:3)</PresentationFormat>
  <Paragraphs>93</Paragraphs>
  <Slides>11</Slides>
  <Notes>11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Arkýř</vt:lpstr>
      <vt:lpstr>Regenerace ve sportu</vt:lpstr>
      <vt:lpstr>Charakteristika sportu</vt:lpstr>
      <vt:lpstr>Funkční a metabolická charakteristika</vt:lpstr>
      <vt:lpstr>MORFOFUNKČNÍ CHARAKTERISTIKA JEZDCE</vt:lpstr>
      <vt:lpstr>Pozorovaný sportovec</vt:lpstr>
      <vt:lpstr>TÝDENNÍ TRÉNINKOVÝ PLÁN   (PŘÍPRAVNÉ OBDOBÍ)</vt:lpstr>
      <vt:lpstr>Celkové zatížení</vt:lpstr>
      <vt:lpstr>Týdenní tréninkový plán   (Přípravné období)</vt:lpstr>
      <vt:lpstr>regenerace</vt:lpstr>
      <vt:lpstr>zhodnocení</vt:lpstr>
      <vt:lpstr>Použitá literatura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Regenerace ve sportu</dc:title>
  <dc:creator>Anička</dc:creator>
  <cp:lastModifiedBy>Anička</cp:lastModifiedBy>
  <cp:revision>67</cp:revision>
  <dcterms:created xsi:type="dcterms:W3CDTF">2009-11-17T22:04:34Z</dcterms:created>
  <dcterms:modified xsi:type="dcterms:W3CDTF">2010-01-04T00:05:59Z</dcterms:modified>
</cp:coreProperties>
</file>