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0"/>
  </p:notesMasterIdLst>
  <p:sldIdLst>
    <p:sldId id="256" r:id="rId2"/>
    <p:sldId id="268" r:id="rId3"/>
    <p:sldId id="269" r:id="rId4"/>
    <p:sldId id="257" r:id="rId5"/>
    <p:sldId id="258" r:id="rId6"/>
    <p:sldId id="271" r:id="rId7"/>
    <p:sldId id="259" r:id="rId8"/>
    <p:sldId id="260" r:id="rId9"/>
    <p:sldId id="261" r:id="rId10"/>
    <p:sldId id="270" r:id="rId11"/>
    <p:sldId id="262" r:id="rId12"/>
    <p:sldId id="263" r:id="rId13"/>
    <p:sldId id="264" r:id="rId14"/>
    <p:sldId id="265" r:id="rId15"/>
    <p:sldId id="272" r:id="rId16"/>
    <p:sldId id="266" r:id="rId17"/>
    <p:sldId id="267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97" r:id="rId31"/>
    <p:sldId id="298" r:id="rId32"/>
    <p:sldId id="299" r:id="rId33"/>
    <p:sldId id="300" r:id="rId34"/>
    <p:sldId id="303" r:id="rId35"/>
    <p:sldId id="286" r:id="rId36"/>
    <p:sldId id="305" r:id="rId37"/>
    <p:sldId id="306" r:id="rId38"/>
    <p:sldId id="287" r:id="rId39"/>
    <p:sldId id="288" r:id="rId40"/>
    <p:sldId id="325" r:id="rId41"/>
    <p:sldId id="326" r:id="rId42"/>
    <p:sldId id="327" r:id="rId43"/>
    <p:sldId id="328" r:id="rId44"/>
    <p:sldId id="329" r:id="rId45"/>
    <p:sldId id="330" r:id="rId46"/>
    <p:sldId id="331" r:id="rId47"/>
    <p:sldId id="332" r:id="rId48"/>
    <p:sldId id="333" r:id="rId49"/>
    <p:sldId id="334" r:id="rId50"/>
    <p:sldId id="335" r:id="rId51"/>
    <p:sldId id="336" r:id="rId52"/>
    <p:sldId id="296" r:id="rId53"/>
    <p:sldId id="289" r:id="rId54"/>
    <p:sldId id="291" r:id="rId55"/>
    <p:sldId id="295" r:id="rId56"/>
    <p:sldId id="292" r:id="rId57"/>
    <p:sldId id="294" r:id="rId58"/>
    <p:sldId id="290" r:id="rId59"/>
    <p:sldId id="293" r:id="rId60"/>
    <p:sldId id="308" r:id="rId61"/>
    <p:sldId id="304" r:id="rId62"/>
    <p:sldId id="307" r:id="rId63"/>
    <p:sldId id="309" r:id="rId64"/>
    <p:sldId id="310" r:id="rId65"/>
    <p:sldId id="311" r:id="rId66"/>
    <p:sldId id="312" r:id="rId67"/>
    <p:sldId id="313" r:id="rId68"/>
    <p:sldId id="314" r:id="rId69"/>
    <p:sldId id="315" r:id="rId70"/>
    <p:sldId id="316" r:id="rId71"/>
    <p:sldId id="317" r:id="rId72"/>
    <p:sldId id="324" r:id="rId73"/>
    <p:sldId id="318" r:id="rId74"/>
    <p:sldId id="319" r:id="rId75"/>
    <p:sldId id="320" r:id="rId76"/>
    <p:sldId id="321" r:id="rId77"/>
    <p:sldId id="322" r:id="rId78"/>
    <p:sldId id="323" r:id="rId7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90876" autoAdjust="0"/>
  </p:normalViewPr>
  <p:slideViewPr>
    <p:cSldViewPr>
      <p:cViewPr varScale="1">
        <p:scale>
          <a:sx n="67" d="100"/>
          <a:sy n="67" d="100"/>
        </p:scale>
        <p:origin x="-9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D56EDEA-FF02-4C2A-AB09-26F63F1D435E}" type="datetimeFigureOut">
              <a:rPr lang="cs-CZ"/>
              <a:pPr>
                <a:defRPr/>
              </a:pPr>
              <a:t>21.10.2010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E9F786D-9F29-4B62-AEA0-56FD666D84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*</a:t>
            </a:r>
          </a:p>
        </p:txBody>
      </p:sp>
      <p:sp>
        <p:nvSpPr>
          <p:cNvPr id="727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*</a:t>
            </a:r>
          </a:p>
        </p:txBody>
      </p:sp>
      <p:sp>
        <p:nvSpPr>
          <p:cNvPr id="727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17E972-9AAA-4A3A-8B69-356EB252F177}" type="slidenum">
              <a:rPr lang="en-US"/>
              <a:pPr/>
              <a:t>11</a:t>
            </a:fld>
            <a:r>
              <a:rPr lang="en-US"/>
              <a:t>##</a:t>
            </a:r>
          </a:p>
        </p:txBody>
      </p:sp>
      <p:sp>
        <p:nvSpPr>
          <p:cNvPr id="7270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9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0" y="0"/>
            <a:ext cx="9144000" cy="3365500"/>
            <a:chOff x="0" y="0"/>
            <a:chExt cx="5760" cy="2120"/>
          </a:xfrm>
        </p:grpSpPr>
        <p:pic>
          <p:nvPicPr>
            <p:cNvPr id="5" name="Picture 16" descr="D:\FRONTPAGE THEMES\ARTSY\ARTBANNA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8125"/>
            <a:stretch>
              <a:fillRect/>
            </a:stretch>
          </p:blipFill>
          <p:spPr bwMode="invGray">
            <a:xfrm>
              <a:off x="0" y="0"/>
              <a:ext cx="576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7" descr="P:\!Themes\Artsy\Arthsepa.gif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88" y="2059"/>
              <a:ext cx="2832" cy="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1905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686050" y="3492500"/>
            <a:ext cx="610235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359150" y="63436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6019800" y="63436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5413" y="6361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B5B14-0CEE-42A2-8855-7BCE5BCBC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72C63-94A9-4F16-87C1-590A0F266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96088" y="722313"/>
            <a:ext cx="2159000" cy="53340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17500" y="722313"/>
            <a:ext cx="6326188" cy="53340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80AED-F6D3-48FD-A4E9-AD3F17378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204913"/>
            <a:ext cx="7315200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216025" y="1981200"/>
            <a:ext cx="3284538" cy="39243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52963" y="1981200"/>
            <a:ext cx="3286125" cy="39243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-6350" y="6526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04822-A0F2-4033-AFEA-5BD3E0C2BAF8}" type="datetime1">
              <a:rPr lang="en-US"/>
              <a:pPr>
                <a:defRPr/>
              </a:pPr>
              <a:t>10/21/2010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7154863" y="6526213"/>
            <a:ext cx="1905000" cy="457200"/>
          </a:xfrm>
        </p:spPr>
        <p:txBody>
          <a:bodyPr/>
          <a:lstStyle>
            <a:lvl5pPr lvl="4">
              <a:defRPr/>
            </a:lvl5pPr>
          </a:lstStyle>
          <a:p>
            <a:pPr lvl="4">
              <a:defRPr/>
            </a:pPr>
            <a:fld id="{B2B192E6-5C01-49C8-AA05-A1ED3D9EFF09}" type="slidenum">
              <a:rPr lang="en-US"/>
              <a:pPr lvl="4"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6662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2693988" y="1600200"/>
            <a:ext cx="6326187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AE0F8-122A-44BF-AC2F-4622F7621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2FB44-DD35-4A2A-ABDA-FBC25531D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ECDE6-6CD7-4889-B25E-EF4ECBBC4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08500" y="1941513"/>
            <a:ext cx="40290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612FE-9299-49F6-8B2E-460397828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04221-5D2A-47D4-BAC9-7200E6667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0F074-129C-428D-9106-F40D503E3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6D72C-62E5-47B8-9441-E2541F407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632EB-6D78-46C4-92A2-7F153FA45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D2D4F-91FE-489D-B202-17E19313B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"/>
          <p:cNvGrpSpPr>
            <a:grpSpLocks/>
          </p:cNvGrpSpPr>
          <p:nvPr/>
        </p:nvGrpSpPr>
        <p:grpSpPr bwMode="auto">
          <a:xfrm>
            <a:off x="-7938" y="1636713"/>
            <a:ext cx="9148763" cy="4618037"/>
            <a:chOff x="-5" y="1031"/>
            <a:chExt cx="5763" cy="2909"/>
          </a:xfrm>
        </p:grpSpPr>
        <p:pic>
          <p:nvPicPr>
            <p:cNvPr id="1032" name="Picture 16" descr="D:\FRONTPAGE THEMES\ARTSY\ARTHSEPA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gray">
            <a:xfrm>
              <a:off x="3778" y="3893"/>
              <a:ext cx="1980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18" descr="P:\!Themes\Artsy\Arthsepa.gif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-5" y="1031"/>
              <a:ext cx="2832" cy="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17500" y="722313"/>
            <a:ext cx="86375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941513"/>
            <a:ext cx="82089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33763" y="63436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08700" y="63436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6050" y="6361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EF4178F-5EA4-4B48-B9AB-93241E429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64" r:id="rId12"/>
    <p:sldLayoutId id="214748366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33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Bojová umění</a:t>
            </a:r>
            <a:endParaRPr lang="en-US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Udělejme si pořádek v pojmech:</a:t>
            </a:r>
          </a:p>
        </p:txBody>
      </p:sp>
      <p:sp>
        <p:nvSpPr>
          <p:cNvPr id="7065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Úpolové sporty</a:t>
            </a:r>
          </a:p>
          <a:p>
            <a:pPr eaLnBrk="1" hangingPunct="1"/>
            <a:r>
              <a:rPr lang="cs-CZ" smtClean="0"/>
              <a:t>Bojová umění</a:t>
            </a:r>
          </a:p>
          <a:p>
            <a:pPr eaLnBrk="1" hangingPunct="1"/>
            <a:r>
              <a:rPr lang="cs-CZ" smtClean="0"/>
              <a:t>Bojové sporty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90600" y="2168525"/>
            <a:ext cx="5821363" cy="1355725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  <a:r>
              <a:rPr lang="sk-SK" smtClean="0"/>
              <a:t>Funkce bojových umění</a:t>
            </a:r>
            <a:endParaRPr lang="en-US" smtClean="0"/>
          </a:p>
        </p:txBody>
      </p:sp>
      <p:sp>
        <p:nvSpPr>
          <p:cNvPr id="74754" name="Rectangle 10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108700" y="6343650"/>
            <a:ext cx="2895600" cy="457200"/>
          </a:xfrm>
          <a:noFill/>
        </p:spPr>
        <p:txBody>
          <a:bodyPr/>
          <a:lstStyle/>
          <a:p>
            <a:pPr lvl="4"/>
            <a:fld id="{184C3613-A78F-4849-BA71-03530D789FF7}" type="slidenum">
              <a:rPr lang="en-US"/>
              <a:pPr lvl="4"/>
              <a:t>12</a:t>
            </a:fld>
            <a:endParaRPr lang="en-US"/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Historické hledisko</a:t>
            </a:r>
            <a:endParaRPr lang="en-US" smtClean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Nevyhnutelnost boje – rozvoj bojových dovedností</a:t>
            </a:r>
          </a:p>
          <a:p>
            <a:pPr lvl="1" eaLnBrk="1" hangingPunct="1"/>
            <a:r>
              <a:rPr lang="sk-SK" smtClean="0"/>
              <a:t>Lov</a:t>
            </a:r>
          </a:p>
          <a:p>
            <a:pPr lvl="1" eaLnBrk="1" hangingPunct="1"/>
            <a:r>
              <a:rPr lang="sk-SK" smtClean="0"/>
              <a:t>Obrana</a:t>
            </a:r>
          </a:p>
          <a:p>
            <a:pPr eaLnBrk="1" hangingPunct="1"/>
            <a:r>
              <a:rPr lang="sk-SK" smtClean="0"/>
              <a:t>Bít se znamená být</a:t>
            </a:r>
          </a:p>
          <a:p>
            <a:pPr eaLnBrk="1" hangingPunct="1"/>
            <a:r>
              <a:rPr lang="sk-SK" smtClean="0"/>
              <a:t>Společenské rozdíly</a:t>
            </a:r>
            <a:endParaRPr lang="en-US" smtClean="0"/>
          </a:p>
        </p:txBody>
      </p:sp>
      <p:graphicFrame>
        <p:nvGraphicFramePr>
          <p:cNvPr id="133124" name="Object 2"/>
          <p:cNvGraphicFramePr>
            <a:graphicFrameLocks noChangeAspect="1"/>
          </p:cNvGraphicFramePr>
          <p:nvPr/>
        </p:nvGraphicFramePr>
        <p:xfrm>
          <a:off x="4572000" y="3276600"/>
          <a:ext cx="4237038" cy="2862263"/>
        </p:xfrm>
        <a:graphic>
          <a:graphicData uri="http://schemas.openxmlformats.org/presentationml/2006/ole">
            <p:oleObj spid="_x0000_s71682" name="CorelDRAW" r:id="rId3" imgW="4236480" imgH="28616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108700" y="6343650"/>
            <a:ext cx="2895600" cy="457200"/>
          </a:xfrm>
          <a:noFill/>
        </p:spPr>
        <p:txBody>
          <a:bodyPr/>
          <a:lstStyle/>
          <a:p>
            <a:pPr lvl="4"/>
            <a:fld id="{AB296475-6E1D-432B-91CB-F20D51E947E2}" type="slidenum">
              <a:rPr lang="en-US"/>
              <a:pPr lvl="4"/>
              <a:t>13</a:t>
            </a:fld>
            <a:endParaRPr 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Současné hledisko </a:t>
            </a:r>
            <a:endParaRPr lang="en-US" smtClean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Boj tváří v tvář není nevyhnutelný</a:t>
            </a:r>
          </a:p>
          <a:p>
            <a:pPr eaLnBrk="1" hangingPunct="1"/>
            <a:r>
              <a:rPr lang="sk-SK" smtClean="0"/>
              <a:t>Transformace (v procesu sakralizace) na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838200" y="3505200"/>
            <a:ext cx="1935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/>
              <a:t>Soutěžní sport</a:t>
            </a:r>
            <a:endParaRPr lang="en-US"/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6126163" y="4267200"/>
            <a:ext cx="1604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/>
              <a:t>Sebeobrana</a:t>
            </a:r>
            <a:endParaRPr lang="en-US"/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609600" y="6096000"/>
            <a:ext cx="2408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/>
              <a:t>Komplexní rozvoj</a:t>
            </a:r>
            <a:endParaRPr lang="en-US"/>
          </a:p>
        </p:txBody>
      </p:sp>
      <p:sp>
        <p:nvSpPr>
          <p:cNvPr id="134151" name="Oval 7"/>
          <p:cNvSpPr>
            <a:spLocks noChangeArrowheads="1"/>
          </p:cNvSpPr>
          <p:nvPr/>
        </p:nvSpPr>
        <p:spPr bwMode="auto">
          <a:xfrm>
            <a:off x="3048000" y="3276600"/>
            <a:ext cx="2971800" cy="2971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 autoUpdateAnimBg="0"/>
      <p:bldP spid="134148" grpId="0" autoUpdateAnimBg="0"/>
      <p:bldP spid="134149" grpId="0" autoUpdateAnimBg="0"/>
      <p:bldP spid="134150" grpId="0" autoUpdateAnimBg="0"/>
      <p:bldP spid="1341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108700" y="6343650"/>
            <a:ext cx="2895600" cy="457200"/>
          </a:xfrm>
          <a:noFill/>
        </p:spPr>
        <p:txBody>
          <a:bodyPr/>
          <a:lstStyle/>
          <a:p>
            <a:pPr lvl="4"/>
            <a:fld id="{490443B3-F76B-4DEF-A717-22F3825A6E5F}" type="slidenum">
              <a:rPr lang="en-US"/>
              <a:pPr lvl="4"/>
              <a:t>14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696913"/>
            <a:ext cx="8501062" cy="660400"/>
          </a:xfrm>
        </p:spPr>
        <p:txBody>
          <a:bodyPr/>
          <a:lstStyle/>
          <a:p>
            <a:pPr eaLnBrk="1" hangingPunct="1"/>
            <a:r>
              <a:rPr lang="sk-SK" smtClean="0"/>
              <a:t>Čtyřdimenzionální rozvoj (funkce)</a:t>
            </a:r>
            <a:endParaRPr lang="en-US" smtClean="0"/>
          </a:p>
        </p:txBody>
      </p:sp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838200" y="5348288"/>
            <a:ext cx="220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800">
                <a:latin typeface="Arial" charset="0"/>
              </a:rPr>
              <a:t>biosféra</a:t>
            </a:r>
            <a:endParaRPr lang="en-US" sz="2800">
              <a:latin typeface="Arial" charset="0"/>
            </a:endParaRPr>
          </a:p>
        </p:txBody>
      </p:sp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4191000" y="3748088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800">
                <a:latin typeface="Arial" charset="0"/>
              </a:rPr>
              <a:t>sociosféra</a:t>
            </a:r>
            <a:endParaRPr lang="en-US" sz="2800">
              <a:latin typeface="Arial" charset="0"/>
            </a:endParaRPr>
          </a:p>
        </p:txBody>
      </p:sp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4876800" y="5334000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800">
                <a:latin typeface="Arial" charset="0"/>
              </a:rPr>
              <a:t>psychosféra</a:t>
            </a:r>
            <a:endParaRPr lang="en-US" sz="2800">
              <a:latin typeface="Arial" charset="0"/>
            </a:endParaRPr>
          </a:p>
        </p:txBody>
      </p:sp>
      <p:sp>
        <p:nvSpPr>
          <p:cNvPr id="135176" name="Text Box 8"/>
          <p:cNvSpPr txBox="1">
            <a:spLocks noChangeArrowheads="1"/>
          </p:cNvSpPr>
          <p:nvPr/>
        </p:nvSpPr>
        <p:spPr bwMode="auto">
          <a:xfrm>
            <a:off x="4038600" y="1676400"/>
            <a:ext cx="47482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800">
                <a:latin typeface="Arial" charset="0"/>
              </a:rPr>
              <a:t>noosféra (V. Vernadsky), spiritualita</a:t>
            </a:r>
            <a:endParaRPr lang="en-US" sz="2800">
              <a:latin typeface="Arial" charset="0"/>
            </a:endParaRPr>
          </a:p>
        </p:txBody>
      </p:sp>
      <p:cxnSp>
        <p:nvCxnSpPr>
          <p:cNvPr id="135177" name="AutoShape 9"/>
          <p:cNvCxnSpPr>
            <a:cxnSpLocks noChangeShapeType="1"/>
          </p:cNvCxnSpPr>
          <p:nvPr/>
        </p:nvCxnSpPr>
        <p:spPr bwMode="auto">
          <a:xfrm>
            <a:off x="2057400" y="5256213"/>
            <a:ext cx="38862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35178" name="AutoShape 10"/>
          <p:cNvSpPr>
            <a:spLocks noChangeArrowheads="1"/>
          </p:cNvSpPr>
          <p:nvPr/>
        </p:nvSpPr>
        <p:spPr bwMode="auto">
          <a:xfrm>
            <a:off x="2057400" y="4191000"/>
            <a:ext cx="3962400" cy="10668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5181" name="AutoShape 13"/>
          <p:cNvSpPr>
            <a:spLocks noChangeArrowheads="1"/>
          </p:cNvSpPr>
          <p:nvPr/>
        </p:nvSpPr>
        <p:spPr bwMode="auto">
          <a:xfrm>
            <a:off x="2057400" y="2133600"/>
            <a:ext cx="3962400" cy="31242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5183" name="Line 15"/>
          <p:cNvSpPr>
            <a:spLocks noChangeShapeType="1"/>
          </p:cNvSpPr>
          <p:nvPr/>
        </p:nvSpPr>
        <p:spPr bwMode="auto">
          <a:xfrm>
            <a:off x="4038600" y="2133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3" grpId="0" autoUpdateAnimBg="0"/>
      <p:bldP spid="135174" grpId="0" autoUpdateAnimBg="0"/>
      <p:bldP spid="135175" grpId="0" autoUpdateAnimBg="0"/>
      <p:bldP spid="135176" grpId="0" autoUpdateAnimBg="0"/>
      <p:bldP spid="135178" grpId="0" animBg="1"/>
      <p:bldP spid="135181" grpId="0" animBg="1"/>
      <p:bldP spid="1351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Čtyřdimenzionální rozvoj (funkce)</a:t>
            </a:r>
            <a:endParaRPr lang="cs-CZ" smtClean="0"/>
          </a:p>
        </p:txBody>
      </p:sp>
      <p:sp>
        <p:nvSpPr>
          <p:cNvPr id="7782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b="1" smtClean="0"/>
              <a:t>Biosféra</a:t>
            </a:r>
          </a:p>
          <a:p>
            <a:pPr lvl="1" eaLnBrk="1" hangingPunct="1"/>
            <a:r>
              <a:rPr lang="cs-CZ" sz="2400" smtClean="0"/>
              <a:t>Tělesný trénink a jeho složky</a:t>
            </a:r>
          </a:p>
          <a:p>
            <a:pPr eaLnBrk="1" hangingPunct="1"/>
            <a:r>
              <a:rPr lang="cs-CZ" sz="2800" b="1" smtClean="0"/>
              <a:t>Psychosféra</a:t>
            </a:r>
          </a:p>
          <a:p>
            <a:pPr lvl="1" eaLnBrk="1" hangingPunct="1"/>
            <a:r>
              <a:rPr lang="cs-CZ" sz="2400" smtClean="0"/>
              <a:t>Psychické procesy a stavy, psychomotorika</a:t>
            </a:r>
          </a:p>
          <a:p>
            <a:pPr eaLnBrk="1" hangingPunct="1"/>
            <a:r>
              <a:rPr lang="cs-CZ" sz="2800" b="1" smtClean="0"/>
              <a:t>Sociosféra</a:t>
            </a:r>
          </a:p>
          <a:p>
            <a:pPr lvl="1" eaLnBrk="1" hangingPunct="1"/>
            <a:r>
              <a:rPr lang="cs-CZ" sz="2400" smtClean="0"/>
              <a:t>Společenské normy</a:t>
            </a:r>
          </a:p>
          <a:p>
            <a:pPr eaLnBrk="1" hangingPunct="1"/>
            <a:r>
              <a:rPr lang="cs-CZ" sz="2800" b="1" smtClean="0"/>
              <a:t>Noosféra</a:t>
            </a:r>
            <a:r>
              <a:rPr lang="cs-CZ" sz="2800" smtClean="0"/>
              <a:t> </a:t>
            </a:r>
            <a:r>
              <a:rPr lang="cs-CZ" sz="2400" smtClean="0"/>
              <a:t>(V. I. Vernadski a Teilhard de Chardin geosféra-biosféra-noosféra (ř. </a:t>
            </a:r>
            <a:r>
              <a:rPr lang="el-GR" sz="2400" i="1" smtClean="0"/>
              <a:t>νοῦς</a:t>
            </a:r>
            <a:r>
              <a:rPr lang="cs-CZ" sz="2400" i="1" smtClean="0"/>
              <a:t> + </a:t>
            </a:r>
            <a:r>
              <a:rPr lang="el-GR" sz="2400" i="1" smtClean="0"/>
              <a:t>σφαῖρα</a:t>
            </a:r>
            <a:r>
              <a:rPr lang="cs-CZ" sz="2400" smtClean="0"/>
              <a:t>)</a:t>
            </a:r>
            <a:endParaRPr lang="cs-CZ" sz="2800" smtClean="0"/>
          </a:p>
          <a:p>
            <a:pPr lvl="1" eaLnBrk="1" hangingPunct="1"/>
            <a:r>
              <a:rPr lang="cs-CZ" sz="2400" smtClean="0"/>
              <a:t>Někdy i spiritualita. Všechno poznání (i duchovní)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Zástupný symbol pro číslo snímku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lvl="4"/>
            <a:fld id="{60E1E432-3E1F-4BF9-967C-E2DD8B3528CF}" type="slidenum">
              <a:rPr lang="en-US" smtClean="0"/>
              <a:pPr lvl="4"/>
              <a:t>16</a:t>
            </a:fld>
            <a:endParaRPr lang="en-US" smtClean="0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k-SK" smtClean="0"/>
              <a:t>Funkce</a:t>
            </a:r>
            <a:endParaRPr lang="en-US" smtClean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6025" y="1981200"/>
            <a:ext cx="4194175" cy="3924300"/>
          </a:xfrm>
        </p:spPr>
        <p:txBody>
          <a:bodyPr/>
          <a:lstStyle/>
          <a:p>
            <a:pPr eaLnBrk="1" hangingPunct="1"/>
            <a:r>
              <a:rPr lang="sk-SK" sz="2400" smtClean="0"/>
              <a:t>Mít zdravý, funkční organizmus a umět ho použít</a:t>
            </a:r>
          </a:p>
          <a:p>
            <a:pPr eaLnBrk="1" hangingPunct="1"/>
            <a:endParaRPr lang="sk-SK" sz="2400" smtClean="0"/>
          </a:p>
          <a:p>
            <a:pPr eaLnBrk="1" hangingPunct="1"/>
            <a:r>
              <a:rPr lang="sk-SK" sz="2400" smtClean="0"/>
              <a:t>Být integrovanou lidskou bytostí</a:t>
            </a:r>
          </a:p>
          <a:p>
            <a:pPr eaLnBrk="1" hangingPunct="1"/>
            <a:endParaRPr lang="sk-SK" sz="2400" smtClean="0"/>
          </a:p>
          <a:p>
            <a:pPr eaLnBrk="1" hangingPunct="1"/>
            <a:r>
              <a:rPr lang="sk-SK" sz="2400" smtClean="0"/>
              <a:t>Mít dobré sociální vztahy</a:t>
            </a:r>
          </a:p>
          <a:p>
            <a:pPr eaLnBrk="1" hangingPunct="1"/>
            <a:endParaRPr lang="sk-SK" sz="2400" smtClean="0"/>
          </a:p>
          <a:p>
            <a:pPr eaLnBrk="1" hangingPunct="1"/>
            <a:r>
              <a:rPr lang="sk-SK" sz="2400" smtClean="0"/>
              <a:t>Mít smysl života</a:t>
            </a:r>
          </a:p>
          <a:p>
            <a:pPr eaLnBrk="1" hangingPunct="1"/>
            <a:endParaRPr lang="sk-SK" sz="2400" smtClean="0"/>
          </a:p>
          <a:p>
            <a:pPr eaLnBrk="1" hangingPunct="1"/>
            <a:endParaRPr lang="en-US" sz="2400" smtClean="0"/>
          </a:p>
        </p:txBody>
      </p:sp>
      <p:grpSp>
        <p:nvGrpSpPr>
          <p:cNvPr id="78852" name="Group 5"/>
          <p:cNvGrpSpPr>
            <a:grpSpLocks/>
          </p:cNvGrpSpPr>
          <p:nvPr/>
        </p:nvGrpSpPr>
        <p:grpSpPr bwMode="auto">
          <a:xfrm>
            <a:off x="5410200" y="2438400"/>
            <a:ext cx="3581400" cy="2705100"/>
            <a:chOff x="528" y="1056"/>
            <a:chExt cx="4080" cy="2576"/>
          </a:xfrm>
        </p:grpSpPr>
        <p:sp>
          <p:nvSpPr>
            <p:cNvPr id="78853" name="Text Box 6"/>
            <p:cNvSpPr txBox="1">
              <a:spLocks noChangeArrowheads="1"/>
            </p:cNvSpPr>
            <p:nvPr/>
          </p:nvSpPr>
          <p:spPr bwMode="auto">
            <a:xfrm>
              <a:off x="528" y="3370"/>
              <a:ext cx="1393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 sz="1200">
                  <a:latin typeface="Arial" charset="0"/>
                </a:rPr>
                <a:t>biosphere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78854" name="Text Box 7"/>
            <p:cNvSpPr txBox="1">
              <a:spLocks noChangeArrowheads="1"/>
            </p:cNvSpPr>
            <p:nvPr/>
          </p:nvSpPr>
          <p:spPr bwMode="auto">
            <a:xfrm>
              <a:off x="2639" y="2362"/>
              <a:ext cx="1439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 sz="1200">
                  <a:latin typeface="Arial" charset="0"/>
                </a:rPr>
                <a:t>sociosphere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78855" name="Text Box 8"/>
            <p:cNvSpPr txBox="1">
              <a:spLocks noChangeArrowheads="1"/>
            </p:cNvSpPr>
            <p:nvPr/>
          </p:nvSpPr>
          <p:spPr bwMode="auto">
            <a:xfrm>
              <a:off x="3071" y="3363"/>
              <a:ext cx="1537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 sz="1200">
                  <a:latin typeface="Arial" charset="0"/>
                </a:rPr>
                <a:t>psychosphere</a:t>
              </a:r>
              <a:endParaRPr lang="en-US" sz="1200">
                <a:latin typeface="Arial" charset="0"/>
              </a:endParaRPr>
            </a:p>
          </p:txBody>
        </p:sp>
        <p:sp>
          <p:nvSpPr>
            <p:cNvPr id="78856" name="Text Box 9"/>
            <p:cNvSpPr txBox="1">
              <a:spLocks noChangeArrowheads="1"/>
            </p:cNvSpPr>
            <p:nvPr/>
          </p:nvSpPr>
          <p:spPr bwMode="auto">
            <a:xfrm>
              <a:off x="2544" y="1056"/>
              <a:ext cx="1247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k-SK" sz="1200">
                  <a:latin typeface="Arial" charset="0"/>
                </a:rPr>
                <a:t>noosphere</a:t>
              </a:r>
              <a:endParaRPr lang="en-US" sz="1200">
                <a:latin typeface="Arial" charset="0"/>
              </a:endParaRPr>
            </a:p>
          </p:txBody>
        </p:sp>
        <p:cxnSp>
          <p:nvCxnSpPr>
            <p:cNvPr id="78857" name="AutoShape 10"/>
            <p:cNvCxnSpPr>
              <a:cxnSpLocks noChangeShapeType="1"/>
            </p:cNvCxnSpPr>
            <p:nvPr/>
          </p:nvCxnSpPr>
          <p:spPr bwMode="auto">
            <a:xfrm>
              <a:off x="1296" y="3311"/>
              <a:ext cx="2448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78858" name="AutoShape 11"/>
            <p:cNvSpPr>
              <a:spLocks noChangeArrowheads="1"/>
            </p:cNvSpPr>
            <p:nvPr/>
          </p:nvSpPr>
          <p:spPr bwMode="auto">
            <a:xfrm>
              <a:off x="1296" y="2640"/>
              <a:ext cx="2496" cy="672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8859" name="AutoShape 12"/>
            <p:cNvSpPr>
              <a:spLocks noChangeArrowheads="1"/>
            </p:cNvSpPr>
            <p:nvPr/>
          </p:nvSpPr>
          <p:spPr bwMode="auto">
            <a:xfrm>
              <a:off x="1296" y="1344"/>
              <a:ext cx="2496" cy="196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8860" name="Line 13"/>
            <p:cNvSpPr>
              <a:spLocks noChangeShapeType="1"/>
            </p:cNvSpPr>
            <p:nvPr/>
          </p:nvSpPr>
          <p:spPr bwMode="auto">
            <a:xfrm>
              <a:off x="2544" y="1344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108700" y="6343650"/>
            <a:ext cx="2895600" cy="457200"/>
          </a:xfrm>
          <a:noFill/>
        </p:spPr>
        <p:txBody>
          <a:bodyPr/>
          <a:lstStyle/>
          <a:p>
            <a:pPr lvl="4"/>
            <a:fld id="{07E0E02C-7320-49B6-B4BA-FB829830EF78}" type="slidenum">
              <a:rPr lang="en-US"/>
              <a:pPr lvl="4"/>
              <a:t>17</a:t>
            </a:fld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Biodromalní charakter</a:t>
            </a:r>
            <a:endParaRPr lang="en-US" smtClean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sk-SK" smtClean="0"/>
              <a:t>Rozvoj těla, duše, společnosti a ducha by měl být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sk-SK" smtClean="0"/>
              <a:t>kontinuální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sk-SK" smtClean="0"/>
              <a:t>nekončící</a:t>
            </a:r>
          </a:p>
          <a:p>
            <a:pPr marL="0" indent="0" eaLnBrk="1" hangingPunct="1"/>
            <a:endParaRPr lang="en-US" smtClean="0"/>
          </a:p>
        </p:txBody>
      </p:sp>
      <p:sp>
        <p:nvSpPr>
          <p:cNvPr id="137221" name="AutoShape 5"/>
          <p:cNvSpPr>
            <a:spLocks noChangeArrowheads="1"/>
          </p:cNvSpPr>
          <p:nvPr/>
        </p:nvSpPr>
        <p:spPr bwMode="auto">
          <a:xfrm>
            <a:off x="4267200" y="3886200"/>
            <a:ext cx="609600" cy="1371600"/>
          </a:xfrm>
          <a:prstGeom prst="downArrow">
            <a:avLst>
              <a:gd name="adj1" fmla="val 50000"/>
              <a:gd name="adj2" fmla="val 5625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3276600" y="5181600"/>
            <a:ext cx="2590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2800">
                <a:latin typeface="Arial" charset="0"/>
              </a:rPr>
              <a:t>Celoživotní cesta</a:t>
            </a:r>
            <a:endParaRPr lang="en-US" sz="2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 autoUpdateAnimBg="0"/>
      <p:bldP spid="137221" grpId="0" animBg="1"/>
      <p:bldP spid="13722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143000"/>
            <a:ext cx="7772400" cy="1143000"/>
          </a:xfrm>
        </p:spPr>
        <p:txBody>
          <a:bodyPr/>
          <a:lstStyle/>
          <a:p>
            <a:pPr eaLnBrk="1" hangingPunct="1"/>
            <a:r>
              <a:rPr lang="sk-SK" b="1" smtClean="0">
                <a:cs typeface="Times New Roman" pitchFamily="18" charset="0"/>
              </a:rPr>
              <a:t>Bojová umění z hlediska kultury</a:t>
            </a:r>
            <a:r>
              <a:rPr lang="en-US" smtClean="0"/>
              <a:t> 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43625" y="3492500"/>
            <a:ext cx="2644775" cy="3151188"/>
          </a:xfrm>
        </p:spPr>
        <p:txBody>
          <a:bodyPr/>
          <a:lstStyle/>
          <a:p>
            <a:pPr eaLnBrk="1" hangingPunct="1"/>
            <a:r>
              <a:rPr lang="cs-CZ" smtClean="0"/>
              <a:t>Na příkladu japonské kultury a japonských bojových uměních </a:t>
            </a:r>
          </a:p>
        </p:txBody>
      </p:sp>
      <p:pic>
        <p:nvPicPr>
          <p:cNvPr id="80899" name="Picture 2" descr="File:NasunoYoic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75"/>
            <a:ext cx="65547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Otázky v bojových uměních </a:t>
            </a:r>
            <a:br>
              <a:rPr lang="sk-SK" smtClean="0"/>
            </a:br>
            <a:r>
              <a:rPr lang="sk-SK" smtClean="0"/>
              <a:t>(i jinde)</a:t>
            </a:r>
            <a:endParaRPr lang="en-US" smtClean="0"/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7086600" cy="4114800"/>
          </a:xfrm>
        </p:spPr>
        <p:txBody>
          <a:bodyPr/>
          <a:lstStyle/>
          <a:p>
            <a:pPr eaLnBrk="1" hangingPunct="1"/>
            <a:endParaRPr lang="sk-SK" smtClean="0"/>
          </a:p>
          <a:p>
            <a:pPr eaLnBrk="1" hangingPunct="1"/>
            <a:endParaRPr lang="sk-SK" smtClean="0"/>
          </a:p>
          <a:p>
            <a:pPr eaLnBrk="1" hangingPunct="1"/>
            <a:r>
              <a:rPr lang="sk-SK" sz="3600" smtClean="0">
                <a:cs typeface="Times New Roman" pitchFamily="18" charset="0"/>
              </a:rPr>
              <a:t>co je dobré (etika)</a:t>
            </a:r>
            <a:endParaRPr lang="sk-SK" sz="3600" smtClean="0"/>
          </a:p>
          <a:p>
            <a:pPr eaLnBrk="1" hangingPunct="1"/>
            <a:r>
              <a:rPr lang="sk-SK" sz="3600" smtClean="0">
                <a:cs typeface="Times New Roman" pitchFamily="18" charset="0"/>
              </a:rPr>
              <a:t>co je krásné (estetika)</a:t>
            </a:r>
            <a:endParaRPr lang="sk-SK" sz="3600" smtClean="0"/>
          </a:p>
          <a:p>
            <a:pPr eaLnBrk="1" hangingPunct="1"/>
            <a:r>
              <a:rPr lang="sk-SK" sz="3600" smtClean="0">
                <a:cs typeface="Times New Roman" pitchFamily="18" charset="0"/>
              </a:rPr>
              <a:t>čemu můž</a:t>
            </a:r>
            <a:r>
              <a:rPr lang="sk-SK" sz="3600" smtClean="0"/>
              <a:t>eme</a:t>
            </a:r>
            <a:r>
              <a:rPr lang="sk-SK" sz="3600" smtClean="0">
                <a:cs typeface="Times New Roman" pitchFamily="18" charset="0"/>
              </a:rPr>
              <a:t> věřit</a:t>
            </a:r>
            <a:r>
              <a:rPr lang="en-US" smtClean="0"/>
              <a:t> </a:t>
            </a:r>
            <a:r>
              <a:rPr lang="cs-CZ" smtClean="0"/>
              <a:t>(víra)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Struktura předmětu</a:t>
            </a:r>
          </a:p>
        </p:txBody>
      </p:sp>
      <p:sp>
        <p:nvSpPr>
          <p:cNvPr id="1741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Bojová umění neokcidentální tradice</a:t>
            </a:r>
          </a:p>
          <a:p>
            <a:pPr lvl="1" eaLnBrk="1" hangingPunct="1"/>
            <a:r>
              <a:rPr lang="cs-CZ" smtClean="0"/>
              <a:t>Obecná teorie bojových umění</a:t>
            </a:r>
          </a:p>
          <a:p>
            <a:pPr lvl="1" eaLnBrk="1" hangingPunct="1"/>
            <a:r>
              <a:rPr lang="cs-CZ" smtClean="0"/>
              <a:t>Teorie japonských bojových umění</a:t>
            </a:r>
          </a:p>
          <a:p>
            <a:pPr lvl="1" eaLnBrk="1" hangingPunct="1"/>
            <a:r>
              <a:rPr lang="cs-CZ" smtClean="0"/>
              <a:t>Bojová umění z jednotlivých kultur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Vztahy s jinými předměty:</a:t>
            </a:r>
          </a:p>
          <a:p>
            <a:pPr lvl="1" eaLnBrk="1" hangingPunct="1"/>
            <a:r>
              <a:rPr lang="cs-CZ" smtClean="0"/>
              <a:t>Dějiny úpolových sportů (okcidentální tradice)</a:t>
            </a:r>
          </a:p>
          <a:p>
            <a:pPr lvl="1" eaLnBrk="1" hangingPunct="1"/>
            <a:r>
              <a:rPr lang="cs-CZ" smtClean="0"/>
              <a:t>Džúdó, Karate, Aikidó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smtClean="0">
                <a:cs typeface="Times New Roman" pitchFamily="18" charset="0"/>
              </a:rPr>
              <a:t>Etika</a:t>
            </a:r>
            <a:r>
              <a:rPr lang="sk-SK" smtClean="0"/>
              <a:t/>
            </a:r>
            <a:br>
              <a:rPr lang="sk-SK" smtClean="0"/>
            </a:br>
            <a:r>
              <a:rPr lang="sk-SK" smtClean="0"/>
              <a:t>7 ctností budó</a:t>
            </a:r>
            <a:endParaRPr lang="en-US" smtClean="0"/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mtClean="0">
                <a:cs typeface="Times New Roman" pitchFamily="18" charset="0"/>
              </a:rPr>
              <a:t>čínsk</a:t>
            </a:r>
            <a:r>
              <a:rPr lang="sk-SK" smtClean="0"/>
              <a:t>ý</a:t>
            </a:r>
            <a:r>
              <a:rPr lang="sk-SK" smtClean="0">
                <a:cs typeface="Times New Roman" pitchFamily="18" charset="0"/>
              </a:rPr>
              <a:t> konfuciánsk</a:t>
            </a:r>
            <a:r>
              <a:rPr lang="sk-SK" smtClean="0"/>
              <a:t>ý</a:t>
            </a:r>
            <a:r>
              <a:rPr lang="sk-SK" smtClean="0">
                <a:cs typeface="Times New Roman" pitchFamily="18" charset="0"/>
              </a:rPr>
              <a:t> spis O pěti ctnostech</a:t>
            </a:r>
            <a:r>
              <a:rPr lang="sk-SK" smtClean="0"/>
              <a:t>:</a:t>
            </a:r>
          </a:p>
          <a:p>
            <a:pPr eaLnBrk="1" hangingPunct="1">
              <a:buFontTx/>
              <a:buNone/>
            </a:pPr>
            <a:endParaRPr lang="sk-SK" smtClean="0"/>
          </a:p>
          <a:p>
            <a:pPr eaLnBrk="1" hangingPunct="1">
              <a:buFontTx/>
              <a:buNone/>
            </a:pPr>
            <a:r>
              <a:rPr lang="sk-SK" smtClean="0">
                <a:cs typeface="Times New Roman" pitchFamily="18" charset="0"/>
              </a:rPr>
              <a:t>Velkorysost</a:t>
            </a:r>
            <a:endParaRPr lang="sk-SK" smtClean="0"/>
          </a:p>
          <a:p>
            <a:pPr eaLnBrk="1" hangingPunct="1">
              <a:buFontTx/>
              <a:buNone/>
            </a:pPr>
            <a:r>
              <a:rPr lang="sk-SK" smtClean="0">
                <a:cs typeface="Times New Roman" pitchFamily="18" charset="0"/>
              </a:rPr>
              <a:t>Spravedlivost</a:t>
            </a:r>
            <a:endParaRPr lang="sk-SK" smtClean="0"/>
          </a:p>
          <a:p>
            <a:pPr eaLnBrk="1" hangingPunct="1">
              <a:buFontTx/>
              <a:buNone/>
            </a:pPr>
            <a:r>
              <a:rPr lang="sk-SK" smtClean="0">
                <a:cs typeface="Times New Roman" pitchFamily="18" charset="0"/>
              </a:rPr>
              <a:t>Náležité chování</a:t>
            </a:r>
            <a:endParaRPr lang="sk-SK" smtClean="0"/>
          </a:p>
          <a:p>
            <a:pPr eaLnBrk="1" hangingPunct="1">
              <a:buFontTx/>
              <a:buNone/>
            </a:pPr>
            <a:r>
              <a:rPr lang="sk-SK" smtClean="0">
                <a:cs typeface="Times New Roman" pitchFamily="18" charset="0"/>
              </a:rPr>
              <a:t>Moudrost</a:t>
            </a:r>
            <a:endParaRPr lang="sk-SK" smtClean="0"/>
          </a:p>
          <a:p>
            <a:pPr eaLnBrk="1" hangingPunct="1">
              <a:buFontTx/>
              <a:buNone/>
            </a:pPr>
            <a:r>
              <a:rPr lang="sk-SK" smtClean="0">
                <a:cs typeface="Times New Roman" pitchFamily="18" charset="0"/>
              </a:rPr>
              <a:t>dobrá víra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smtClean="0">
                <a:cs typeface="Times New Roman" pitchFamily="18" charset="0"/>
              </a:rPr>
              <a:t>Etika</a:t>
            </a:r>
            <a:r>
              <a:rPr lang="sk-SK" smtClean="0"/>
              <a:t/>
            </a:r>
            <a:br>
              <a:rPr lang="sk-SK" smtClean="0"/>
            </a:br>
            <a:r>
              <a:rPr lang="sk-SK" smtClean="0"/>
              <a:t>7 ctností budó</a:t>
            </a:r>
            <a:endParaRPr lang="en-US" smtClean="0"/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z="2800" smtClean="0"/>
              <a:t>Další ctnosti ovlivněné konfucianizmem:</a:t>
            </a:r>
          </a:p>
          <a:p>
            <a:pPr eaLnBrk="1" hangingPunct="1">
              <a:buFontTx/>
              <a:buNone/>
            </a:pPr>
            <a:endParaRPr lang="sk-SK" sz="2800" smtClean="0"/>
          </a:p>
          <a:p>
            <a:pPr eaLnBrk="1" hangingPunct="1">
              <a:buFontTx/>
              <a:buNone/>
            </a:pPr>
            <a:r>
              <a:rPr lang="sk-SK" sz="2800" smtClean="0">
                <a:cs typeface="Times New Roman" pitchFamily="18" charset="0"/>
              </a:rPr>
              <a:t>Poko</a:t>
            </a:r>
            <a:r>
              <a:rPr lang="sk-SK" sz="2800" smtClean="0"/>
              <a:t>ra</a:t>
            </a:r>
          </a:p>
          <a:p>
            <a:pPr eaLnBrk="1" hangingPunct="1">
              <a:buFontTx/>
              <a:buNone/>
            </a:pPr>
            <a:r>
              <a:rPr lang="sk-SK" sz="2800" smtClean="0">
                <a:cs typeface="Times New Roman" pitchFamily="18" charset="0"/>
              </a:rPr>
              <a:t>Pravdivost</a:t>
            </a:r>
            <a:endParaRPr lang="sk-SK" sz="2800" smtClean="0"/>
          </a:p>
          <a:p>
            <a:pPr eaLnBrk="1" hangingPunct="1">
              <a:buFontTx/>
              <a:buNone/>
            </a:pPr>
            <a:r>
              <a:rPr lang="sk-SK" sz="2800" smtClean="0">
                <a:cs typeface="Times New Roman" pitchFamily="18" charset="0"/>
              </a:rPr>
              <a:t>Srdc</a:t>
            </a:r>
            <a:r>
              <a:rPr lang="sk-SK" sz="2800" smtClean="0"/>
              <a:t>e</a:t>
            </a:r>
            <a:r>
              <a:rPr lang="sk-SK" sz="2800" smtClean="0">
                <a:cs typeface="Times New Roman" pitchFamily="18" charset="0"/>
              </a:rPr>
              <a:t>/duch</a:t>
            </a:r>
            <a:endParaRPr lang="sk-SK" sz="2800" smtClean="0"/>
          </a:p>
          <a:p>
            <a:pPr eaLnBrk="1" hangingPunct="1">
              <a:buFontTx/>
              <a:buNone/>
            </a:pPr>
            <a:r>
              <a:rPr lang="sk-SK" sz="2800" smtClean="0">
                <a:cs typeface="Times New Roman" pitchFamily="18" charset="0"/>
              </a:rPr>
              <a:t>Úct</a:t>
            </a:r>
            <a:r>
              <a:rPr lang="sk-SK" sz="2800" smtClean="0"/>
              <a:t>a</a:t>
            </a:r>
          </a:p>
          <a:p>
            <a:pPr eaLnBrk="1" hangingPunct="1">
              <a:buFontTx/>
              <a:buNone/>
            </a:pPr>
            <a:r>
              <a:rPr lang="sk-SK" sz="2800" smtClean="0">
                <a:cs typeface="Times New Roman" pitchFamily="18" charset="0"/>
              </a:rPr>
              <a:t>Loaj</a:t>
            </a:r>
            <a:r>
              <a:rPr lang="sk-SK" sz="2800" smtClean="0"/>
              <a:t>a</a:t>
            </a:r>
            <a:r>
              <a:rPr lang="sk-SK" sz="2800" smtClean="0">
                <a:cs typeface="Times New Roman" pitchFamily="18" charset="0"/>
              </a:rPr>
              <a:t>l</a:t>
            </a:r>
            <a:r>
              <a:rPr lang="sk-SK" sz="2800" smtClean="0"/>
              <a:t>ita</a:t>
            </a:r>
          </a:p>
          <a:p>
            <a:pPr eaLnBrk="1" hangingPunct="1">
              <a:buFontTx/>
              <a:buNone/>
            </a:pPr>
            <a:r>
              <a:rPr lang="en-US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smtClean="0">
                <a:cs typeface="Times New Roman" pitchFamily="18" charset="0"/>
              </a:rPr>
              <a:t>Etika</a:t>
            </a:r>
            <a:r>
              <a:rPr lang="sk-SK" smtClean="0"/>
              <a:t/>
            </a:r>
            <a:br>
              <a:rPr lang="sk-SK" smtClean="0"/>
            </a:br>
            <a:r>
              <a:rPr lang="sk-SK" smtClean="0"/>
              <a:t>7 ctností budó</a:t>
            </a:r>
            <a:endParaRPr lang="en-US" smtClean="0"/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mtClean="0"/>
              <a:t>Další ctnosti ovlivněné budhizmem</a:t>
            </a:r>
          </a:p>
          <a:p>
            <a:pPr eaLnBrk="1" hangingPunct="1">
              <a:buFontTx/>
              <a:buNone/>
            </a:pPr>
            <a:endParaRPr lang="sk-SK" smtClean="0"/>
          </a:p>
          <a:p>
            <a:pPr eaLnBrk="1" hangingPunct="1">
              <a:buFontTx/>
              <a:buNone/>
            </a:pPr>
            <a:r>
              <a:rPr lang="sk-SK" smtClean="0">
                <a:cs typeface="Times New Roman" pitchFamily="18" charset="0"/>
              </a:rPr>
              <a:t>Soucit</a:t>
            </a:r>
            <a:endParaRPr lang="sk-SK" smtClean="0"/>
          </a:p>
          <a:p>
            <a:pPr eaLnBrk="1" hangingPunct="1">
              <a:buFontTx/>
              <a:buNone/>
            </a:pPr>
            <a:r>
              <a:rPr lang="sk-SK" smtClean="0"/>
              <a:t>Dobromyslnost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Etika</a:t>
            </a:r>
            <a:endParaRPr lang="en-US" smtClean="0"/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mtClean="0"/>
              <a:t>Bojová umění byla vojenskými systémy</a:t>
            </a:r>
          </a:p>
          <a:p>
            <a:pPr eaLnBrk="1" hangingPunct="1">
              <a:buFontTx/>
              <a:buNone/>
            </a:pPr>
            <a:endParaRPr lang="sk-SK" smtClean="0"/>
          </a:p>
          <a:p>
            <a:pPr eaLnBrk="1" hangingPunct="1">
              <a:buFontTx/>
              <a:buChar char="-"/>
            </a:pPr>
            <a:r>
              <a:rPr lang="sk-SK" smtClean="0"/>
              <a:t>etiketa (předepsané formy chování)</a:t>
            </a:r>
          </a:p>
          <a:p>
            <a:pPr eaLnBrk="1" hangingPunct="1">
              <a:buFontTx/>
              <a:buChar char="-"/>
            </a:pPr>
            <a:r>
              <a:rPr lang="sk-SK" smtClean="0"/>
              <a:t>disciplína</a:t>
            </a:r>
          </a:p>
          <a:p>
            <a:pPr eaLnBrk="1" hangingPunct="1">
              <a:buFontTx/>
              <a:buChar char="-"/>
            </a:pPr>
            <a:r>
              <a:rPr lang="sk-SK" smtClean="0"/>
              <a:t>příslušnost ke skupině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Estetika</a:t>
            </a:r>
            <a:endParaRPr lang="en-US" smtClean="0"/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sk-SK" i="1" smtClean="0">
                <a:cs typeface="Times New Roman" pitchFamily="18" charset="0"/>
              </a:rPr>
              <a:t>sabi</a:t>
            </a:r>
            <a:r>
              <a:rPr lang="sk-SK" smtClean="0">
                <a:cs typeface="Times New Roman" pitchFamily="18" charset="0"/>
              </a:rPr>
              <a:t> - opuštěnost, patina věku, stáří; </a:t>
            </a:r>
            <a:endParaRPr lang="cs-CZ" smtClean="0"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sk-SK" i="1" smtClean="0">
                <a:cs typeface="Times New Roman" pitchFamily="18" charset="0"/>
              </a:rPr>
              <a:t>wabi</a:t>
            </a:r>
            <a:r>
              <a:rPr lang="sk-SK" smtClean="0">
                <a:cs typeface="Times New Roman" pitchFamily="18" charset="0"/>
              </a:rPr>
              <a:t> - všednost, zdrženlivost, skromnost; </a:t>
            </a:r>
            <a:endParaRPr lang="cs-CZ" smtClean="0"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sk-SK" i="1" smtClean="0">
                <a:cs typeface="Times New Roman" pitchFamily="18" charset="0"/>
              </a:rPr>
              <a:t>šibui</a:t>
            </a:r>
            <a:r>
              <a:rPr lang="sk-SK" smtClean="0">
                <a:cs typeface="Times New Roman" pitchFamily="18" charset="0"/>
              </a:rPr>
              <a:t> - přirozenost, elegance, harmonie; </a:t>
            </a:r>
            <a:endParaRPr lang="cs-CZ" smtClean="0"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sk-SK" i="1" smtClean="0">
                <a:cs typeface="Times New Roman" pitchFamily="18" charset="0"/>
              </a:rPr>
              <a:t>júgen</a:t>
            </a:r>
            <a:r>
              <a:rPr lang="sk-SK" smtClean="0">
                <a:cs typeface="Times New Roman" pitchFamily="18" charset="0"/>
              </a:rPr>
              <a:t> - odmlka, náznak a podtext; </a:t>
            </a:r>
            <a:endParaRPr lang="cs-CZ" smtClean="0"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sk-SK" i="1" smtClean="0">
                <a:cs typeface="Times New Roman" pitchFamily="18" charset="0"/>
              </a:rPr>
              <a:t>iki</a:t>
            </a:r>
            <a:r>
              <a:rPr lang="sk-SK" smtClean="0">
                <a:cs typeface="Times New Roman" pitchFamily="18" charset="0"/>
              </a:rPr>
              <a:t> - jednoduchost a kvalita</a:t>
            </a:r>
            <a:endParaRPr lang="cs-CZ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Estetika</a:t>
            </a:r>
            <a:endParaRPr lang="en-US" smtClean="0"/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sk-SK" i="1" smtClean="0">
                <a:cs typeface="Times New Roman" pitchFamily="18" charset="0"/>
              </a:rPr>
              <a:t>sui</a:t>
            </a:r>
            <a:r>
              <a:rPr lang="sk-SK" smtClean="0">
                <a:cs typeface="Times New Roman" pitchFamily="18" charset="0"/>
              </a:rPr>
              <a:t> – umění užívat života bez svázanosti s těmito požitky; </a:t>
            </a:r>
            <a:endParaRPr lang="cs-CZ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sk-SK" i="1" smtClean="0">
                <a:cs typeface="Times New Roman" pitchFamily="18" charset="0"/>
              </a:rPr>
              <a:t>aware</a:t>
            </a:r>
            <a:r>
              <a:rPr lang="sk-SK" smtClean="0">
                <a:cs typeface="Times New Roman" pitchFamily="18" charset="0"/>
              </a:rPr>
              <a:t> - prázdné místo, zastavený pohyb s potencí zvuku, farby, tvaru, pohybu a podobně; </a:t>
            </a:r>
            <a:endParaRPr lang="cs-CZ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sk-SK" i="1" smtClean="0">
                <a:cs typeface="Times New Roman" pitchFamily="18" charset="0"/>
              </a:rPr>
              <a:t>fúrjú</a:t>
            </a:r>
            <a:r>
              <a:rPr lang="sk-SK" smtClean="0">
                <a:cs typeface="Times New Roman" pitchFamily="18" charset="0"/>
              </a:rPr>
              <a:t> - schopnost plynulé intuitivní tvorby, </a:t>
            </a:r>
            <a:endParaRPr lang="cs-CZ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sk-SK" i="1" smtClean="0">
                <a:cs typeface="Times New Roman" pitchFamily="18" charset="0"/>
              </a:rPr>
              <a:t>mudžó</a:t>
            </a:r>
            <a:r>
              <a:rPr lang="sk-SK" smtClean="0">
                <a:cs typeface="Times New Roman" pitchFamily="18" charset="0"/>
              </a:rPr>
              <a:t> - prchavost a pominutelnost, </a:t>
            </a:r>
            <a:endParaRPr lang="cs-CZ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i="1" smtClean="0">
                <a:cs typeface="Times New Roman" pitchFamily="18" charset="0"/>
              </a:rPr>
              <a:t>karumi</a:t>
            </a:r>
            <a:r>
              <a:rPr lang="sk-SK" smtClean="0">
                <a:cs typeface="Times New Roman" pitchFamily="18" charset="0"/>
              </a:rPr>
              <a:t> - nenásilná inspirativní lehkost.</a:t>
            </a:r>
            <a:endParaRPr lang="en-US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Estetika</a:t>
            </a:r>
            <a:endParaRPr lang="en-US" smtClean="0"/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>
                <a:cs typeface="Times New Roman" pitchFamily="18" charset="0"/>
              </a:rPr>
              <a:t>obliba jednoduchosti a snaha o skryté vyjádření významu</a:t>
            </a:r>
            <a:endParaRPr lang="sk-SK" smtClean="0"/>
          </a:p>
          <a:p>
            <a:pPr eaLnBrk="1" hangingPunct="1"/>
            <a:r>
              <a:rPr lang="sk-SK" smtClean="0">
                <a:cs typeface="Times New Roman" pitchFamily="18" charset="0"/>
              </a:rPr>
              <a:t>napodobov</a:t>
            </a:r>
            <a:r>
              <a:rPr lang="sk-SK" smtClean="0"/>
              <a:t>ání</a:t>
            </a:r>
            <a:r>
              <a:rPr lang="sk-SK" smtClean="0">
                <a:cs typeface="Times New Roman" pitchFamily="18" charset="0"/>
              </a:rPr>
              <a:t> přírod</a:t>
            </a:r>
            <a:r>
              <a:rPr lang="sk-SK" smtClean="0"/>
              <a:t>y</a:t>
            </a:r>
          </a:p>
          <a:p>
            <a:pPr eaLnBrk="1" hangingPunct="1"/>
            <a:r>
              <a:rPr lang="sk-SK" smtClean="0"/>
              <a:t>Inspirace čínskou kulturou, její transformace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Víra</a:t>
            </a:r>
            <a:endParaRPr lang="en-US" smtClean="0"/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mtClean="0"/>
              <a:t>Konfucianizmus:</a:t>
            </a:r>
          </a:p>
          <a:p>
            <a:pPr eaLnBrk="1" hangingPunct="1">
              <a:buFontTx/>
              <a:buNone/>
            </a:pPr>
            <a:r>
              <a:rPr lang="sk-SK" smtClean="0"/>
              <a:t>Jednota jin-jang (in-jó hifumi)</a:t>
            </a:r>
          </a:p>
          <a:p>
            <a:pPr eaLnBrk="1" hangingPunct="1">
              <a:buFontTx/>
              <a:buNone/>
            </a:pPr>
            <a:r>
              <a:rPr lang="sk-SK" smtClean="0"/>
              <a:t>Pojem tao (jap. dó)</a:t>
            </a:r>
          </a:p>
          <a:p>
            <a:pPr eaLnBrk="1" hangingPunct="1">
              <a:buFontTx/>
              <a:buNone/>
            </a:pPr>
            <a:endParaRPr lang="sk-SK" smtClean="0"/>
          </a:p>
          <a:p>
            <a:pPr eaLnBrk="1" hangingPunct="1">
              <a:buFontTx/>
              <a:buNone/>
            </a:pPr>
            <a:r>
              <a:rPr lang="sk-SK" smtClean="0"/>
              <a:t>Neokonfucianizmus:</a:t>
            </a:r>
          </a:p>
          <a:p>
            <a:pPr eaLnBrk="1" hangingPunct="1">
              <a:buFontTx/>
              <a:buNone/>
            </a:pPr>
            <a:r>
              <a:rPr lang="sk-SK" smtClean="0"/>
              <a:t>Tzv. „energie“ ki (čínsky čchi)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Víra</a:t>
            </a:r>
            <a:endParaRPr lang="en-US" smtClean="0"/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mtClean="0"/>
              <a:t>Šintó:</a:t>
            </a:r>
          </a:p>
          <a:p>
            <a:pPr eaLnBrk="1" hangingPunct="1">
              <a:buFontTx/>
              <a:buNone/>
            </a:pPr>
            <a:r>
              <a:rPr lang="sk-SK" smtClean="0"/>
              <a:t>Původní japonské animistické představy</a:t>
            </a:r>
          </a:p>
          <a:p>
            <a:pPr eaLnBrk="1" hangingPunct="1">
              <a:buFontTx/>
              <a:buNone/>
            </a:pPr>
            <a:r>
              <a:rPr lang="sk-SK" smtClean="0"/>
              <a:t>Duchové, božství kami jsou přítomny ve všech věcech</a:t>
            </a:r>
          </a:p>
          <a:p>
            <a:pPr eaLnBrk="1" hangingPunct="1">
              <a:buFontTx/>
              <a:buNone/>
            </a:pPr>
            <a:r>
              <a:rPr lang="sk-SK" smtClean="0"/>
              <a:t>Zemřelý člověk se sám stává bohem</a:t>
            </a:r>
          </a:p>
          <a:p>
            <a:pPr eaLnBrk="1" hangingPunct="1">
              <a:buFontTx/>
              <a:buNone/>
            </a:pPr>
            <a:r>
              <a:rPr lang="sk-SK" smtClean="0"/>
              <a:t>Nemá kánonickou knihu, mytologie je částečně sepsaná v Kodžiki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Víra</a:t>
            </a:r>
            <a:endParaRPr lang="en-US" smtClean="0"/>
          </a:p>
        </p:txBody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mtClean="0"/>
              <a:t>Budhizmus:</a:t>
            </a:r>
          </a:p>
          <a:p>
            <a:pPr eaLnBrk="1" hangingPunct="1">
              <a:buFontTx/>
              <a:buNone/>
            </a:pPr>
            <a:r>
              <a:rPr lang="sk-SK" smtClean="0"/>
              <a:t>Různé formy, stálá inspirace z kontinentu</a:t>
            </a:r>
          </a:p>
          <a:p>
            <a:pPr eaLnBrk="1" hangingPunct="1">
              <a:buFontTx/>
              <a:buNone/>
            </a:pPr>
            <a:endParaRPr lang="sk-SK" smtClean="0"/>
          </a:p>
          <a:p>
            <a:pPr eaLnBrk="1" hangingPunct="1">
              <a:buFontTx/>
              <a:buNone/>
            </a:pPr>
            <a:r>
              <a:rPr lang="sk-SK" smtClean="0"/>
              <a:t>Zenový budhizmus (čínsky čchan):</a:t>
            </a:r>
          </a:p>
          <a:p>
            <a:pPr eaLnBrk="1" hangingPunct="1">
              <a:buFontTx/>
              <a:buNone/>
            </a:pPr>
            <a:r>
              <a:rPr lang="sk-SK" smtClean="0"/>
              <a:t>Očista misogi (pojem ze šintó) – satori, kenšó</a:t>
            </a:r>
          </a:p>
          <a:p>
            <a:pPr eaLnBrk="1" hangingPunct="1">
              <a:buFontTx/>
              <a:buNone/>
            </a:pPr>
            <a:r>
              <a:rPr lang="sk-SK" smtClean="0"/>
              <a:t>Vhled do vlastní podstaty (leštění zrcadla)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Studijní literatura</a:t>
            </a:r>
          </a:p>
        </p:txBody>
      </p:sp>
      <p:sp>
        <p:nvSpPr>
          <p:cNvPr id="1843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Reguli, Z. </a:t>
            </a:r>
            <a:r>
              <a:rPr lang="cs-CZ" sz="2800" i="1" smtClean="0"/>
              <a:t>Úpolové sporty</a:t>
            </a:r>
          </a:p>
          <a:p>
            <a:pPr eaLnBrk="1" hangingPunct="1"/>
            <a:r>
              <a:rPr lang="cs-CZ" sz="2800" smtClean="0"/>
              <a:t>Green, T. A. </a:t>
            </a:r>
            <a:r>
              <a:rPr lang="cs-CZ" sz="2800" i="1" smtClean="0"/>
              <a:t>Martial Arts of the World</a:t>
            </a:r>
          </a:p>
          <a:p>
            <a:pPr eaLnBrk="1" hangingPunct="1"/>
            <a:r>
              <a:rPr lang="cs-CZ" sz="2800" smtClean="0"/>
              <a:t>Nitobé, I. Bušido</a:t>
            </a:r>
          </a:p>
          <a:p>
            <a:pPr eaLnBrk="1" hangingPunct="1"/>
            <a:r>
              <a:rPr lang="cs-CZ" sz="2800" smtClean="0"/>
              <a:t>Musaši, M. </a:t>
            </a:r>
            <a:r>
              <a:rPr lang="cs-CZ" sz="2800" i="1" smtClean="0"/>
              <a:t>Kniha pěti kruhů</a:t>
            </a:r>
          </a:p>
          <a:p>
            <a:pPr eaLnBrk="1" hangingPunct="1"/>
            <a:r>
              <a:rPr lang="cs-CZ" sz="2800" smtClean="0"/>
              <a:t>Jagjú Munenori.</a:t>
            </a:r>
            <a:r>
              <a:rPr lang="cs-CZ" sz="2800" i="1" smtClean="0"/>
              <a:t> Kniha rodinných tradic</a:t>
            </a:r>
          </a:p>
          <a:p>
            <a:pPr eaLnBrk="1" hangingPunct="1"/>
            <a:r>
              <a:rPr lang="cs-CZ" sz="2800" smtClean="0"/>
              <a:t>Sun‘c.</a:t>
            </a:r>
            <a:r>
              <a:rPr lang="cs-CZ" sz="2800" i="1" smtClean="0"/>
              <a:t> O válečném umění</a:t>
            </a:r>
          </a:p>
          <a:p>
            <a:pPr eaLnBrk="1" hangingPunct="1"/>
            <a:r>
              <a:rPr lang="cs-CZ" sz="2800" smtClean="0"/>
              <a:t>Cleary, T. </a:t>
            </a:r>
            <a:r>
              <a:rPr lang="sk-SK" sz="2800" i="1" smtClean="0"/>
              <a:t>Japonské umění války</a:t>
            </a:r>
            <a:endParaRPr lang="cs-CZ" sz="2800" i="1" smtClean="0"/>
          </a:p>
          <a:p>
            <a:pPr eaLnBrk="1" hangingPunct="1"/>
            <a:r>
              <a:rPr lang="cs-CZ" sz="2800" smtClean="0"/>
              <a:t>Další články ve studijních materiálech, odkazy na webové stránky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Systematika bojových umění</a:t>
            </a:r>
          </a:p>
        </p:txBody>
      </p:sp>
      <p:sp>
        <p:nvSpPr>
          <p:cNvPr id="93186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8208962" cy="701675"/>
          </a:xfrm>
        </p:spPr>
        <p:txBody>
          <a:bodyPr/>
          <a:lstStyle/>
          <a:p>
            <a:pPr eaLnBrk="1" hangingPunct="1"/>
            <a:r>
              <a:rPr lang="cs-CZ" sz="2800" smtClean="0"/>
              <a:t>Podle používaných prostředků</a:t>
            </a:r>
          </a:p>
          <a:p>
            <a:pPr lvl="1" eaLnBrk="1" hangingPunct="1"/>
            <a:r>
              <a:rPr lang="cs-CZ" sz="2400" smtClean="0"/>
              <a:t>Bojová umění </a:t>
            </a:r>
            <a:r>
              <a:rPr lang="cs-CZ" sz="2400" b="1" smtClean="0"/>
              <a:t>se zbraněmi</a:t>
            </a:r>
            <a:r>
              <a:rPr lang="cs-CZ" sz="2400" smtClean="0"/>
              <a:t>, s použitím převážně zbraní: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57158" y="3143248"/>
            <a:ext cx="8143932" cy="1631216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sečných,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bodných,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úderových,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vrhacích,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mechanických,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střelných,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s použitím pomocných bojových prostředků (kupříkladu spoutávání),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85750" y="4752975"/>
            <a:ext cx="85725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+mn-lt"/>
              </a:rPr>
              <a:t>	Bojová umění </a:t>
            </a:r>
            <a:r>
              <a:rPr lang="cs-CZ" b="1" dirty="0">
                <a:latin typeface="+mn-lt"/>
              </a:rPr>
              <a:t>beze zbraní</a:t>
            </a:r>
            <a:r>
              <a:rPr lang="cs-CZ" dirty="0">
                <a:latin typeface="+mn-lt"/>
              </a:rPr>
              <a:t>, s použitím zejména: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14282" y="5199419"/>
            <a:ext cx="8358246" cy="1015663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úderů různými částmi těla,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strkání a házení,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páčení kloubů,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škrcení,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držení,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cs-CZ" sz="2000" dirty="0">
                <a:latin typeface="+mn-lt"/>
              </a:rPr>
              <a:t>tlaků</a:t>
            </a:r>
            <a:endParaRPr lang="cs-CZ" sz="3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Systematika bojových umění</a:t>
            </a:r>
          </a:p>
        </p:txBody>
      </p:sp>
      <p:sp>
        <p:nvSpPr>
          <p:cNvPr id="94210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8208962" cy="701675"/>
          </a:xfrm>
        </p:spPr>
        <p:txBody>
          <a:bodyPr/>
          <a:lstStyle/>
          <a:p>
            <a:pPr eaLnBrk="1" hangingPunct="1"/>
            <a:r>
              <a:rPr lang="cs-CZ" sz="2400" smtClean="0"/>
              <a:t>Podle významu (v té-které kultuře)</a:t>
            </a:r>
          </a:p>
          <a:p>
            <a:pPr lvl="1" eaLnBrk="1" hangingPunct="1"/>
            <a:r>
              <a:rPr lang="cs-CZ" sz="2000" smtClean="0"/>
              <a:t>Hlavní (lukostřelba, šerm mečem, šerm kopím, …)</a:t>
            </a:r>
          </a:p>
          <a:p>
            <a:pPr lvl="1" eaLnBrk="1" hangingPunct="1"/>
            <a:r>
              <a:rPr lang="cs-CZ" sz="2000" smtClean="0"/>
              <a:t>Vedlejší (šerm tyčí, šerm halapartnou, boj beze zbraní, …)</a:t>
            </a:r>
          </a:p>
          <a:p>
            <a:pPr lvl="1" eaLnBrk="1" hangingPunct="1"/>
            <a:r>
              <a:rPr lang="cs-CZ" sz="2000" smtClean="0"/>
              <a:t>Souběžná (bojová umění se skrytými, či malými zbraněmi, využití zemědělských nástrojů jako zbraní, …)</a:t>
            </a:r>
          </a:p>
          <a:p>
            <a:pPr lvl="1" eaLnBrk="1" hangingPunct="1"/>
            <a:endParaRPr lang="cs-CZ" sz="2000" smtClean="0"/>
          </a:p>
          <a:p>
            <a:pPr lvl="1" eaLnBrk="1" hangingPunct="1"/>
            <a:endParaRPr 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Systematika bojových umění</a:t>
            </a:r>
          </a:p>
        </p:txBody>
      </p:sp>
      <p:sp>
        <p:nvSpPr>
          <p:cNvPr id="95234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8208962" cy="701675"/>
          </a:xfrm>
        </p:spPr>
        <p:txBody>
          <a:bodyPr/>
          <a:lstStyle/>
          <a:p>
            <a:pPr eaLnBrk="1" hangingPunct="1"/>
            <a:r>
              <a:rPr lang="cs-CZ" sz="2400" smtClean="0"/>
              <a:t>Podle příslušnosti ke společenské skupině (v té-které kultuře)</a:t>
            </a:r>
          </a:p>
          <a:p>
            <a:pPr eaLnBrk="1" hangingPunct="1"/>
            <a:endParaRPr lang="cs-CZ" sz="2400" smtClean="0"/>
          </a:p>
          <a:p>
            <a:pPr lvl="1" eaLnBrk="1" hangingPunct="1"/>
            <a:r>
              <a:rPr lang="cs-CZ" sz="2000" smtClean="0"/>
              <a:t>Bojová umění aristokratick</a:t>
            </a:r>
            <a:r>
              <a:rPr lang="sk-SK" sz="2000" smtClean="0"/>
              <a:t>á</a:t>
            </a:r>
            <a:r>
              <a:rPr lang="cs-CZ" sz="2000" smtClean="0"/>
              <a:t> (dvorská), nebo vojenské šlechty</a:t>
            </a:r>
          </a:p>
          <a:p>
            <a:pPr lvl="1" eaLnBrk="1" hangingPunct="1"/>
            <a:r>
              <a:rPr lang="cs-CZ" sz="2000" smtClean="0"/>
              <a:t>Bojová umění náboženských představitelů (mnichů)</a:t>
            </a:r>
          </a:p>
          <a:p>
            <a:pPr lvl="1" eaLnBrk="1" hangingPunct="1"/>
            <a:r>
              <a:rPr lang="cs-CZ" sz="2000" smtClean="0"/>
              <a:t>Bojová umění řemeslníků</a:t>
            </a:r>
          </a:p>
          <a:p>
            <a:pPr lvl="1" eaLnBrk="1" hangingPunct="1"/>
            <a:r>
              <a:rPr lang="cs-CZ" sz="2000" smtClean="0"/>
              <a:t>Bojová umění zemědělců</a:t>
            </a:r>
          </a:p>
          <a:p>
            <a:pPr lvl="1" eaLnBrk="1" hangingPunct="1"/>
            <a:r>
              <a:rPr lang="cs-CZ" sz="2000" smtClean="0"/>
              <a:t>Bojová umění sociálně vyloučených (otroci, atd.)</a:t>
            </a:r>
          </a:p>
          <a:p>
            <a:pPr lvl="1" eaLnBrk="1" hangingPunct="1"/>
            <a:endParaRPr lang="cs-CZ" sz="2000" smtClean="0"/>
          </a:p>
          <a:p>
            <a:pPr lvl="1" eaLnBrk="1" hangingPunct="1"/>
            <a:endParaRPr 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Systematika bojových umění</a:t>
            </a:r>
          </a:p>
        </p:txBody>
      </p:sp>
      <p:sp>
        <p:nvSpPr>
          <p:cNvPr id="96258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8208962" cy="701675"/>
          </a:xfrm>
        </p:spPr>
        <p:txBody>
          <a:bodyPr/>
          <a:lstStyle/>
          <a:p>
            <a:pPr eaLnBrk="1" hangingPunct="1"/>
            <a:r>
              <a:rPr lang="cs-CZ" sz="2000" smtClean="0"/>
              <a:t>Podle místa vzniku (geografické dělení)</a:t>
            </a:r>
          </a:p>
          <a:p>
            <a:pPr lvl="1" eaLnBrk="1" hangingPunct="1"/>
            <a:r>
              <a:rPr lang="cs-CZ" sz="1800" smtClean="0"/>
              <a:t>Asie</a:t>
            </a:r>
          </a:p>
          <a:p>
            <a:pPr lvl="2" eaLnBrk="1" hangingPunct="1"/>
            <a:r>
              <a:rPr lang="cs-CZ" sz="1400" smtClean="0"/>
              <a:t>Japonsko</a:t>
            </a:r>
          </a:p>
          <a:p>
            <a:pPr lvl="2" eaLnBrk="1" hangingPunct="1"/>
            <a:r>
              <a:rPr lang="cs-CZ" sz="1400" smtClean="0"/>
              <a:t>Čína</a:t>
            </a:r>
          </a:p>
          <a:p>
            <a:pPr lvl="2" eaLnBrk="1" hangingPunct="1"/>
            <a:r>
              <a:rPr lang="cs-CZ" sz="1400" smtClean="0"/>
              <a:t>Korea</a:t>
            </a:r>
          </a:p>
          <a:p>
            <a:pPr lvl="2" eaLnBrk="1" hangingPunct="1"/>
            <a:r>
              <a:rPr lang="cs-CZ" sz="1400" smtClean="0"/>
              <a:t>Indie</a:t>
            </a:r>
          </a:p>
          <a:p>
            <a:pPr lvl="1" eaLnBrk="1" hangingPunct="1"/>
            <a:r>
              <a:rPr lang="cs-CZ" sz="1800" smtClean="0"/>
              <a:t>Evropa</a:t>
            </a:r>
          </a:p>
          <a:p>
            <a:pPr lvl="2" eaLnBrk="1" hangingPunct="1"/>
            <a:r>
              <a:rPr lang="cs-CZ" sz="1400" smtClean="0"/>
              <a:t>Francie</a:t>
            </a:r>
          </a:p>
          <a:p>
            <a:pPr lvl="2" eaLnBrk="1" hangingPunct="1"/>
            <a:r>
              <a:rPr lang="cs-CZ" sz="1400" smtClean="0"/>
              <a:t>Německo</a:t>
            </a:r>
          </a:p>
          <a:p>
            <a:pPr lvl="2" eaLnBrk="1" hangingPunct="1"/>
            <a:r>
              <a:rPr lang="cs-CZ" sz="1400" smtClean="0"/>
              <a:t>Portugalsko</a:t>
            </a:r>
          </a:p>
          <a:p>
            <a:pPr lvl="1" eaLnBrk="1" hangingPunct="1"/>
            <a:r>
              <a:rPr lang="cs-CZ" sz="1800" smtClean="0"/>
              <a:t>Amerika</a:t>
            </a:r>
          </a:p>
          <a:p>
            <a:pPr lvl="2" eaLnBrk="1" hangingPunct="1"/>
            <a:r>
              <a:rPr lang="cs-CZ" sz="1400" smtClean="0"/>
              <a:t>Spojené státy</a:t>
            </a:r>
          </a:p>
          <a:p>
            <a:pPr lvl="2" eaLnBrk="1" hangingPunct="1"/>
            <a:r>
              <a:rPr lang="cs-CZ" sz="1400" smtClean="0"/>
              <a:t>Brazílie</a:t>
            </a:r>
          </a:p>
          <a:p>
            <a:pPr lvl="1" eaLnBrk="1" hangingPunct="1"/>
            <a:r>
              <a:rPr lang="cs-CZ" sz="1800" smtClean="0"/>
              <a:t>Afrika</a:t>
            </a:r>
          </a:p>
          <a:p>
            <a:pPr lvl="2" eaLnBrk="1" hangingPunct="1"/>
            <a:r>
              <a:rPr lang="cs-CZ" sz="1400" smtClean="0"/>
              <a:t>Egypt</a:t>
            </a:r>
          </a:p>
          <a:p>
            <a:pPr lvl="1" eaLnBrk="1" hangingPunct="1"/>
            <a:r>
              <a:rPr lang="cs-CZ" sz="1800" smtClean="0"/>
              <a:t>Austrálie, Oceánie</a:t>
            </a:r>
          </a:p>
        </p:txBody>
      </p:sp>
      <p:pic>
        <p:nvPicPr>
          <p:cNvPr id="96259" name="Picture 5" descr="ear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5" y="2428875"/>
            <a:ext cx="614680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5" descr="ear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38275"/>
            <a:ext cx="91440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2" name="Rectangle 10"/>
          <p:cNvSpPr>
            <a:spLocks noGrp="1" noChangeArrowheads="1"/>
          </p:cNvSpPr>
          <p:nvPr>
            <p:ph type="title"/>
          </p:nvPr>
        </p:nvSpPr>
        <p:spPr>
          <a:xfrm>
            <a:off x="209550" y="273050"/>
            <a:ext cx="8750300" cy="673100"/>
          </a:xfrm>
        </p:spPr>
        <p:txBody>
          <a:bodyPr/>
          <a:lstStyle/>
          <a:p>
            <a:pPr algn="ctr" eaLnBrk="1" hangingPunct="1"/>
            <a:r>
              <a:rPr lang="cs-CZ" b="1" smtClean="0"/>
              <a:t>Slepá mapa</a:t>
            </a:r>
          </a:p>
        </p:txBody>
      </p:sp>
      <p:sp>
        <p:nvSpPr>
          <p:cNvPr id="41997" name="AutoShape 13"/>
          <p:cNvSpPr>
            <a:spLocks noChangeArrowheads="1"/>
          </p:cNvSpPr>
          <p:nvPr/>
        </p:nvSpPr>
        <p:spPr bwMode="auto">
          <a:xfrm>
            <a:off x="3779838" y="1528763"/>
            <a:ext cx="1506537" cy="971550"/>
          </a:xfrm>
          <a:prstGeom prst="downArrowCallout">
            <a:avLst>
              <a:gd name="adj1" fmla="val 24997"/>
              <a:gd name="adj2" fmla="val 24997"/>
              <a:gd name="adj3" fmla="val 24556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Cumberland </a:t>
            </a:r>
          </a:p>
          <a:p>
            <a:pPr algn="ctr"/>
            <a:r>
              <a:rPr lang="cs-CZ"/>
              <a:t>wrestling</a:t>
            </a:r>
          </a:p>
        </p:txBody>
      </p:sp>
      <p:sp>
        <p:nvSpPr>
          <p:cNvPr id="42000" name="AutoShape 16"/>
          <p:cNvSpPr>
            <a:spLocks noChangeArrowheads="1"/>
          </p:cNvSpPr>
          <p:nvPr/>
        </p:nvSpPr>
        <p:spPr bwMode="auto">
          <a:xfrm>
            <a:off x="7380288" y="2682875"/>
            <a:ext cx="766762" cy="1087438"/>
          </a:xfrm>
          <a:prstGeom prst="downArrowCallout">
            <a:avLst>
              <a:gd name="adj1" fmla="val 25000"/>
              <a:gd name="adj2" fmla="val 25000"/>
              <a:gd name="adj3" fmla="val 2363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Arnis</a:t>
            </a:r>
          </a:p>
        </p:txBody>
      </p:sp>
      <p:sp>
        <p:nvSpPr>
          <p:cNvPr id="42001" name="AutoShape 17"/>
          <p:cNvSpPr>
            <a:spLocks noChangeArrowheads="1"/>
          </p:cNvSpPr>
          <p:nvPr/>
        </p:nvSpPr>
        <p:spPr bwMode="auto">
          <a:xfrm>
            <a:off x="2668588" y="2655888"/>
            <a:ext cx="1681162" cy="508000"/>
          </a:xfrm>
          <a:prstGeom prst="rightArrowCallout">
            <a:avLst>
              <a:gd name="adj1" fmla="val 25000"/>
              <a:gd name="adj2" fmla="val 25000"/>
              <a:gd name="adj3" fmla="val 55156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Galhofa</a:t>
            </a:r>
          </a:p>
        </p:txBody>
      </p:sp>
      <p:sp>
        <p:nvSpPr>
          <p:cNvPr id="42002" name="AutoShape 18"/>
          <p:cNvSpPr>
            <a:spLocks noChangeArrowheads="1"/>
          </p:cNvSpPr>
          <p:nvPr/>
        </p:nvSpPr>
        <p:spPr bwMode="auto">
          <a:xfrm>
            <a:off x="5942013" y="3856038"/>
            <a:ext cx="1123950" cy="877887"/>
          </a:xfrm>
          <a:prstGeom prst="upArrowCallout">
            <a:avLst>
              <a:gd name="adj1" fmla="val 32007"/>
              <a:gd name="adj2" fmla="val 32007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Kaliripjat</a:t>
            </a:r>
          </a:p>
        </p:txBody>
      </p:sp>
      <p:sp>
        <p:nvSpPr>
          <p:cNvPr id="42004" name="AutoShape 20"/>
          <p:cNvSpPr>
            <a:spLocks noChangeArrowheads="1"/>
          </p:cNvSpPr>
          <p:nvPr/>
        </p:nvSpPr>
        <p:spPr bwMode="auto">
          <a:xfrm>
            <a:off x="3189288" y="3952875"/>
            <a:ext cx="1743075" cy="606425"/>
          </a:xfrm>
          <a:prstGeom prst="leftArrowCallout">
            <a:avLst>
              <a:gd name="adj1" fmla="val 25000"/>
              <a:gd name="adj2" fmla="val 25000"/>
              <a:gd name="adj3" fmla="val 47906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Capoeira</a:t>
            </a:r>
          </a:p>
        </p:txBody>
      </p:sp>
      <p:sp>
        <p:nvSpPr>
          <p:cNvPr id="42005" name="AutoShape 21"/>
          <p:cNvSpPr>
            <a:spLocks noChangeArrowheads="1"/>
          </p:cNvSpPr>
          <p:nvPr/>
        </p:nvSpPr>
        <p:spPr bwMode="auto">
          <a:xfrm>
            <a:off x="4659313" y="2419350"/>
            <a:ext cx="1617662" cy="482600"/>
          </a:xfrm>
          <a:prstGeom prst="leftArrowCallout">
            <a:avLst>
              <a:gd name="adj1" fmla="val 25000"/>
              <a:gd name="adj2" fmla="val 25000"/>
              <a:gd name="adj3" fmla="val 55866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Savate</a:t>
            </a:r>
          </a:p>
        </p:txBody>
      </p:sp>
      <p:sp>
        <p:nvSpPr>
          <p:cNvPr id="42007" name="AutoShape 23"/>
          <p:cNvSpPr>
            <a:spLocks noChangeArrowheads="1"/>
          </p:cNvSpPr>
          <p:nvPr/>
        </p:nvSpPr>
        <p:spPr bwMode="auto">
          <a:xfrm>
            <a:off x="6326188" y="2052638"/>
            <a:ext cx="1630362" cy="481012"/>
          </a:xfrm>
          <a:prstGeom prst="leftArrowCallout">
            <a:avLst>
              <a:gd name="adj1" fmla="val 25000"/>
              <a:gd name="adj2" fmla="val 25000"/>
              <a:gd name="adj3" fmla="val 56491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Systema</a:t>
            </a:r>
          </a:p>
        </p:txBody>
      </p:sp>
      <p:sp>
        <p:nvSpPr>
          <p:cNvPr id="12" name="AutoShape 21"/>
          <p:cNvSpPr>
            <a:spLocks noChangeArrowheads="1"/>
          </p:cNvSpPr>
          <p:nvPr/>
        </p:nvSpPr>
        <p:spPr bwMode="auto">
          <a:xfrm>
            <a:off x="5240338" y="3143250"/>
            <a:ext cx="1617662" cy="482600"/>
          </a:xfrm>
          <a:prstGeom prst="leftArrowCallout">
            <a:avLst>
              <a:gd name="adj1" fmla="val 25000"/>
              <a:gd name="adj2" fmla="val 25000"/>
              <a:gd name="adj3" fmla="val 55866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Tahtib</a:t>
            </a:r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auto">
          <a:xfrm>
            <a:off x="6786563" y="5207000"/>
            <a:ext cx="2109787" cy="508000"/>
          </a:xfrm>
          <a:prstGeom prst="rightArrowCallout">
            <a:avLst>
              <a:gd name="adj1" fmla="val 25000"/>
              <a:gd name="adj2" fmla="val 25000"/>
              <a:gd name="adj3" fmla="val 55163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Mau rákau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7" grpId="0" animBg="1"/>
      <p:bldP spid="42000" grpId="0" animBg="1"/>
      <p:bldP spid="42001" grpId="0" animBg="1"/>
      <p:bldP spid="42002" grpId="0" animBg="1"/>
      <p:bldP spid="42004" grpId="0" animBg="1"/>
      <p:bldP spid="42005" grpId="0" animBg="1"/>
      <p:bldP spid="42007" grpId="0" animBg="1"/>
      <p:bldP spid="1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Nadpis 1"/>
          <p:cNvSpPr>
            <a:spLocks noGrp="1"/>
          </p:cNvSpPr>
          <p:nvPr>
            <p:ph type="title"/>
          </p:nvPr>
        </p:nvSpPr>
        <p:spPr>
          <a:xfrm>
            <a:off x="317500" y="38100"/>
            <a:ext cx="8637588" cy="1446213"/>
          </a:xfrm>
        </p:spPr>
        <p:txBody>
          <a:bodyPr/>
          <a:lstStyle/>
          <a:p>
            <a:pPr eaLnBrk="1" hangingPunct="1"/>
            <a:r>
              <a:rPr lang="cs-CZ" smtClean="0"/>
              <a:t>Teorie japonských bojových umění</a:t>
            </a:r>
          </a:p>
        </p:txBody>
      </p:sp>
      <p:sp>
        <p:nvSpPr>
          <p:cNvPr id="983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Systematika japonských bojových umění</a:t>
            </a:r>
          </a:p>
          <a:p>
            <a:pPr lvl="1" eaLnBrk="1" hangingPunct="1"/>
            <a:r>
              <a:rPr lang="cs-CZ" smtClean="0"/>
              <a:t>Stará bojová umění (kobudó)</a:t>
            </a:r>
          </a:p>
          <a:p>
            <a:pPr lvl="1" eaLnBrk="1" hangingPunct="1"/>
            <a:r>
              <a:rPr lang="cs-CZ" smtClean="0"/>
              <a:t>Moderní bojová umění (šinbudó)</a:t>
            </a:r>
          </a:p>
          <a:p>
            <a:pPr eaLnBrk="1" hangingPunct="1"/>
            <a:r>
              <a:rPr lang="cs-CZ" smtClean="0"/>
              <a:t>Teoretická východiska</a:t>
            </a:r>
          </a:p>
          <a:p>
            <a:pPr lvl="1" eaLnBrk="1" hangingPunct="1"/>
            <a:r>
              <a:rPr lang="cs-CZ" smtClean="0"/>
              <a:t>Vývoj</a:t>
            </a:r>
          </a:p>
          <a:p>
            <a:pPr lvl="1" eaLnBrk="1" hangingPunct="1"/>
            <a:r>
              <a:rPr lang="cs-CZ" smtClean="0"/>
              <a:t>Zdroje</a:t>
            </a:r>
          </a:p>
          <a:p>
            <a:pPr lvl="1" eaLnBrk="1" hangingPunct="1"/>
            <a:r>
              <a:rPr lang="cs-CZ" smtClean="0"/>
              <a:t>Trénink</a:t>
            </a:r>
          </a:p>
          <a:p>
            <a:pPr lvl="1" eaLnBrk="1" hangingPunct="1"/>
            <a:endParaRPr lang="cs-CZ" smtClean="0"/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Vývoj japonských bojových umění</a:t>
            </a:r>
          </a:p>
        </p:txBody>
      </p:sp>
      <p:sp>
        <p:nvSpPr>
          <p:cNvPr id="9933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Zmínky o způsobech boje v mýtech (kiki), především poměřování sil (čikara kurabe)</a:t>
            </a:r>
          </a:p>
          <a:p>
            <a:pPr lvl="1" eaLnBrk="1" hangingPunct="1"/>
            <a:r>
              <a:rPr lang="cs-CZ" smtClean="0"/>
              <a:t>Kodžiki (712)</a:t>
            </a:r>
          </a:p>
          <a:p>
            <a:pPr lvl="2" eaLnBrk="1" hangingPunct="1"/>
            <a:r>
              <a:rPr lang="cs-CZ" smtClean="0"/>
              <a:t>Boj bohů (Takemikazuči a Takeminakata) – vítězství hodem</a:t>
            </a:r>
          </a:p>
          <a:p>
            <a:pPr lvl="2" eaLnBrk="1" hangingPunct="1"/>
            <a:r>
              <a:rPr lang="cs-CZ" smtClean="0"/>
              <a:t>Meč jako jeden z mytických předmětů</a:t>
            </a:r>
          </a:p>
          <a:p>
            <a:pPr lvl="1" eaLnBrk="1" hangingPunct="1"/>
            <a:r>
              <a:rPr lang="cs-CZ" smtClean="0"/>
              <a:t>Nihon šoki (720)</a:t>
            </a:r>
          </a:p>
          <a:p>
            <a:pPr lvl="2" eaLnBrk="1" hangingPunct="1"/>
            <a:r>
              <a:rPr lang="cs-CZ" smtClean="0"/>
              <a:t>Boj hrdinů (Sukune a Kuehara) – vítězství kopem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Vývoj japonských bojových umění</a:t>
            </a:r>
          </a:p>
        </p:txBody>
      </p:sp>
      <p:sp>
        <p:nvSpPr>
          <p:cNvPr id="1003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Boj se zbraněmi</a:t>
            </a:r>
          </a:p>
          <a:p>
            <a:pPr lvl="1" eaLnBrk="1" hangingPunct="1"/>
            <a:r>
              <a:rPr lang="cs-CZ" smtClean="0"/>
              <a:t>Technologie výroby oceli a využití jízdy</a:t>
            </a:r>
          </a:p>
          <a:p>
            <a:pPr lvl="2" eaLnBrk="1" hangingPunct="1"/>
            <a:r>
              <a:rPr lang="cs-CZ" smtClean="0"/>
              <a:t>Především lukostřelba, boj kopím, boj mečem</a:t>
            </a:r>
          </a:p>
          <a:p>
            <a:pPr lvl="2" eaLnBrk="1" hangingPunct="1"/>
            <a:r>
              <a:rPr lang="cs-CZ" smtClean="0"/>
              <a:t>Po sjednocení Japonska (1603) vznik mnoha rjúha</a:t>
            </a:r>
          </a:p>
          <a:p>
            <a:pPr eaLnBrk="1" hangingPunct="1"/>
            <a:r>
              <a:rPr lang="cs-CZ" smtClean="0"/>
              <a:t>Boj beze zbraní</a:t>
            </a:r>
          </a:p>
          <a:p>
            <a:pPr lvl="1" eaLnBrk="1" hangingPunct="1"/>
            <a:r>
              <a:rPr lang="cs-CZ" smtClean="0"/>
              <a:t>Především dovednost vojáků</a:t>
            </a:r>
          </a:p>
          <a:p>
            <a:pPr lvl="2" eaLnBrk="1" hangingPunct="1"/>
            <a:r>
              <a:rPr lang="cs-CZ" smtClean="0"/>
              <a:t>Sumai (nativní způsob boje, také forma buke sumai)</a:t>
            </a:r>
          </a:p>
          <a:p>
            <a:pPr lvl="2" eaLnBrk="1" hangingPunct="1"/>
            <a:r>
              <a:rPr lang="cs-CZ" smtClean="0"/>
              <a:t>Kumi uči (také forma joroi kumi uči)</a:t>
            </a:r>
          </a:p>
          <a:p>
            <a:pPr lvl="2" eaLnBrk="1" hangingPunct="1"/>
            <a:r>
              <a:rPr lang="cs-CZ" smtClean="0"/>
              <a:t>Džúdžucu</a:t>
            </a:r>
          </a:p>
          <a:p>
            <a:pPr lvl="1" eaLnBrk="1" hangingPunct="1"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Nadpis 1"/>
          <p:cNvSpPr>
            <a:spLocks noGrp="1"/>
          </p:cNvSpPr>
          <p:nvPr>
            <p:ph type="title"/>
          </p:nvPr>
        </p:nvSpPr>
        <p:spPr>
          <a:xfrm>
            <a:off x="317500" y="38100"/>
            <a:ext cx="8637588" cy="1446213"/>
          </a:xfrm>
        </p:spPr>
        <p:txBody>
          <a:bodyPr/>
          <a:lstStyle/>
          <a:p>
            <a:pPr eaLnBrk="1" hangingPunct="1"/>
            <a:r>
              <a:rPr lang="cs-CZ" smtClean="0"/>
              <a:t>Systematika japonských bojových umění</a:t>
            </a:r>
          </a:p>
        </p:txBody>
      </p:sp>
      <p:sp>
        <p:nvSpPr>
          <p:cNvPr id="10137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Kobudó – stará, tradiční bojová umění</a:t>
            </a:r>
          </a:p>
          <a:p>
            <a:pPr lvl="1" eaLnBrk="1" hangingPunct="1"/>
            <a:r>
              <a:rPr lang="cs-CZ" smtClean="0"/>
              <a:t>Kobudó, korjú, kobudžucu</a:t>
            </a:r>
          </a:p>
          <a:p>
            <a:pPr lvl="1" eaLnBrk="1" hangingPunct="1"/>
            <a:r>
              <a:rPr lang="cs-CZ" smtClean="0"/>
              <a:t>Nositelem byl samuraj, příp. voják</a:t>
            </a:r>
          </a:p>
          <a:p>
            <a:pPr eaLnBrk="1" hangingPunct="1"/>
            <a:r>
              <a:rPr lang="cs-CZ" smtClean="0"/>
              <a:t>Šinbudó – nová, moderní bojová umění</a:t>
            </a:r>
          </a:p>
          <a:p>
            <a:pPr lvl="1" eaLnBrk="1" hangingPunct="1"/>
            <a:r>
              <a:rPr lang="cs-CZ" smtClean="0"/>
              <a:t>Šinbudó, gendai budó</a:t>
            </a:r>
          </a:p>
          <a:p>
            <a:pPr lvl="1" eaLnBrk="1" hangingPunct="1"/>
            <a:r>
              <a:rPr lang="cs-CZ" smtClean="0"/>
              <a:t>Nositelem může být kdokoliv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Džucu vs dó </a:t>
            </a:r>
            <a:r>
              <a:rPr lang="cs-CZ" sz="2400" smtClean="0"/>
              <a:t>(žádná přímá změna z jednoho na druhé zde historicky není doložitelná)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 smtClean="0"/>
              <a:t>Kobudó</a:t>
            </a:r>
            <a:endParaRPr lang="cs-CZ" dirty="0" smtClean="0"/>
          </a:p>
        </p:txBody>
      </p:sp>
      <p:sp>
        <p:nvSpPr>
          <p:cNvPr id="10240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000" smtClean="0"/>
              <a:t>Džúdžucu</a:t>
            </a:r>
          </a:p>
          <a:p>
            <a:pPr eaLnBrk="1" hangingPunct="1"/>
            <a:r>
              <a:rPr lang="cs-CZ" sz="2000" smtClean="0"/>
              <a:t>Kendžucu</a:t>
            </a:r>
          </a:p>
          <a:p>
            <a:pPr eaLnBrk="1" hangingPunct="1"/>
            <a:r>
              <a:rPr lang="cs-CZ" sz="2000" smtClean="0"/>
              <a:t>Sódžucu</a:t>
            </a:r>
          </a:p>
          <a:p>
            <a:pPr eaLnBrk="1" hangingPunct="1"/>
            <a:r>
              <a:rPr lang="cs-CZ" sz="2000" smtClean="0"/>
              <a:t>Naginatadžucu</a:t>
            </a:r>
          </a:p>
          <a:p>
            <a:pPr eaLnBrk="1" hangingPunct="1"/>
            <a:r>
              <a:rPr lang="cs-CZ" sz="2000" smtClean="0"/>
              <a:t>Kjúdžucu</a:t>
            </a:r>
          </a:p>
          <a:p>
            <a:pPr eaLnBrk="1" hangingPunct="1"/>
            <a:r>
              <a:rPr lang="cs-CZ" sz="2000" smtClean="0"/>
              <a:t>Bódžucu</a:t>
            </a:r>
          </a:p>
          <a:p>
            <a:pPr eaLnBrk="1" hangingPunct="1"/>
            <a:r>
              <a:rPr lang="cs-CZ" sz="2000" smtClean="0"/>
              <a:t>Hanbódžucu</a:t>
            </a:r>
          </a:p>
          <a:p>
            <a:pPr eaLnBrk="1" hangingPunct="1"/>
            <a:r>
              <a:rPr lang="cs-CZ" sz="2000" smtClean="0"/>
              <a:t>Šurikendžucu</a:t>
            </a:r>
          </a:p>
          <a:p>
            <a:pPr eaLnBrk="1" hangingPunct="1"/>
            <a:r>
              <a:rPr lang="cs-CZ" sz="2000" smtClean="0"/>
              <a:t>Torinawadžucu</a:t>
            </a:r>
          </a:p>
          <a:p>
            <a:pPr eaLnBrk="1" hangingPunct="1"/>
            <a:r>
              <a:rPr lang="cs-CZ" sz="2000" smtClean="0"/>
              <a:t>Džuttedžucu</a:t>
            </a:r>
          </a:p>
          <a:p>
            <a:pPr eaLnBrk="1" hangingPunct="1"/>
            <a:r>
              <a:rPr lang="cs-CZ" sz="2000" smtClean="0"/>
              <a:t>Nindžucu</a:t>
            </a:r>
            <a:endParaRPr lang="cs-CZ" smtClean="0"/>
          </a:p>
          <a:p>
            <a:pPr eaLnBrk="1" hangingPunct="1"/>
            <a:r>
              <a:rPr lang="cs-CZ" sz="2400" b="1" smtClean="0"/>
              <a:t>Tradiční školy ale obvykle obsahovaly různé techniky (beze zbraní i se zbraněmi) a taktiky</a:t>
            </a:r>
            <a:endParaRPr lang="cs-CZ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Název bojová umění</a:t>
            </a:r>
            <a:endParaRPr lang="en-US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sk-SK" smtClean="0"/>
              <a:t>Častěji se používá od 1989</a:t>
            </a:r>
          </a:p>
          <a:p>
            <a:pPr eaLnBrk="1" hangingPunct="1">
              <a:buFont typeface="Wingdings" pitchFamily="2" charset="2"/>
              <a:buNone/>
            </a:pPr>
            <a:endParaRPr lang="sk-SK" smtClean="0"/>
          </a:p>
          <a:p>
            <a:pPr eaLnBrk="1" hangingPunct="1">
              <a:buFont typeface="Wingdings" pitchFamily="2" charset="2"/>
              <a:buNone/>
            </a:pPr>
            <a:r>
              <a:rPr lang="sk-SK" smtClean="0"/>
              <a:t>Nejednotné chápání: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mtClean="0"/>
              <a:t>Asijské systémy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mtClean="0"/>
              <a:t>Vše o úpolových sportech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Džúdžucu</a:t>
            </a:r>
            <a:endParaRPr lang="cs-CZ" dirty="0"/>
          </a:p>
        </p:txBody>
      </p:sp>
      <p:pic>
        <p:nvPicPr>
          <p:cNvPr id="4" name="Zástupný symbol pro obsah 3" descr="jujutsu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196" y="1941513"/>
            <a:ext cx="6491796" cy="41148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Kendžucu</a:t>
            </a:r>
            <a:endParaRPr lang="cs-CZ" dirty="0"/>
          </a:p>
        </p:txBody>
      </p:sp>
      <p:pic>
        <p:nvPicPr>
          <p:cNvPr id="4" name="Zástupný symbol pro obsah 3" descr="kenjuts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1629" y="1808102"/>
            <a:ext cx="3140531" cy="4357202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Bódžucu</a:t>
            </a:r>
            <a:endParaRPr lang="cs-CZ" dirty="0"/>
          </a:p>
        </p:txBody>
      </p:sp>
      <p:pic>
        <p:nvPicPr>
          <p:cNvPr id="4" name="Zástupný symbol pro obsah 3" descr="bo juts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6817" y="1832960"/>
            <a:ext cx="4605423" cy="4260336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Sódžucu</a:t>
            </a:r>
            <a:endParaRPr lang="cs-CZ" dirty="0"/>
          </a:p>
        </p:txBody>
      </p:sp>
      <p:pic>
        <p:nvPicPr>
          <p:cNvPr id="4" name="Zástupný symbol pro obsah 3" descr="sojuts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94941"/>
            <a:ext cx="6645393" cy="4298355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Naginatadžucu</a:t>
            </a:r>
            <a:endParaRPr lang="cs-CZ" dirty="0"/>
          </a:p>
        </p:txBody>
      </p:sp>
      <p:pic>
        <p:nvPicPr>
          <p:cNvPr id="4" name="Zástupný symbol pro obsah 3" descr="shimizu_nagina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83335" y="1772816"/>
            <a:ext cx="2834455" cy="4320480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Kjúdžucu</a:t>
            </a:r>
            <a:endParaRPr lang="cs-CZ" dirty="0"/>
          </a:p>
        </p:txBody>
      </p:sp>
      <p:pic>
        <p:nvPicPr>
          <p:cNvPr id="4" name="Zástupný symbol pro obsah 3" descr="kyujuts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9894" y="1772816"/>
            <a:ext cx="5762426" cy="4321820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Bugei</a:t>
            </a:r>
            <a:r>
              <a:rPr lang="cs-CZ" dirty="0" smtClean="0"/>
              <a:t> </a:t>
            </a:r>
            <a:r>
              <a:rPr lang="cs-CZ" dirty="0" err="1" smtClean="0"/>
              <a:t>džúhappan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Kendžucu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(šerm)</a:t>
            </a:r>
            <a:endParaRPr lang="cs-CZ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Battodžucu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(tasení meče)</a:t>
            </a:r>
            <a:endParaRPr lang="cs-CZ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Sódžucu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(šerm kopím)</a:t>
            </a:r>
            <a:endParaRPr lang="cs-CZ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Naginatadžucu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(šerm halapartnou)</a:t>
            </a:r>
            <a:endParaRPr lang="cs-CZ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Kjúdžucu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(lukostřelba)</a:t>
            </a:r>
            <a:endParaRPr lang="cs-CZ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Kjúbadžucu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(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lukostřelba 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z koně)</a:t>
            </a:r>
            <a:endParaRPr lang="cs-CZ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Suidžucu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(plavání)</a:t>
            </a:r>
            <a:endParaRPr lang="cs-CZ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Bódžucu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(šerm holí)</a:t>
            </a:r>
            <a:endParaRPr lang="cs-CZ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Nagamono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(šerm širokou halapartnou)</a:t>
            </a:r>
            <a:endParaRPr lang="cs-CZ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Torimono</a:t>
            </a:r>
            <a:r>
              <a:rPr lang="cs-CZ" sz="18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Dógu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(použití policejních zatýkacích zbraní)</a:t>
            </a:r>
            <a:endParaRPr lang="cs-CZ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Kakuši</a:t>
            </a:r>
            <a:r>
              <a:rPr lang="cs-CZ" sz="18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cs-CZ" sz="18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</a:t>
            </a:r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ukidžucu</a:t>
            </a:r>
            <a:r>
              <a:rPr lang="cs-CZ" sz="18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</a:t>
            </a:r>
            <a:r>
              <a:rPr lang="cs-CZ" sz="18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(skryté zbraně)</a:t>
            </a:r>
            <a:endParaRPr lang="cs-CZ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</a:t>
            </a:r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žúdžucu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(zejména neozbrojený boj)</a:t>
            </a:r>
            <a:endParaRPr lang="cs-CZ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Šurikendžucu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(vrhání malých zbraní)</a:t>
            </a:r>
            <a:endParaRPr lang="cs-CZ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Hódžucu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(střelba z palných zbraní)</a:t>
            </a:r>
            <a:endParaRPr lang="cs-CZ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Džóhó</a:t>
            </a:r>
            <a:r>
              <a:rPr lang="cs-CZ" sz="18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kaišú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(získávání informací)</a:t>
            </a:r>
            <a:endParaRPr lang="cs-CZ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Čikudžó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(opevňování)</a:t>
            </a:r>
            <a:endParaRPr lang="cs-CZ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Angó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(signalizace)</a:t>
            </a:r>
            <a:endParaRPr lang="cs-CZ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cs-CZ" sz="18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Heihó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</a:t>
            </a:r>
            <a:r>
              <a:rPr lang="cs-CZ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(strategie a taktika)</a:t>
            </a:r>
            <a:endParaRPr lang="cs-CZ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Bugei</a:t>
            </a:r>
            <a:r>
              <a:rPr lang="cs-CZ" dirty="0" smtClean="0"/>
              <a:t> </a:t>
            </a:r>
            <a:r>
              <a:rPr lang="cs-CZ" dirty="0" err="1" smtClean="0"/>
              <a:t>džúhappan</a:t>
            </a:r>
            <a:endParaRPr lang="cs-CZ" dirty="0"/>
          </a:p>
        </p:txBody>
      </p:sp>
      <p:pic>
        <p:nvPicPr>
          <p:cNvPr id="4" name="Zástupný symbol pro obsah 3" descr="juhappan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6105" y="1772816"/>
            <a:ext cx="6098223" cy="4374812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Bugei</a:t>
            </a:r>
            <a:r>
              <a:rPr lang="cs-CZ" dirty="0" smtClean="0"/>
              <a:t> </a:t>
            </a:r>
            <a:r>
              <a:rPr lang="cs-CZ" dirty="0" err="1" smtClean="0"/>
              <a:t>džúhappan</a:t>
            </a:r>
            <a:endParaRPr lang="cs-CZ" dirty="0"/>
          </a:p>
        </p:txBody>
      </p:sp>
      <p:pic>
        <p:nvPicPr>
          <p:cNvPr id="4" name="Zástupný symbol pro obsah 3" descr="juhappa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07" y="1772816"/>
            <a:ext cx="6100405" cy="4376377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Bugei</a:t>
            </a:r>
            <a:r>
              <a:rPr lang="cs-CZ" dirty="0" smtClean="0"/>
              <a:t> </a:t>
            </a:r>
            <a:r>
              <a:rPr lang="cs-CZ" dirty="0" err="1" smtClean="0"/>
              <a:t>džúhappan</a:t>
            </a:r>
            <a:endParaRPr lang="cs-CZ" dirty="0"/>
          </a:p>
        </p:txBody>
      </p:sp>
      <p:pic>
        <p:nvPicPr>
          <p:cNvPr id="4" name="Zástupný symbol pro obsah 3" descr="juhappan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0050" y="1772816"/>
            <a:ext cx="6122270" cy="439206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637588" cy="769937"/>
          </a:xfrm>
        </p:spPr>
        <p:txBody>
          <a:bodyPr/>
          <a:lstStyle/>
          <a:p>
            <a:pPr eaLnBrk="1" hangingPunct="1"/>
            <a:r>
              <a:rPr lang="sk-SK" smtClean="0"/>
              <a:t>Bojová umění – martial arts</a:t>
            </a:r>
            <a:endParaRPr lang="en-US" smtClean="0"/>
          </a:p>
        </p:txBody>
      </p:sp>
      <p:sp>
        <p:nvSpPr>
          <p:cNvPr id="2048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28613" y="1000125"/>
            <a:ext cx="5100637" cy="58578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sk-SK" sz="2800" b="1" smtClean="0"/>
          </a:p>
          <a:p>
            <a:pPr eaLnBrk="1" hangingPunct="1">
              <a:buFont typeface="Wingdings" pitchFamily="2" charset="2"/>
              <a:buNone/>
            </a:pPr>
            <a:r>
              <a:rPr lang="sk-SK" sz="2800" b="1" smtClean="0"/>
              <a:t>Art: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z="2800" smtClean="0"/>
              <a:t>Umění</a:t>
            </a:r>
          </a:p>
          <a:p>
            <a:pPr eaLnBrk="1" hangingPunct="1">
              <a:buFont typeface="Wingdings" pitchFamily="2" charset="2"/>
              <a:buNone/>
            </a:pPr>
            <a:endParaRPr lang="sk-SK" sz="2800" smtClean="0"/>
          </a:p>
          <a:p>
            <a:pPr eaLnBrk="1" hangingPunct="1">
              <a:buFont typeface="Wingdings" pitchFamily="2" charset="2"/>
              <a:buNone/>
            </a:pPr>
            <a:r>
              <a:rPr lang="sk-SK" sz="2800" b="1" smtClean="0"/>
              <a:t>Martial: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z="2800" smtClean="0"/>
              <a:t>- Mars, syn Jova (Jupiter) a Juno , manžel Bellony a milenec Venuše (ztotožňován s řeckým Árem)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z="2800" smtClean="0"/>
              <a:t>- </a:t>
            </a:r>
            <a:r>
              <a:rPr lang="sk-SK" sz="2800" smtClean="0">
                <a:cs typeface="Times New Roman" pitchFamily="18" charset="0"/>
              </a:rPr>
              <a:t>bojový, vojenský, válečný, souvisejíci s bojem a válkou</a:t>
            </a:r>
            <a:endParaRPr lang="en-US" sz="2800" smtClean="0"/>
          </a:p>
        </p:txBody>
      </p:sp>
      <p:pic>
        <p:nvPicPr>
          <p:cNvPr id="20483" name="Picture 2" descr="File:Ares Ludovisi Altemps Inv8602 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928688"/>
            <a:ext cx="35718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Bugei</a:t>
            </a:r>
            <a:r>
              <a:rPr lang="cs-CZ" dirty="0" smtClean="0"/>
              <a:t> </a:t>
            </a:r>
            <a:r>
              <a:rPr lang="cs-CZ" dirty="0" err="1" smtClean="0"/>
              <a:t>džúhappan</a:t>
            </a:r>
            <a:endParaRPr lang="cs-CZ" dirty="0"/>
          </a:p>
        </p:txBody>
      </p:sp>
      <p:pic>
        <p:nvPicPr>
          <p:cNvPr id="4" name="Zástupný symbol pro obsah 3" descr="juhappan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0050" y="1772816"/>
            <a:ext cx="6122270" cy="4392064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Bugei</a:t>
            </a:r>
            <a:r>
              <a:rPr lang="cs-CZ" dirty="0" smtClean="0"/>
              <a:t> </a:t>
            </a:r>
            <a:r>
              <a:rPr lang="cs-CZ" dirty="0" err="1" smtClean="0"/>
              <a:t>džúhappan</a:t>
            </a:r>
            <a:endParaRPr lang="cs-CZ" dirty="0"/>
          </a:p>
        </p:txBody>
      </p:sp>
      <p:pic>
        <p:nvPicPr>
          <p:cNvPr id="4" name="Zástupný symbol pro obsah 3" descr="juhappan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512" y="1844824"/>
            <a:ext cx="8742976" cy="4172784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Džúdžucu</a:t>
            </a:r>
          </a:p>
        </p:txBody>
      </p:sp>
      <p:sp>
        <p:nvSpPr>
          <p:cNvPr id="10342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Způsob obran a útoků beze zbraní, nebo s použitím malých zbraní proti jednomu, nebo více neozbrojeným, nebo ozbrojeným oponentům.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Zbraně</a:t>
            </a:r>
          </a:p>
          <a:p>
            <a:pPr lvl="1" eaLnBrk="1" hangingPunct="1"/>
            <a:r>
              <a:rPr lang="cs-CZ" smtClean="0"/>
              <a:t>Kobuki (malé zbraně)</a:t>
            </a:r>
          </a:p>
          <a:p>
            <a:pPr lvl="1" eaLnBrk="1" hangingPunct="1"/>
            <a:r>
              <a:rPr lang="cs-CZ" smtClean="0"/>
              <a:t>Hibuki (skryté zbraně)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Kobudó</a:t>
            </a:r>
          </a:p>
        </p:txBody>
      </p:sp>
      <p:sp>
        <p:nvSpPr>
          <p:cNvPr id="10445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Nositelem byl samuraj</a:t>
            </a:r>
          </a:p>
          <a:p>
            <a:pPr lvl="1" eaLnBrk="1" hangingPunct="1"/>
            <a:r>
              <a:rPr lang="cs-CZ" sz="2400" smtClean="0"/>
              <a:t>Saburomono = „ten, který očekáva příkazy“</a:t>
            </a:r>
          </a:p>
          <a:p>
            <a:pPr lvl="1" eaLnBrk="1" hangingPunct="1"/>
            <a:r>
              <a:rPr lang="cs-CZ" sz="2400" smtClean="0"/>
              <a:t>Vojenská elita, jezdec</a:t>
            </a:r>
          </a:p>
          <a:p>
            <a:pPr lvl="1" eaLnBrk="1" hangingPunct="1"/>
            <a:r>
              <a:rPr lang="cs-CZ" sz="2400" smtClean="0"/>
              <a:t>Třída vznikla ke konci období Heian (794 -1185)</a:t>
            </a:r>
          </a:p>
          <a:p>
            <a:pPr lvl="1" eaLnBrk="1" hangingPunct="1"/>
            <a:r>
              <a:rPr lang="cs-CZ" sz="2400" smtClean="0"/>
              <a:t>Povinná umění samurajů (roku bugei, 1650)</a:t>
            </a:r>
          </a:p>
          <a:p>
            <a:pPr lvl="2" eaLnBrk="1" hangingPunct="1"/>
            <a:r>
              <a:rPr lang="cs-CZ" sz="2000" smtClean="0"/>
              <a:t>Kendžucu</a:t>
            </a:r>
          </a:p>
          <a:p>
            <a:pPr lvl="2" eaLnBrk="1" hangingPunct="1"/>
            <a:r>
              <a:rPr lang="cs-CZ" sz="2000" smtClean="0"/>
              <a:t>Kjúdžucu</a:t>
            </a:r>
          </a:p>
          <a:p>
            <a:pPr lvl="2" eaLnBrk="1" hangingPunct="1"/>
            <a:r>
              <a:rPr lang="cs-CZ" sz="2000" smtClean="0"/>
              <a:t>Badžucu</a:t>
            </a:r>
          </a:p>
          <a:p>
            <a:pPr lvl="2" eaLnBrk="1" hangingPunct="1"/>
            <a:r>
              <a:rPr lang="cs-CZ" sz="2000" smtClean="0"/>
              <a:t>Sódžucu</a:t>
            </a:r>
          </a:p>
          <a:p>
            <a:pPr lvl="2" eaLnBrk="1" hangingPunct="1"/>
            <a:r>
              <a:rPr lang="cs-CZ" sz="2000" smtClean="0"/>
              <a:t>Hódžucu</a:t>
            </a:r>
          </a:p>
          <a:p>
            <a:pPr lvl="2" eaLnBrk="1" hangingPunct="1"/>
            <a:r>
              <a:rPr lang="cs-CZ" sz="2000" smtClean="0"/>
              <a:t>Džúdžucu</a:t>
            </a:r>
          </a:p>
          <a:p>
            <a:pPr lvl="2" eaLnBrk="1" hangingPunct="1"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Nadpis 1"/>
          <p:cNvSpPr>
            <a:spLocks noGrp="1"/>
          </p:cNvSpPr>
          <p:nvPr>
            <p:ph type="title"/>
          </p:nvPr>
        </p:nvSpPr>
        <p:spPr>
          <a:xfrm>
            <a:off x="317500" y="714375"/>
            <a:ext cx="8637588" cy="769938"/>
          </a:xfrm>
        </p:spPr>
        <p:txBody>
          <a:bodyPr/>
          <a:lstStyle/>
          <a:p>
            <a:pPr eaLnBrk="1" hangingPunct="1"/>
            <a:r>
              <a:rPr lang="cs-CZ" smtClean="0"/>
              <a:t>Kobudó</a:t>
            </a:r>
            <a:r>
              <a:rPr lang="cs-CZ" sz="3200" smtClean="0"/>
              <a:t> – systém výuky a zkoušek</a:t>
            </a:r>
            <a:endParaRPr lang="cs-CZ" smtClean="0"/>
          </a:p>
        </p:txBody>
      </p:sp>
      <p:sp>
        <p:nvSpPr>
          <p:cNvPr id="10547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Existence mnoha rjúha – škol</a:t>
            </a:r>
          </a:p>
          <a:p>
            <a:pPr eaLnBrk="1" hangingPunct="1"/>
            <a:r>
              <a:rPr lang="cs-CZ" smtClean="0"/>
              <a:t>Licencování prostřednictvím menkjó – soupisu dosažených technik</a:t>
            </a:r>
          </a:p>
          <a:p>
            <a:pPr eaLnBrk="1" hangingPunct="1"/>
            <a:r>
              <a:rPr lang="cs-CZ" smtClean="0"/>
              <a:t>Menkjó kaiden – licence o úplném předání rjúha</a:t>
            </a:r>
          </a:p>
          <a:p>
            <a:pPr eaLnBrk="1" hangingPunct="1"/>
            <a:r>
              <a:rPr lang="cs-CZ" smtClean="0"/>
              <a:t>Vzdělávací systém</a:t>
            </a:r>
          </a:p>
          <a:p>
            <a:pPr lvl="1" eaLnBrk="1" hangingPunct="1"/>
            <a:r>
              <a:rPr lang="cs-CZ" smtClean="0"/>
              <a:t>Šóden (začátečnícká úroveň)</a:t>
            </a:r>
          </a:p>
          <a:p>
            <a:pPr lvl="1" eaLnBrk="1" hangingPunct="1"/>
            <a:r>
              <a:rPr lang="cs-CZ" smtClean="0"/>
              <a:t>Čúden (pokročilá úroveň)</a:t>
            </a:r>
          </a:p>
          <a:p>
            <a:pPr lvl="1" eaLnBrk="1" hangingPunct="1"/>
            <a:r>
              <a:rPr lang="cs-CZ" smtClean="0"/>
              <a:t>Okuden (mistrovská úroveň)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Kobudó – sociální struktura</a:t>
            </a:r>
          </a:p>
        </p:txBody>
      </p:sp>
      <p:sp>
        <p:nvSpPr>
          <p:cNvPr id="10649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Charakteristiky sociálních interakcí</a:t>
            </a:r>
          </a:p>
          <a:p>
            <a:pPr lvl="1" eaLnBrk="1" hangingPunct="1"/>
            <a:r>
              <a:rPr lang="cs-CZ" smtClean="0"/>
              <a:t>Pevná formální struktura</a:t>
            </a:r>
          </a:p>
          <a:p>
            <a:pPr lvl="1" eaLnBrk="1" hangingPunct="1"/>
            <a:r>
              <a:rPr lang="cs-CZ" smtClean="0"/>
              <a:t>Převaha vertikálních interakcí</a:t>
            </a:r>
          </a:p>
          <a:p>
            <a:pPr lvl="1" eaLnBrk="1" hangingPunct="1"/>
            <a:r>
              <a:rPr lang="cs-CZ" smtClean="0"/>
              <a:t>Dlouhodobé (celoživotní) trvání</a:t>
            </a:r>
          </a:p>
          <a:p>
            <a:pPr lvl="1" eaLnBrk="1" hangingPunct="1"/>
            <a:r>
              <a:rPr lang="cs-CZ" smtClean="0"/>
              <a:t>Princip seniority (čójó no džo)</a:t>
            </a:r>
          </a:p>
          <a:p>
            <a:pPr lvl="1" eaLnBrk="1" hangingPunct="1"/>
            <a:r>
              <a:rPr lang="cs-CZ" smtClean="0"/>
              <a:t>Princip participace</a:t>
            </a:r>
          </a:p>
          <a:p>
            <a:pPr lvl="1" eaLnBrk="1" hangingPunct="1"/>
            <a:r>
              <a:rPr lang="cs-CZ" smtClean="0"/>
              <a:t>Iniciativa přicházející sezdola</a:t>
            </a:r>
          </a:p>
          <a:p>
            <a:pPr lvl="1" eaLnBrk="1" hangingPunct="1"/>
            <a:r>
              <a:rPr lang="cs-CZ" smtClean="0"/>
              <a:t>Preference neformálních vztahů</a:t>
            </a:r>
          </a:p>
          <a:p>
            <a:pPr lvl="1" eaLnBrk="1" hangingPunct="1">
              <a:buFont typeface="Wingdings" pitchFamily="2" charset="2"/>
              <a:buNone/>
            </a:pPr>
            <a:endParaRPr lang="cs-CZ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Kobudó – sociální struktura</a:t>
            </a:r>
          </a:p>
        </p:txBody>
      </p:sp>
      <p:sp>
        <p:nvSpPr>
          <p:cNvPr id="10752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Sóke – „hlava rodu“, hlavní představitel školy, obvykle i vedoucí učitel, titul je obvykle dědičný</a:t>
            </a:r>
          </a:p>
          <a:p>
            <a:pPr eaLnBrk="1" hangingPunct="1"/>
            <a:r>
              <a:rPr lang="cs-CZ" smtClean="0"/>
              <a:t>Šihanke – vedoucí učitel (v případě, že učitelem není sóke)</a:t>
            </a:r>
          </a:p>
          <a:p>
            <a:pPr eaLnBrk="1" hangingPunct="1"/>
            <a:r>
              <a:rPr lang="cs-CZ" smtClean="0"/>
              <a:t>Šihan – „jdoucí příkladem“, učitel učitelů, mistr</a:t>
            </a:r>
          </a:p>
          <a:p>
            <a:pPr eaLnBrk="1" hangingPunct="1"/>
            <a:r>
              <a:rPr lang="cs-CZ" smtClean="0"/>
              <a:t>Sensei - učitel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Kobudó – sociální struktura</a:t>
            </a:r>
          </a:p>
        </p:txBody>
      </p:sp>
      <p:sp>
        <p:nvSpPr>
          <p:cNvPr id="10854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Učideši - vnitřní žák</a:t>
            </a:r>
          </a:p>
          <a:p>
            <a:pPr eaLnBrk="1" hangingPunct="1"/>
            <a:r>
              <a:rPr lang="cs-CZ" smtClean="0"/>
              <a:t>Sotodeši - vnější žák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Seipai - starší žák</a:t>
            </a:r>
          </a:p>
          <a:p>
            <a:pPr eaLnBrk="1" hangingPunct="1"/>
            <a:r>
              <a:rPr lang="cs-CZ" smtClean="0"/>
              <a:t>Kohai – mladší žák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Nadpis 1"/>
          <p:cNvSpPr>
            <a:spLocks noGrp="1"/>
          </p:cNvSpPr>
          <p:nvPr>
            <p:ph type="title"/>
          </p:nvPr>
        </p:nvSpPr>
        <p:spPr>
          <a:xfrm>
            <a:off x="317500" y="714375"/>
            <a:ext cx="8637588" cy="769938"/>
          </a:xfrm>
        </p:spPr>
        <p:txBody>
          <a:bodyPr/>
          <a:lstStyle/>
          <a:p>
            <a:pPr eaLnBrk="1" hangingPunct="1"/>
            <a:r>
              <a:rPr lang="cs-CZ" smtClean="0"/>
              <a:t>Šinbudó</a:t>
            </a:r>
          </a:p>
        </p:txBody>
      </p:sp>
      <p:sp>
        <p:nvSpPr>
          <p:cNvPr id="10957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400" smtClean="0"/>
              <a:t>Džúdó</a:t>
            </a:r>
          </a:p>
          <a:p>
            <a:pPr eaLnBrk="1" hangingPunct="1"/>
            <a:r>
              <a:rPr lang="cs-CZ" sz="2400" smtClean="0"/>
              <a:t>Kendó</a:t>
            </a:r>
          </a:p>
          <a:p>
            <a:pPr eaLnBrk="1" hangingPunct="1"/>
            <a:r>
              <a:rPr lang="cs-CZ" sz="2400" smtClean="0"/>
              <a:t>Naginatadó</a:t>
            </a:r>
          </a:p>
          <a:p>
            <a:pPr eaLnBrk="1" hangingPunct="1"/>
            <a:r>
              <a:rPr lang="cs-CZ" sz="2400" smtClean="0"/>
              <a:t>Karatedó</a:t>
            </a:r>
          </a:p>
          <a:p>
            <a:pPr eaLnBrk="1" hangingPunct="1"/>
            <a:r>
              <a:rPr lang="cs-CZ" sz="2400" smtClean="0"/>
              <a:t>Aikidó</a:t>
            </a:r>
          </a:p>
          <a:p>
            <a:pPr eaLnBrk="1" hangingPunct="1"/>
            <a:r>
              <a:rPr lang="cs-CZ" sz="2400" smtClean="0"/>
              <a:t>Šórindži kenpó</a:t>
            </a:r>
          </a:p>
          <a:p>
            <a:pPr eaLnBrk="1" hangingPunct="1"/>
            <a:r>
              <a:rPr lang="cs-CZ" sz="2400" smtClean="0"/>
              <a:t>Džúkendó</a:t>
            </a:r>
          </a:p>
          <a:p>
            <a:pPr eaLnBrk="1" hangingPunct="1"/>
            <a:r>
              <a:rPr lang="cs-CZ" sz="2400" smtClean="0"/>
              <a:t>Sumó (není zcela kobudó ani šinbudó)</a:t>
            </a:r>
          </a:p>
          <a:p>
            <a:pPr eaLnBrk="1" hangingPunct="1"/>
            <a:r>
              <a:rPr lang="cs-CZ" smtClean="0"/>
              <a:t>Moderní školy jsou obvykle relativně úzce zaměřené, zejména kvůli soutěžím</a:t>
            </a:r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Nadpis 1"/>
          <p:cNvSpPr>
            <a:spLocks noGrp="1"/>
          </p:cNvSpPr>
          <p:nvPr>
            <p:ph type="title"/>
          </p:nvPr>
        </p:nvSpPr>
        <p:spPr>
          <a:xfrm>
            <a:off x="317500" y="714375"/>
            <a:ext cx="8637588" cy="769938"/>
          </a:xfrm>
        </p:spPr>
        <p:txBody>
          <a:bodyPr/>
          <a:lstStyle/>
          <a:p>
            <a:pPr eaLnBrk="1" hangingPunct="1"/>
            <a:r>
              <a:rPr lang="cs-CZ" smtClean="0"/>
              <a:t>Šinbudó</a:t>
            </a:r>
            <a:r>
              <a:rPr lang="cs-CZ" sz="3200" smtClean="0"/>
              <a:t> – systém výuky a zkoušek</a:t>
            </a:r>
            <a:endParaRPr lang="cs-CZ" smtClean="0"/>
          </a:p>
        </p:txBody>
      </p:sp>
      <p:sp>
        <p:nvSpPr>
          <p:cNvPr id="11059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Systém kjú a dan</a:t>
            </a:r>
          </a:p>
          <a:p>
            <a:pPr lvl="1" eaLnBrk="1" hangingPunct="1"/>
            <a:r>
              <a:rPr lang="cs-CZ" sz="2400" smtClean="0"/>
              <a:t>Kjú sestupně …3., 2., 1.</a:t>
            </a:r>
          </a:p>
          <a:p>
            <a:pPr lvl="1" eaLnBrk="1" hangingPunct="1"/>
            <a:r>
              <a:rPr lang="cs-CZ" sz="2400" smtClean="0"/>
              <a:t>Dan vzestupně … 1. (šódan), 2., 3., …</a:t>
            </a:r>
          </a:p>
          <a:p>
            <a:pPr lvl="1" eaLnBrk="1" hangingPunct="1"/>
            <a:endParaRPr lang="cs-CZ" sz="2000" smtClean="0"/>
          </a:p>
          <a:p>
            <a:pPr eaLnBrk="1" hangingPunct="1"/>
            <a:r>
              <a:rPr lang="cs-CZ" sz="2800" smtClean="0"/>
              <a:t>Sensei, šihan (stejně jako v korjú)</a:t>
            </a:r>
          </a:p>
          <a:p>
            <a:pPr eaLnBrk="1" hangingPunct="1"/>
            <a:endParaRPr lang="cs-CZ" sz="2800" smtClean="0"/>
          </a:p>
          <a:p>
            <a:pPr eaLnBrk="1" hangingPunct="1"/>
            <a:r>
              <a:rPr lang="cs-CZ" sz="2800" smtClean="0"/>
              <a:t>Systém šógó (titulů) Dai Nippon Butoku Kai</a:t>
            </a:r>
          </a:p>
          <a:p>
            <a:pPr lvl="1" eaLnBrk="1" hangingPunct="1"/>
            <a:r>
              <a:rPr lang="cs-CZ" sz="2400" smtClean="0"/>
              <a:t>Renši – instruktor</a:t>
            </a:r>
          </a:p>
          <a:p>
            <a:pPr lvl="1" eaLnBrk="1" hangingPunct="1"/>
            <a:r>
              <a:rPr lang="cs-CZ" sz="2400" smtClean="0"/>
              <a:t>Kjóši – pokročilý učitel</a:t>
            </a:r>
          </a:p>
          <a:p>
            <a:pPr lvl="1" eaLnBrk="1" hangingPunct="1"/>
            <a:r>
              <a:rPr lang="cs-CZ" sz="2400" smtClean="0"/>
              <a:t>Hanši – mistr učitel, učitel učitelů</a:t>
            </a:r>
          </a:p>
          <a:p>
            <a:pPr lvl="1"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Pojem bojová umění</a:t>
            </a:r>
          </a:p>
        </p:txBody>
      </p:sp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400" smtClean="0"/>
              <a:t>Martial arts (martial ways, fighting arts, fighting sports, combatives)</a:t>
            </a:r>
          </a:p>
          <a:p>
            <a:pPr eaLnBrk="1" hangingPunct="1"/>
            <a:r>
              <a:rPr lang="cs-CZ" sz="2400" smtClean="0"/>
              <a:t>Art martiaux</a:t>
            </a:r>
          </a:p>
          <a:p>
            <a:pPr eaLnBrk="1" hangingPunct="1"/>
            <a:r>
              <a:rPr lang="cs-CZ" sz="2400" smtClean="0"/>
              <a:t>Kampfkunst</a:t>
            </a:r>
          </a:p>
          <a:p>
            <a:pPr eaLnBrk="1" hangingPunct="1"/>
            <a:r>
              <a:rPr lang="cs-CZ" sz="2400" smtClean="0"/>
              <a:t>Artes marciales</a:t>
            </a:r>
          </a:p>
          <a:p>
            <a:pPr eaLnBrk="1" hangingPunct="1"/>
            <a:r>
              <a:rPr lang="cs-CZ" sz="2400" smtClean="0"/>
              <a:t>Arti Marziali</a:t>
            </a:r>
          </a:p>
          <a:p>
            <a:pPr eaLnBrk="1" hangingPunct="1"/>
            <a:r>
              <a:rPr lang="cs-CZ" sz="2400" smtClean="0"/>
              <a:t>Sztuki walki (sporty walki)</a:t>
            </a:r>
          </a:p>
          <a:p>
            <a:pPr eaLnBrk="1" hangingPunct="1"/>
            <a:r>
              <a:rPr lang="cs-CZ" sz="2400" smtClean="0"/>
              <a:t>Borilačke vještine</a:t>
            </a:r>
          </a:p>
          <a:p>
            <a:pPr eaLnBrk="1" hangingPunct="1"/>
            <a:r>
              <a:rPr lang="az-Cyrl-AZ" sz="2400" smtClean="0"/>
              <a:t>боевое искусств</a:t>
            </a:r>
            <a:r>
              <a:rPr lang="cs-CZ" sz="2400" smtClean="0"/>
              <a:t>a (</a:t>
            </a:r>
            <a:r>
              <a:rPr lang="az-Cyrl-AZ" sz="2400" smtClean="0"/>
              <a:t>Спортивные единоборства</a:t>
            </a:r>
            <a:r>
              <a:rPr lang="cs-CZ" sz="2400" smtClean="0"/>
              <a:t>, </a:t>
            </a:r>
            <a:r>
              <a:rPr lang="az-Cyrl-AZ" sz="2400" smtClean="0"/>
              <a:t>Боевые единоборства</a:t>
            </a:r>
            <a:r>
              <a:rPr lang="cs-CZ" sz="2400" smtClean="0"/>
              <a:t>)</a:t>
            </a:r>
          </a:p>
          <a:p>
            <a:pPr eaLnBrk="1" hangingPunct="1"/>
            <a:r>
              <a:rPr lang="el-GR" sz="2400" smtClean="0"/>
              <a:t>Πολεμικές τέχνες</a:t>
            </a:r>
          </a:p>
          <a:p>
            <a:pPr eaLnBrk="1" hangingPunct="1"/>
            <a:endParaRPr lang="az-Cyrl-AZ" sz="2400" smtClean="0"/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Učitelé bojových um</a:t>
            </a:r>
            <a:r>
              <a:rPr lang="cs-CZ" smtClean="0"/>
              <a:t>ění</a:t>
            </a:r>
          </a:p>
        </p:txBody>
      </p:sp>
      <p:sp>
        <p:nvSpPr>
          <p:cNvPr id="11161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3000" smtClean="0"/>
              <a:t>Cvičení (i výuka) je prostředkem, nikoli cílem</a:t>
            </a:r>
          </a:p>
          <a:p>
            <a:pPr eaLnBrk="1" hangingPunct="1"/>
            <a:r>
              <a:rPr lang="cs-CZ" sz="3000" smtClean="0"/>
              <a:t>Výuka probíhá prostřednictvím bezprostřední praktické zkušenosti s pohybem</a:t>
            </a:r>
          </a:p>
          <a:p>
            <a:pPr eaLnBrk="1" hangingPunct="1"/>
            <a:r>
              <a:rPr lang="cs-CZ" sz="3000" smtClean="0"/>
              <a:t>Učitel je v první řadě neformální autoritou (žáci přicházejí k učiteli, ne opačně)</a:t>
            </a:r>
          </a:p>
          <a:p>
            <a:pPr eaLnBrk="1" hangingPunct="1"/>
            <a:r>
              <a:rPr lang="cs-CZ" sz="3000" smtClean="0"/>
              <a:t>Výuka není časově omezena cílem, umožňuje tedy skutečně rozvíjet osobnost žáka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Nadpis 1"/>
          <p:cNvSpPr>
            <a:spLocks noGrp="1"/>
          </p:cNvSpPr>
          <p:nvPr>
            <p:ph type="title"/>
          </p:nvPr>
        </p:nvSpPr>
        <p:spPr>
          <a:xfrm>
            <a:off x="317500" y="38100"/>
            <a:ext cx="8637588" cy="1446213"/>
          </a:xfrm>
        </p:spPr>
        <p:txBody>
          <a:bodyPr/>
          <a:lstStyle/>
          <a:p>
            <a:pPr eaLnBrk="1" hangingPunct="1"/>
            <a:r>
              <a:rPr lang="cs-CZ" smtClean="0"/>
              <a:t>Zdroje japonských bojových umění</a:t>
            </a:r>
          </a:p>
        </p:txBody>
      </p:sp>
      <p:sp>
        <p:nvSpPr>
          <p:cNvPr id="11264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Tradice (ve smyslu konfucianismu)</a:t>
            </a:r>
          </a:p>
          <a:p>
            <a:pPr eaLnBrk="1" hangingPunct="1"/>
            <a:r>
              <a:rPr lang="cs-CZ" sz="2800" smtClean="0"/>
              <a:t>Písemné záznamy</a:t>
            </a:r>
          </a:p>
          <a:p>
            <a:pPr lvl="1" eaLnBrk="1" hangingPunct="1"/>
            <a:r>
              <a:rPr lang="cs-CZ" sz="2400" smtClean="0"/>
              <a:t>Musaši Miajmoto: Gorin no šo</a:t>
            </a:r>
          </a:p>
          <a:p>
            <a:pPr lvl="1" eaLnBrk="1" hangingPunct="1"/>
            <a:r>
              <a:rPr lang="cs-CZ" sz="2400" smtClean="0"/>
              <a:t>Munenori Jagjú: Heihó kadenšo</a:t>
            </a:r>
          </a:p>
          <a:p>
            <a:pPr lvl="1" eaLnBrk="1" hangingPunct="1"/>
            <a:r>
              <a:rPr lang="cs-CZ" sz="2400" smtClean="0"/>
              <a:t>Záznamy jednotlivých rjúha</a:t>
            </a:r>
          </a:p>
          <a:p>
            <a:pPr lvl="1" eaLnBrk="1" hangingPunct="1"/>
            <a:r>
              <a:rPr lang="cs-CZ" sz="2400" smtClean="0"/>
              <a:t>Japonské filozofické spisy</a:t>
            </a:r>
          </a:p>
          <a:p>
            <a:pPr lvl="1" eaLnBrk="1" hangingPunct="1"/>
            <a:r>
              <a:rPr lang="cs-CZ" sz="2400" smtClean="0"/>
              <a:t>V teorii ale vycházeli i z čínských zdrojů</a:t>
            </a:r>
          </a:p>
          <a:p>
            <a:pPr lvl="2" eaLnBrk="1" hangingPunct="1"/>
            <a:r>
              <a:rPr lang="cs-CZ" sz="2000" smtClean="0"/>
              <a:t>Konfucianistických</a:t>
            </a:r>
          </a:p>
          <a:p>
            <a:pPr lvl="2" eaLnBrk="1" hangingPunct="1"/>
            <a:r>
              <a:rPr lang="cs-CZ" sz="2000" smtClean="0"/>
              <a:t>Taoistických</a:t>
            </a:r>
          </a:p>
          <a:p>
            <a:pPr lvl="2" eaLnBrk="1" hangingPunct="1"/>
            <a:r>
              <a:rPr lang="cs-CZ" sz="2000" smtClean="0"/>
              <a:t>Válečných (především Sun</a:t>
            </a:r>
            <a:r>
              <a:rPr lang="en-US" sz="2000" smtClean="0"/>
              <a:t>’c</a:t>
            </a:r>
            <a:r>
              <a:rPr lang="cs-CZ" sz="2000" smtClean="0"/>
              <a:t>)</a:t>
            </a:r>
          </a:p>
          <a:p>
            <a:pPr lvl="2"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Nadpis 1"/>
          <p:cNvSpPr>
            <a:spLocks noGrp="1"/>
          </p:cNvSpPr>
          <p:nvPr>
            <p:ph type="title"/>
          </p:nvPr>
        </p:nvSpPr>
        <p:spPr>
          <a:xfrm>
            <a:off x="317500" y="38100"/>
            <a:ext cx="8637588" cy="1446213"/>
          </a:xfrm>
        </p:spPr>
        <p:txBody>
          <a:bodyPr/>
          <a:lstStyle/>
          <a:p>
            <a:pPr eaLnBrk="1" hangingPunct="1"/>
            <a:r>
              <a:rPr lang="cs-CZ" smtClean="0"/>
              <a:t>Trénink japonských bojových umění</a:t>
            </a:r>
          </a:p>
        </p:txBody>
      </p:sp>
      <p:sp>
        <p:nvSpPr>
          <p:cNvPr id="11366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Cíl</a:t>
            </a:r>
          </a:p>
          <a:p>
            <a:pPr lvl="1" eaLnBrk="1" hangingPunct="1"/>
            <a:r>
              <a:rPr lang="cs-CZ" sz="2400" smtClean="0"/>
              <a:t>Utilitaristický</a:t>
            </a:r>
          </a:p>
          <a:p>
            <a:pPr lvl="1" eaLnBrk="1" hangingPunct="1"/>
            <a:r>
              <a:rPr lang="cs-CZ" sz="2400" smtClean="0"/>
              <a:t>Duchovní (především od éry Tokugawa/Edó)</a:t>
            </a:r>
          </a:p>
          <a:p>
            <a:pPr eaLnBrk="1" hangingPunct="1"/>
            <a:r>
              <a:rPr lang="cs-CZ" sz="2800" smtClean="0"/>
              <a:t>Metody</a:t>
            </a:r>
          </a:p>
          <a:p>
            <a:pPr lvl="1" eaLnBrk="1" hangingPunct="1"/>
            <a:r>
              <a:rPr lang="cs-CZ" sz="2400" smtClean="0"/>
              <a:t>Především kata</a:t>
            </a:r>
          </a:p>
          <a:p>
            <a:pPr lvl="1" eaLnBrk="1" hangingPunct="1"/>
            <a:r>
              <a:rPr lang="cs-CZ" sz="2400" smtClean="0"/>
              <a:t>Ale i různé způsoby (různě) volného boje</a:t>
            </a:r>
          </a:p>
          <a:p>
            <a:pPr lvl="2" eaLnBrk="1" hangingPunct="1">
              <a:buFont typeface="Wingdings" pitchFamily="2" charset="2"/>
              <a:buNone/>
            </a:pPr>
            <a:endParaRPr 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Nadpis 1"/>
          <p:cNvSpPr>
            <a:spLocks noGrp="1"/>
          </p:cNvSpPr>
          <p:nvPr>
            <p:ph type="title"/>
          </p:nvPr>
        </p:nvSpPr>
        <p:spPr>
          <a:xfrm>
            <a:off x="317500" y="38100"/>
            <a:ext cx="8637588" cy="1446213"/>
          </a:xfrm>
        </p:spPr>
        <p:txBody>
          <a:bodyPr/>
          <a:lstStyle/>
          <a:p>
            <a:pPr eaLnBrk="1" hangingPunct="1"/>
            <a:r>
              <a:rPr lang="cs-CZ" smtClean="0"/>
              <a:t>Trénink japonských bojových umění</a:t>
            </a:r>
          </a:p>
        </p:txBody>
      </p:sp>
      <p:sp>
        <p:nvSpPr>
          <p:cNvPr id="11469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renšú – trénink v tělesném pojetí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keiko – jako každodenní praxe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šúgjó – jako metoda k sebezdokonalování, podobně jako askeze </a:t>
            </a:r>
            <a:r>
              <a:rPr lang="cs-CZ" sz="2400" smtClean="0"/>
              <a:t>(z řeckého </a:t>
            </a:r>
            <a:r>
              <a:rPr lang="el-GR" sz="2400" smtClean="0"/>
              <a:t>ἄσκησις </a:t>
            </a:r>
            <a:r>
              <a:rPr lang="cs-CZ" sz="2400" i="1" smtClean="0"/>
              <a:t>askésis</a:t>
            </a:r>
            <a:r>
              <a:rPr lang="cs-CZ" sz="2400" smtClean="0"/>
              <a:t> cvičení, praxe, disciplina; z </a:t>
            </a:r>
            <a:r>
              <a:rPr lang="el-GR" sz="2400" smtClean="0"/>
              <a:t>ἀσκέω </a:t>
            </a:r>
            <a:r>
              <a:rPr lang="cs-CZ" sz="2400" i="1" smtClean="0"/>
              <a:t>askó</a:t>
            </a:r>
            <a:r>
              <a:rPr lang="cs-CZ" sz="2400" smtClean="0"/>
              <a:t> cvičit; původně znamenala jakoukoli formu praxe, jíž se upevňuje disciplina)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Nadpis 1"/>
          <p:cNvSpPr>
            <a:spLocks noGrp="1"/>
          </p:cNvSpPr>
          <p:nvPr>
            <p:ph type="title"/>
          </p:nvPr>
        </p:nvSpPr>
        <p:spPr>
          <a:xfrm>
            <a:off x="317500" y="38100"/>
            <a:ext cx="8637588" cy="1446213"/>
          </a:xfrm>
        </p:spPr>
        <p:txBody>
          <a:bodyPr/>
          <a:lstStyle/>
          <a:p>
            <a:pPr eaLnBrk="1" hangingPunct="1"/>
            <a:r>
              <a:rPr lang="cs-CZ" smtClean="0"/>
              <a:t>Trénink japonských bojových umění</a:t>
            </a:r>
          </a:p>
        </p:txBody>
      </p:sp>
      <p:sp>
        <p:nvSpPr>
          <p:cNvPr id="115714" name="Zástupný symbol pro obsah 2"/>
          <p:cNvSpPr>
            <a:spLocks noGrp="1"/>
          </p:cNvSpPr>
          <p:nvPr>
            <p:ph idx="1"/>
          </p:nvPr>
        </p:nvSpPr>
        <p:spPr>
          <a:xfrm>
            <a:off x="0" y="1655763"/>
            <a:ext cx="6457950" cy="4344987"/>
          </a:xfrm>
        </p:spPr>
        <p:txBody>
          <a:bodyPr/>
          <a:lstStyle/>
          <a:p>
            <a:pPr eaLnBrk="1" hangingPunct="1"/>
            <a:r>
              <a:rPr lang="cs-CZ" sz="2800" b="1" smtClean="0"/>
              <a:t>Šu-ha-ri </a:t>
            </a:r>
            <a:r>
              <a:rPr lang="cs-CZ" sz="2400" smtClean="0"/>
              <a:t>(učit se, odvázat se, přesáhnout)</a:t>
            </a:r>
            <a:endParaRPr lang="cs-CZ" sz="2800" smtClean="0"/>
          </a:p>
          <a:p>
            <a:pPr lvl="1" eaLnBrk="1" hangingPunct="1"/>
            <a:r>
              <a:rPr lang="cs-CZ" sz="2400" b="1" smtClean="0"/>
              <a:t>Šu</a:t>
            </a:r>
            <a:r>
              <a:rPr lang="cs-CZ" sz="2400" smtClean="0"/>
              <a:t> (chránit, naslouchat): tradované znalosti, učení se základům, bezvýhradné sledování učení</a:t>
            </a:r>
          </a:p>
          <a:p>
            <a:pPr lvl="1" eaLnBrk="1" hangingPunct="1"/>
            <a:r>
              <a:rPr lang="cs-CZ" sz="2400" b="1" smtClean="0"/>
              <a:t>Ha</a:t>
            </a:r>
            <a:r>
              <a:rPr lang="cs-CZ" sz="2400" smtClean="0"/>
              <a:t> (rozvázání, odbočení): prolomení tradice, hledání vlastní, jiné cesty</a:t>
            </a:r>
          </a:p>
          <a:p>
            <a:pPr lvl="1" eaLnBrk="1" hangingPunct="1"/>
            <a:r>
              <a:rPr lang="cs-CZ" sz="2400" b="1" smtClean="0"/>
              <a:t>Ri</a:t>
            </a:r>
            <a:r>
              <a:rPr lang="cs-CZ" sz="2400" smtClean="0"/>
              <a:t> (opuštění, oddělení):  transcendence, dokonalost, již zde nejsou formy, techniky </a:t>
            </a:r>
          </a:p>
        </p:txBody>
      </p:sp>
      <p:grpSp>
        <p:nvGrpSpPr>
          <p:cNvPr id="115715" name="Skupina 6"/>
          <p:cNvGrpSpPr>
            <a:grpSpLocks/>
          </p:cNvGrpSpPr>
          <p:nvPr/>
        </p:nvGrpSpPr>
        <p:grpSpPr bwMode="auto">
          <a:xfrm>
            <a:off x="4714875" y="2571750"/>
            <a:ext cx="4429125" cy="4071938"/>
            <a:chOff x="6715140" y="4357694"/>
            <a:chExt cx="1857388" cy="1571636"/>
          </a:xfrm>
        </p:grpSpPr>
        <p:sp>
          <p:nvSpPr>
            <p:cNvPr id="115717" name="Elipsa 3"/>
            <p:cNvSpPr>
              <a:spLocks noChangeArrowheads="1"/>
            </p:cNvSpPr>
            <p:nvPr/>
          </p:nvSpPr>
          <p:spPr bwMode="auto">
            <a:xfrm>
              <a:off x="6715140" y="4357694"/>
              <a:ext cx="1857388" cy="1571636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15718" name="Elipsa 4"/>
            <p:cNvSpPr>
              <a:spLocks noChangeArrowheads="1"/>
            </p:cNvSpPr>
            <p:nvPr/>
          </p:nvSpPr>
          <p:spPr bwMode="auto">
            <a:xfrm>
              <a:off x="7000892" y="4572008"/>
              <a:ext cx="1285884" cy="114300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15719" name="Elipsa 5"/>
            <p:cNvSpPr>
              <a:spLocks noChangeArrowheads="1"/>
            </p:cNvSpPr>
            <p:nvPr/>
          </p:nvSpPr>
          <p:spPr bwMode="auto">
            <a:xfrm>
              <a:off x="7286644" y="4826010"/>
              <a:ext cx="714380" cy="63500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cs-CZ"/>
            </a:p>
          </p:txBody>
        </p:sp>
      </p:grpSp>
      <p:sp>
        <p:nvSpPr>
          <p:cNvPr id="115716" name="TextovéPole 7"/>
          <p:cNvSpPr txBox="1">
            <a:spLocks noChangeArrowheads="1"/>
          </p:cNvSpPr>
          <p:nvPr/>
        </p:nvSpPr>
        <p:spPr bwMode="auto">
          <a:xfrm>
            <a:off x="7215188" y="4357688"/>
            <a:ext cx="1870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/>
              <a:t>šu    ha     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Psychofyzické principy (ki, čchi)</a:t>
            </a:r>
          </a:p>
        </p:txBody>
      </p:sp>
      <p:sp>
        <p:nvSpPr>
          <p:cNvPr id="11673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Chápaní světa jako dynamické jednoty (hifumi) in – jó (čín. jin – jang)</a:t>
            </a:r>
          </a:p>
          <a:p>
            <a:pPr eaLnBrk="1" hangingPunct="1"/>
            <a:r>
              <a:rPr lang="cs-CZ" smtClean="0"/>
              <a:t>Neokonfucianizmus (Ču-si)</a:t>
            </a:r>
          </a:p>
          <a:p>
            <a:pPr lvl="1" eaLnBrk="1" hangingPunct="1"/>
            <a:r>
              <a:rPr lang="cs-CZ" smtClean="0"/>
              <a:t>Ri hokkai – princip, idea, pravzor všeho, vší hmotné existence</a:t>
            </a:r>
          </a:p>
          <a:p>
            <a:pPr lvl="1" eaLnBrk="1" hangingPunct="1"/>
            <a:r>
              <a:rPr lang="cs-CZ" smtClean="0"/>
              <a:t>Dži hokkai – individuální, relativní projev ri hokkai</a:t>
            </a:r>
          </a:p>
          <a:p>
            <a:pPr lvl="2" eaLnBrk="1" hangingPunct="1"/>
            <a:r>
              <a:rPr lang="cs-CZ" smtClean="0"/>
              <a:t>Tato kvalita je dána přítomností ki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Psychofyzické principy (ki, čchi)</a:t>
            </a:r>
          </a:p>
        </p:txBody>
      </p:sp>
      <p:sp>
        <p:nvSpPr>
          <p:cNvPr id="11776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 japonštině je více než 40 pojmů vztažených ke ki</a:t>
            </a:r>
          </a:p>
          <a:p>
            <a:pPr lvl="1" eaLnBrk="1" hangingPunct="1"/>
            <a:r>
              <a:rPr lang="cs-CZ" smtClean="0"/>
              <a:t>Vědomí, duševní zdraví</a:t>
            </a:r>
          </a:p>
          <a:p>
            <a:pPr lvl="1" eaLnBrk="1" hangingPunct="1"/>
            <a:r>
              <a:rPr lang="cs-CZ" smtClean="0"/>
              <a:t>Zájem, záměr přesvědčení</a:t>
            </a:r>
          </a:p>
          <a:p>
            <a:pPr lvl="1" eaLnBrk="1" hangingPunct="1"/>
            <a:r>
              <a:rPr lang="cs-CZ" smtClean="0"/>
              <a:t>Pocity, emocionalita, nálada</a:t>
            </a:r>
          </a:p>
          <a:p>
            <a:pPr lvl="1" eaLnBrk="1" hangingPunct="1"/>
            <a:r>
              <a:rPr lang="cs-CZ" smtClean="0"/>
              <a:t>Temperament, srdce, mysl</a:t>
            </a:r>
          </a:p>
          <a:p>
            <a:pPr lvl="1" eaLnBrk="1" hangingPunct="1"/>
            <a:endParaRPr lang="cs-CZ" smtClean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Psychofyzické principy (ki, čchi)</a:t>
            </a:r>
          </a:p>
        </p:txBody>
      </p:sp>
      <p:sp>
        <p:nvSpPr>
          <p:cNvPr id="11878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 bojových uměních sledujeme tři aspekty ki</a:t>
            </a:r>
          </a:p>
          <a:p>
            <a:pPr lvl="1" eaLnBrk="1" hangingPunct="1"/>
            <a:r>
              <a:rPr lang="cs-CZ" smtClean="0"/>
              <a:t>duchovní aspekt (duch, duše, étos (ang. spirit; fr. esprit; nem. Geist)),</a:t>
            </a:r>
          </a:p>
          <a:p>
            <a:pPr lvl="1" eaLnBrk="1" hangingPunct="1"/>
            <a:r>
              <a:rPr lang="cs-CZ" smtClean="0"/>
              <a:t>afektivní aspekt (vnímání, intuice, cit (ang. feeling, fr. intention; nem. Stimmung)), </a:t>
            </a:r>
          </a:p>
          <a:p>
            <a:pPr lvl="1" eaLnBrk="1" hangingPunct="1"/>
            <a:r>
              <a:rPr lang="cs-CZ" smtClean="0"/>
              <a:t>psycho - fyziologický aspekt (duše, dech, dýchání (gr. psyché; ang. ether)).</a:t>
            </a:r>
          </a:p>
          <a:p>
            <a:pPr lvl="1" eaLnBrk="1" hangingPunct="1"/>
            <a:endParaRPr lang="cs-CZ" smtClean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Psychofyzické principy (ki, čchi)</a:t>
            </a:r>
          </a:p>
        </p:txBody>
      </p:sp>
      <p:sp>
        <p:nvSpPr>
          <p:cNvPr id="11981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cs-CZ" dirty="0" smtClean="0"/>
              <a:t>Co tedy </a:t>
            </a:r>
            <a:r>
              <a:rPr lang="cs-CZ" dirty="0" err="1" smtClean="0"/>
              <a:t>ki</a:t>
            </a:r>
            <a:r>
              <a:rPr lang="cs-CZ" dirty="0" smtClean="0"/>
              <a:t> není:</a:t>
            </a:r>
          </a:p>
          <a:p>
            <a:pPr lvl="2" eaLnBrk="1" hangingPunct="1"/>
            <a:r>
              <a:rPr lang="cs-CZ" dirty="0" smtClean="0"/>
              <a:t>Energie (v okcidentálním smyslu – skalární veličina, schopnost látky, nebo pole konat práci)</a:t>
            </a:r>
          </a:p>
          <a:p>
            <a:pPr lvl="2" eaLnBrk="1" hangingPunct="1"/>
            <a:r>
              <a:rPr lang="cs-CZ" dirty="0" smtClean="0"/>
              <a:t>Schopnost  porazit protivníka mimo technické, taktické a jiné prostředky</a:t>
            </a:r>
          </a:p>
          <a:p>
            <a:pPr lvl="1" eaLnBrk="1" hangingPunct="1">
              <a:buFont typeface="Wingdings" pitchFamily="2" charset="2"/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bojových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Měli bychom znát různá bojová umění z různých kultur tak, abychom pochopili jejich společné znaky i jejich různost</a:t>
            </a:r>
          </a:p>
          <a:p>
            <a:r>
              <a:rPr lang="cs-CZ" dirty="0" smtClean="0"/>
              <a:t>Co nás o BU zajímá</a:t>
            </a:r>
          </a:p>
          <a:p>
            <a:pPr lvl="1"/>
            <a:r>
              <a:rPr lang="cs-CZ" dirty="0" smtClean="0"/>
              <a:t>Kde a jak vznikla</a:t>
            </a:r>
          </a:p>
          <a:p>
            <a:pPr lvl="1"/>
            <a:r>
              <a:rPr lang="cs-CZ" dirty="0" smtClean="0"/>
              <a:t>Technické prostředky</a:t>
            </a:r>
          </a:p>
          <a:p>
            <a:pPr lvl="1"/>
            <a:r>
              <a:rPr lang="cs-CZ" dirty="0" smtClean="0"/>
              <a:t>Výstroj a výzbroj</a:t>
            </a:r>
          </a:p>
          <a:p>
            <a:pPr lvl="1"/>
            <a:r>
              <a:rPr lang="cs-CZ" dirty="0" smtClean="0"/>
              <a:t>Hlavní principy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Bojová umění (definice)</a:t>
            </a:r>
            <a:endParaRPr lang="en-US" smtClean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k-SK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k-SK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k-SK" smtClean="0">
                <a:cs typeface="Times New Roman" pitchFamily="18" charset="0"/>
              </a:rPr>
              <a:t>zejména pohybové systémy, které se vyvinuli ze starých způsobů boje, a které se dnes provádějí jako součást životní cesty, pro sport, sebeobranu, nebo je jejich cílem zachování tradice a kulturního dědictví.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Japonská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2"/>
            <a:ext cx="4171949" cy="4487883"/>
          </a:xfrm>
        </p:spPr>
        <p:txBody>
          <a:bodyPr/>
          <a:lstStyle/>
          <a:p>
            <a:r>
              <a:rPr lang="cs-CZ" sz="2800" dirty="0" smtClean="0"/>
              <a:t>sumó, okinawské </a:t>
            </a:r>
            <a:r>
              <a:rPr lang="cs-CZ" sz="2800" dirty="0" err="1" smtClean="0"/>
              <a:t>kobudó</a:t>
            </a:r>
            <a:r>
              <a:rPr lang="cs-CZ" sz="2800" dirty="0" smtClean="0"/>
              <a:t>, </a:t>
            </a:r>
            <a:r>
              <a:rPr lang="cs-CZ" sz="2800" dirty="0" err="1" smtClean="0"/>
              <a:t>iaidó</a:t>
            </a:r>
            <a:r>
              <a:rPr lang="cs-CZ" sz="2800" dirty="0" smtClean="0"/>
              <a:t>, </a:t>
            </a:r>
            <a:r>
              <a:rPr lang="cs-CZ" sz="2800" dirty="0" err="1" smtClean="0"/>
              <a:t>džódó</a:t>
            </a:r>
            <a:r>
              <a:rPr lang="cs-CZ" sz="2800" dirty="0" smtClean="0"/>
              <a:t>, </a:t>
            </a:r>
            <a:r>
              <a:rPr lang="cs-CZ" sz="2800" dirty="0" err="1" smtClean="0"/>
              <a:t>kjúdó</a:t>
            </a:r>
            <a:r>
              <a:rPr lang="cs-CZ" sz="2800" dirty="0" smtClean="0"/>
              <a:t>, </a:t>
            </a:r>
            <a:r>
              <a:rPr lang="cs-CZ" sz="2800" dirty="0" err="1" smtClean="0"/>
              <a:t>kendó</a:t>
            </a:r>
            <a:r>
              <a:rPr lang="cs-CZ" sz="2800" dirty="0" smtClean="0"/>
              <a:t>, </a:t>
            </a:r>
            <a:r>
              <a:rPr lang="cs-CZ" sz="2800" dirty="0" err="1" smtClean="0"/>
              <a:t>naginatadó</a:t>
            </a:r>
            <a:r>
              <a:rPr lang="cs-CZ" sz="2800" dirty="0" smtClean="0"/>
              <a:t>, </a:t>
            </a:r>
            <a:r>
              <a:rPr lang="cs-CZ" sz="2800" dirty="0" err="1" smtClean="0"/>
              <a:t>nindžucu</a:t>
            </a:r>
            <a:r>
              <a:rPr lang="cs-CZ" sz="2800" dirty="0" smtClean="0"/>
              <a:t> </a:t>
            </a:r>
          </a:p>
          <a:p>
            <a:r>
              <a:rPr lang="cs-CZ" sz="2800" dirty="0" err="1" smtClean="0"/>
              <a:t>Kobudó</a:t>
            </a:r>
            <a:r>
              <a:rPr lang="cs-CZ" sz="2800" dirty="0" smtClean="0"/>
              <a:t>:</a:t>
            </a:r>
          </a:p>
          <a:p>
            <a:pPr lvl="1"/>
            <a:r>
              <a:rPr lang="cs-CZ" sz="2400" dirty="0" err="1" smtClean="0"/>
              <a:t>hódžucu</a:t>
            </a:r>
            <a:r>
              <a:rPr lang="cs-CZ" sz="2400" dirty="0" smtClean="0"/>
              <a:t>, </a:t>
            </a:r>
            <a:r>
              <a:rPr lang="cs-CZ" sz="2400" dirty="0" err="1" smtClean="0"/>
              <a:t>sódžucu</a:t>
            </a:r>
            <a:r>
              <a:rPr lang="cs-CZ" sz="2400" dirty="0" smtClean="0"/>
              <a:t>, </a:t>
            </a:r>
            <a:r>
              <a:rPr lang="cs-CZ" sz="2400" dirty="0" err="1" smtClean="0"/>
              <a:t>šurikendžucu</a:t>
            </a:r>
            <a:r>
              <a:rPr lang="cs-CZ" sz="2400" dirty="0" smtClean="0"/>
              <a:t>, </a:t>
            </a:r>
            <a:r>
              <a:rPr lang="cs-CZ" sz="2400" dirty="0" err="1" smtClean="0"/>
              <a:t>kendžucu</a:t>
            </a:r>
            <a:r>
              <a:rPr lang="cs-CZ" sz="2400" dirty="0" smtClean="0"/>
              <a:t>, </a:t>
            </a:r>
            <a:r>
              <a:rPr lang="cs-CZ" sz="2400" dirty="0" err="1" smtClean="0"/>
              <a:t>džúdžucu</a:t>
            </a:r>
            <a:r>
              <a:rPr lang="cs-CZ" sz="2400" dirty="0" smtClean="0"/>
              <a:t>, </a:t>
            </a:r>
            <a:r>
              <a:rPr lang="cs-CZ" sz="2400" dirty="0" err="1" smtClean="0"/>
              <a:t>kenpó</a:t>
            </a:r>
            <a:r>
              <a:rPr lang="cs-CZ" sz="2400" dirty="0" smtClean="0"/>
              <a:t>, </a:t>
            </a:r>
            <a:r>
              <a:rPr lang="cs-CZ" sz="2400" dirty="0" err="1" smtClean="0"/>
              <a:t>battódžucu</a:t>
            </a:r>
            <a:r>
              <a:rPr lang="cs-CZ" sz="2400" dirty="0" smtClean="0"/>
              <a:t>, </a:t>
            </a:r>
            <a:r>
              <a:rPr lang="cs-CZ" sz="2400" dirty="0" err="1" smtClean="0"/>
              <a:t>hodžódžucu</a:t>
            </a:r>
            <a:endParaRPr lang="cs-CZ" sz="2400" dirty="0"/>
          </a:p>
        </p:txBody>
      </p:sp>
      <p:pic>
        <p:nvPicPr>
          <p:cNvPr id="100354" name="Picture 2" descr="http://www.kohlersjapan.com/pics/JapanInfo/map_japan.jpg"/>
          <p:cNvPicPr>
            <a:picLocks noChangeAspect="1" noChangeArrowheads="1"/>
          </p:cNvPicPr>
          <p:nvPr/>
        </p:nvPicPr>
        <p:blipFill>
          <a:blip r:embed="rId2" cstate="print"/>
          <a:srcRect r="11702"/>
          <a:stretch>
            <a:fillRect/>
          </a:stretch>
        </p:blipFill>
        <p:spPr bwMode="auto">
          <a:xfrm>
            <a:off x="4581615" y="857232"/>
            <a:ext cx="4348103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37763"/>
            <a:ext cx="8637588" cy="1446550"/>
          </a:xfrm>
        </p:spPr>
        <p:txBody>
          <a:bodyPr/>
          <a:lstStyle/>
          <a:p>
            <a:r>
              <a:rPr lang="cs-CZ" dirty="0" smtClean="0"/>
              <a:t>Korejská a mongolská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4386263" cy="4114800"/>
          </a:xfrm>
        </p:spPr>
        <p:txBody>
          <a:bodyPr/>
          <a:lstStyle/>
          <a:p>
            <a:r>
              <a:rPr lang="cs-CZ" dirty="0" smtClean="0"/>
              <a:t>Korea</a:t>
            </a:r>
          </a:p>
          <a:p>
            <a:pPr lvl="1"/>
            <a:r>
              <a:rPr lang="cs-CZ" dirty="0" err="1" smtClean="0"/>
              <a:t>Taekwondo</a:t>
            </a:r>
            <a:r>
              <a:rPr lang="cs-CZ" dirty="0" smtClean="0"/>
              <a:t>, </a:t>
            </a:r>
            <a:r>
              <a:rPr lang="cs-CZ" dirty="0" err="1" smtClean="0"/>
              <a:t>hapkidó</a:t>
            </a:r>
            <a:r>
              <a:rPr lang="cs-CZ" dirty="0" smtClean="0"/>
              <a:t>, </a:t>
            </a:r>
            <a:r>
              <a:rPr lang="cs-CZ" dirty="0" err="1" smtClean="0"/>
              <a:t>tangsudó</a:t>
            </a:r>
            <a:r>
              <a:rPr lang="cs-CZ" dirty="0" smtClean="0"/>
              <a:t>, </a:t>
            </a:r>
            <a:r>
              <a:rPr lang="cs-CZ" dirty="0" err="1" smtClean="0"/>
              <a:t>kumdó</a:t>
            </a:r>
            <a:r>
              <a:rPr lang="cs-CZ" dirty="0" smtClean="0"/>
              <a:t>, </a:t>
            </a:r>
            <a:r>
              <a:rPr lang="cs-CZ" dirty="0" err="1" smtClean="0"/>
              <a:t>jusul</a:t>
            </a:r>
            <a:r>
              <a:rPr lang="cs-CZ" dirty="0" smtClean="0"/>
              <a:t>, </a:t>
            </a:r>
            <a:r>
              <a:rPr lang="cs-CZ" dirty="0" err="1" smtClean="0"/>
              <a:t>judó</a:t>
            </a:r>
            <a:r>
              <a:rPr lang="cs-CZ" dirty="0" smtClean="0"/>
              <a:t>, </a:t>
            </a:r>
            <a:r>
              <a:rPr lang="cs-CZ" dirty="0" err="1" smtClean="0"/>
              <a:t>ssireum</a:t>
            </a:r>
            <a:endParaRPr lang="cs-CZ" dirty="0" smtClean="0"/>
          </a:p>
          <a:p>
            <a:r>
              <a:rPr lang="cs-CZ" dirty="0" smtClean="0"/>
              <a:t>Mongolsko</a:t>
            </a:r>
          </a:p>
          <a:p>
            <a:pPr lvl="1"/>
            <a:r>
              <a:rPr lang="cs-CZ" i="1" dirty="0" err="1" smtClean="0"/>
              <a:t>Bökh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99330" name="Picture 2" descr="http://es.rice.edu/projects/Poli378/Maps/Korea/Korea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785926"/>
            <a:ext cx="3585103" cy="4352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Čínská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Wušu</a:t>
            </a:r>
            <a:r>
              <a:rPr lang="cs-CZ" dirty="0" smtClean="0"/>
              <a:t> vs. </a:t>
            </a:r>
            <a:r>
              <a:rPr lang="cs-CZ" dirty="0" err="1" smtClean="0"/>
              <a:t>Kungfu</a:t>
            </a:r>
            <a:r>
              <a:rPr lang="cs-CZ" dirty="0" smtClean="0"/>
              <a:t> (</a:t>
            </a:r>
            <a:r>
              <a:rPr lang="cs-CZ" dirty="0" err="1" smtClean="0"/>
              <a:t>gongfu</a:t>
            </a:r>
            <a:r>
              <a:rPr lang="cs-CZ" dirty="0" smtClean="0"/>
              <a:t>) vs. </a:t>
            </a:r>
            <a:r>
              <a:rPr lang="cs-CZ" dirty="0" err="1" smtClean="0"/>
              <a:t>čuanfa</a:t>
            </a:r>
            <a:endParaRPr lang="cs-CZ" dirty="0" smtClean="0"/>
          </a:p>
          <a:p>
            <a:r>
              <a:rPr lang="cs-CZ" dirty="0" smtClean="0"/>
              <a:t>Systematika</a:t>
            </a:r>
          </a:p>
          <a:p>
            <a:pPr lvl="1"/>
            <a:r>
              <a:rPr lang="cs-CZ" dirty="0" smtClean="0"/>
              <a:t>Interní vs. externí styly</a:t>
            </a:r>
          </a:p>
          <a:p>
            <a:pPr lvl="1"/>
            <a:r>
              <a:rPr lang="cs-CZ" dirty="0" smtClean="0"/>
              <a:t>Jižní vs. severní styly</a:t>
            </a:r>
          </a:p>
          <a:p>
            <a:endParaRPr lang="cs-CZ" dirty="0" smtClean="0"/>
          </a:p>
          <a:p>
            <a:r>
              <a:rPr lang="cs-CZ" dirty="0" err="1" smtClean="0"/>
              <a:t>Čchi</a:t>
            </a:r>
            <a:r>
              <a:rPr lang="cs-CZ" dirty="0" smtClean="0"/>
              <a:t> </a:t>
            </a:r>
            <a:r>
              <a:rPr lang="cs-CZ" dirty="0" err="1" smtClean="0"/>
              <a:t>kung</a:t>
            </a:r>
            <a:r>
              <a:rPr lang="cs-CZ" dirty="0" smtClean="0"/>
              <a:t> jako integrální praxe v čínských bojových uměních</a:t>
            </a:r>
            <a:endParaRPr lang="cs-CZ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Bojová umění jihovýchodní Asie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3814759" cy="4114800"/>
          </a:xfrm>
        </p:spPr>
        <p:txBody>
          <a:bodyPr/>
          <a:lstStyle/>
          <a:p>
            <a:r>
              <a:rPr lang="cs-CZ" dirty="0" smtClean="0"/>
              <a:t>Vietnam (</a:t>
            </a:r>
            <a:r>
              <a:rPr lang="cs-CZ" dirty="0" err="1" smtClean="0"/>
              <a:t>vo</a:t>
            </a:r>
            <a:r>
              <a:rPr lang="cs-CZ" dirty="0" smtClean="0"/>
              <a:t> </a:t>
            </a:r>
            <a:r>
              <a:rPr lang="cs-CZ" dirty="0" err="1" smtClean="0"/>
              <a:t>thuat</a:t>
            </a:r>
            <a:r>
              <a:rPr lang="cs-CZ" dirty="0" smtClean="0"/>
              <a:t>) </a:t>
            </a:r>
          </a:p>
          <a:p>
            <a:pPr lvl="1"/>
            <a:r>
              <a:rPr lang="cs-CZ" dirty="0" err="1" smtClean="0"/>
              <a:t>vovinam</a:t>
            </a:r>
            <a:r>
              <a:rPr lang="cs-CZ" dirty="0" smtClean="0"/>
              <a:t> (</a:t>
            </a:r>
            <a:r>
              <a:rPr lang="cs-CZ" dirty="0" err="1" smtClean="0"/>
              <a:t>viet</a:t>
            </a:r>
            <a:r>
              <a:rPr lang="cs-CZ" dirty="0" smtClean="0"/>
              <a:t> </a:t>
            </a:r>
            <a:r>
              <a:rPr lang="cs-CZ" dirty="0" err="1" smtClean="0"/>
              <a:t>vo</a:t>
            </a:r>
            <a:r>
              <a:rPr lang="cs-CZ" dirty="0" smtClean="0"/>
              <a:t> </a:t>
            </a:r>
            <a:r>
              <a:rPr lang="cs-CZ" dirty="0" err="1" smtClean="0"/>
              <a:t>dao</a:t>
            </a:r>
            <a:r>
              <a:rPr lang="cs-CZ" dirty="0" smtClean="0"/>
              <a:t>) </a:t>
            </a:r>
          </a:p>
          <a:p>
            <a:r>
              <a:rPr lang="cs-CZ" dirty="0" smtClean="0"/>
              <a:t>Thajsko</a:t>
            </a:r>
          </a:p>
          <a:p>
            <a:pPr lvl="1"/>
            <a:r>
              <a:rPr lang="cs-CZ" dirty="0" err="1" smtClean="0"/>
              <a:t>muai</a:t>
            </a:r>
            <a:r>
              <a:rPr lang="cs-CZ" dirty="0" smtClean="0"/>
              <a:t> </a:t>
            </a:r>
            <a:r>
              <a:rPr lang="cs-CZ" dirty="0" err="1" smtClean="0"/>
              <a:t>thai</a:t>
            </a:r>
            <a:r>
              <a:rPr lang="cs-CZ" dirty="0" smtClean="0"/>
              <a:t>, krabi </a:t>
            </a:r>
            <a:r>
              <a:rPr lang="cs-CZ" dirty="0" err="1" smtClean="0"/>
              <a:t>krabong</a:t>
            </a:r>
            <a:r>
              <a:rPr lang="cs-CZ" dirty="0" smtClean="0"/>
              <a:t> </a:t>
            </a:r>
          </a:p>
          <a:p>
            <a:r>
              <a:rPr lang="cs-CZ" dirty="0" smtClean="0"/>
              <a:t>Barma</a:t>
            </a:r>
          </a:p>
          <a:p>
            <a:pPr lvl="1"/>
            <a:r>
              <a:rPr lang="cs-CZ" dirty="0" err="1" smtClean="0"/>
              <a:t>bandó</a:t>
            </a:r>
            <a:r>
              <a:rPr lang="cs-CZ" dirty="0" smtClean="0"/>
              <a:t>, </a:t>
            </a:r>
            <a:r>
              <a:rPr lang="cs-CZ" dirty="0" err="1" smtClean="0"/>
              <a:t>banšai</a:t>
            </a:r>
            <a:r>
              <a:rPr lang="cs-CZ" dirty="0" smtClean="0"/>
              <a:t>, </a:t>
            </a:r>
            <a:r>
              <a:rPr lang="cs-CZ" dirty="0" err="1" smtClean="0"/>
              <a:t>letwei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98306" name="Picture 2" descr="http://mabryonline.org/blogs/howard/archives/map_southeast_a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714488"/>
            <a:ext cx="4918661" cy="4391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Bojová umění jihovýchodní Asie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3814759" cy="4114800"/>
          </a:xfrm>
        </p:spPr>
        <p:txBody>
          <a:bodyPr/>
          <a:lstStyle/>
          <a:p>
            <a:r>
              <a:rPr lang="cs-CZ" sz="2800" dirty="0" err="1" smtClean="0"/>
              <a:t>Indonesie</a:t>
            </a:r>
            <a:endParaRPr lang="cs-CZ" sz="2800" dirty="0" smtClean="0"/>
          </a:p>
          <a:p>
            <a:pPr lvl="1"/>
            <a:r>
              <a:rPr lang="cs-CZ" sz="2400" dirty="0" smtClean="0"/>
              <a:t>(</a:t>
            </a:r>
            <a:r>
              <a:rPr lang="cs-CZ" sz="2400" dirty="0" err="1" smtClean="0"/>
              <a:t>pentjak</a:t>
            </a:r>
            <a:r>
              <a:rPr lang="cs-CZ" sz="2400" dirty="0" smtClean="0"/>
              <a:t>) </a:t>
            </a:r>
            <a:r>
              <a:rPr lang="cs-CZ" sz="2400" dirty="0" err="1" smtClean="0"/>
              <a:t>silat</a:t>
            </a:r>
            <a:r>
              <a:rPr lang="cs-CZ" sz="2400" dirty="0" smtClean="0"/>
              <a:t>, </a:t>
            </a:r>
            <a:r>
              <a:rPr lang="cs-CZ" sz="2400" dirty="0" err="1" smtClean="0"/>
              <a:t>kuntao</a:t>
            </a:r>
            <a:endParaRPr lang="cs-CZ" sz="2400" dirty="0" smtClean="0"/>
          </a:p>
          <a:p>
            <a:r>
              <a:rPr lang="cs-CZ" sz="2800" dirty="0" err="1" smtClean="0"/>
              <a:t>Malaisie</a:t>
            </a:r>
            <a:endParaRPr lang="cs-CZ" sz="2800" dirty="0" smtClean="0"/>
          </a:p>
          <a:p>
            <a:pPr lvl="1"/>
            <a:r>
              <a:rPr lang="fi-FI" sz="2400" dirty="0" smtClean="0"/>
              <a:t>bersilat (silat pulut, silat buah)</a:t>
            </a:r>
            <a:endParaRPr lang="cs-CZ" sz="2400" dirty="0" smtClean="0"/>
          </a:p>
          <a:p>
            <a:r>
              <a:rPr lang="cs-CZ" sz="2800" dirty="0" smtClean="0"/>
              <a:t>Filipíny</a:t>
            </a:r>
          </a:p>
          <a:p>
            <a:pPr lvl="1"/>
            <a:r>
              <a:rPr lang="cs-CZ" sz="2400" dirty="0" err="1" smtClean="0"/>
              <a:t>eskrima</a:t>
            </a:r>
            <a:r>
              <a:rPr lang="cs-CZ" sz="2400" dirty="0" smtClean="0"/>
              <a:t> (</a:t>
            </a:r>
            <a:r>
              <a:rPr lang="cs-CZ" sz="2400" dirty="0" err="1" smtClean="0"/>
              <a:t>kali</a:t>
            </a:r>
            <a:r>
              <a:rPr lang="cs-CZ" sz="2400" dirty="0" smtClean="0"/>
              <a:t>, </a:t>
            </a:r>
            <a:r>
              <a:rPr lang="cs-CZ" sz="2400" dirty="0" err="1" smtClean="0"/>
              <a:t>arnis</a:t>
            </a:r>
            <a:r>
              <a:rPr lang="cs-CZ" sz="2400" dirty="0" smtClean="0"/>
              <a:t>), </a:t>
            </a:r>
            <a:r>
              <a:rPr lang="cs-CZ" sz="2400" dirty="0" err="1" smtClean="0"/>
              <a:t>panantukan</a:t>
            </a:r>
            <a:endParaRPr lang="cs-CZ" sz="2400" dirty="0" smtClean="0"/>
          </a:p>
          <a:p>
            <a:endParaRPr lang="cs-CZ" dirty="0"/>
          </a:p>
        </p:txBody>
      </p:sp>
      <p:pic>
        <p:nvPicPr>
          <p:cNvPr id="98306" name="Picture 2" descr="http://mabryonline.org/blogs/howard/archives/map_southeast_a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2495" y="1714488"/>
            <a:ext cx="4918661" cy="4391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Bojová umění jihovýchodní Asie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3" y="1941513"/>
            <a:ext cx="3814759" cy="4114800"/>
          </a:xfrm>
        </p:spPr>
        <p:txBody>
          <a:bodyPr/>
          <a:lstStyle/>
          <a:p>
            <a:r>
              <a:rPr lang="cs-CZ" dirty="0" smtClean="0"/>
              <a:t>Indie </a:t>
            </a:r>
          </a:p>
          <a:p>
            <a:pPr lvl="1"/>
            <a:r>
              <a:rPr lang="cs-CZ" dirty="0" err="1" smtClean="0"/>
              <a:t>Kalaripajatu</a:t>
            </a:r>
            <a:r>
              <a:rPr lang="cs-CZ" dirty="0" smtClean="0"/>
              <a:t>, </a:t>
            </a:r>
            <a:r>
              <a:rPr lang="cs-CZ" dirty="0" err="1" smtClean="0"/>
              <a:t>mušti</a:t>
            </a:r>
            <a:r>
              <a:rPr lang="cs-CZ" dirty="0" smtClean="0"/>
              <a:t>, </a:t>
            </a:r>
            <a:r>
              <a:rPr lang="cs-CZ" dirty="0" err="1" smtClean="0"/>
              <a:t>dandi</a:t>
            </a:r>
            <a:r>
              <a:rPr lang="cs-CZ" dirty="0" smtClean="0"/>
              <a:t>, </a:t>
            </a:r>
            <a:r>
              <a:rPr lang="cs-CZ" dirty="0" err="1" smtClean="0"/>
              <a:t>pehlwani</a:t>
            </a:r>
            <a:endParaRPr lang="cs-CZ" dirty="0" smtClean="0"/>
          </a:p>
          <a:p>
            <a:r>
              <a:rPr lang="cs-CZ" dirty="0" smtClean="0"/>
              <a:t>Kambodža</a:t>
            </a:r>
          </a:p>
          <a:p>
            <a:pPr lvl="1"/>
            <a:r>
              <a:rPr lang="cs-CZ" dirty="0" err="1" smtClean="0"/>
              <a:t>bokator</a:t>
            </a:r>
            <a:r>
              <a:rPr lang="cs-CZ" dirty="0" smtClean="0"/>
              <a:t>, </a:t>
            </a:r>
            <a:r>
              <a:rPr lang="cs-CZ" dirty="0" err="1" smtClean="0"/>
              <a:t>kbačkun</a:t>
            </a:r>
            <a:r>
              <a:rPr lang="cs-CZ" dirty="0" smtClean="0"/>
              <a:t> </a:t>
            </a:r>
            <a:r>
              <a:rPr lang="cs-CZ" dirty="0" err="1" smtClean="0"/>
              <a:t>boraan</a:t>
            </a:r>
            <a:r>
              <a:rPr lang="cs-CZ" dirty="0" smtClean="0"/>
              <a:t>, </a:t>
            </a:r>
            <a:r>
              <a:rPr lang="cs-CZ" dirty="0" err="1" smtClean="0"/>
              <a:t>pradal</a:t>
            </a:r>
            <a:r>
              <a:rPr lang="cs-CZ" dirty="0" smtClean="0"/>
              <a:t> </a:t>
            </a:r>
            <a:r>
              <a:rPr lang="cs-CZ" dirty="0" err="1" smtClean="0"/>
              <a:t>serei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98306" name="Picture 2" descr="http://mabryonline.org/blogs/howard/archives/map_southeast_a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2495" y="1714488"/>
            <a:ext cx="4918661" cy="4391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Evropská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643050"/>
            <a:ext cx="8572560" cy="5214950"/>
          </a:xfrm>
        </p:spPr>
        <p:txBody>
          <a:bodyPr/>
          <a:lstStyle/>
          <a:p>
            <a:r>
              <a:rPr lang="cs-CZ" sz="2800" dirty="0" smtClean="0"/>
              <a:t>Francie</a:t>
            </a:r>
          </a:p>
          <a:p>
            <a:pPr lvl="1"/>
            <a:r>
              <a:rPr lang="cs-CZ" sz="2400" dirty="0" err="1" smtClean="0"/>
              <a:t>savate</a:t>
            </a:r>
            <a:r>
              <a:rPr lang="cs-CZ" sz="2400" dirty="0" smtClean="0"/>
              <a:t>, </a:t>
            </a:r>
            <a:r>
              <a:rPr lang="cs-CZ" sz="2400" dirty="0" err="1" smtClean="0"/>
              <a:t>canne</a:t>
            </a:r>
            <a:r>
              <a:rPr lang="cs-CZ" sz="2400" dirty="0" smtClean="0"/>
              <a:t> de </a:t>
            </a:r>
            <a:r>
              <a:rPr lang="cs-CZ" sz="2400" dirty="0" err="1" smtClean="0"/>
              <a:t>combat</a:t>
            </a:r>
            <a:r>
              <a:rPr lang="cs-CZ" sz="2400" dirty="0" smtClean="0"/>
              <a:t> </a:t>
            </a:r>
          </a:p>
          <a:p>
            <a:r>
              <a:rPr lang="cs-CZ" sz="2800" dirty="0" smtClean="0"/>
              <a:t>Anglie</a:t>
            </a:r>
          </a:p>
          <a:p>
            <a:pPr lvl="1"/>
            <a:r>
              <a:rPr lang="cs-CZ" sz="2400" dirty="0" err="1" smtClean="0"/>
              <a:t>bartitsu</a:t>
            </a:r>
            <a:r>
              <a:rPr lang="cs-CZ" sz="2400" dirty="0" smtClean="0"/>
              <a:t>, </a:t>
            </a:r>
            <a:r>
              <a:rPr lang="cs-CZ" sz="2400" dirty="0" err="1" smtClean="0"/>
              <a:t>defendu</a:t>
            </a:r>
            <a:r>
              <a:rPr lang="cs-CZ" sz="2400" dirty="0" smtClean="0"/>
              <a:t>, </a:t>
            </a:r>
            <a:r>
              <a:rPr lang="cs-CZ" sz="2400" dirty="0" err="1" smtClean="0"/>
              <a:t>Westmorland</a:t>
            </a:r>
            <a:r>
              <a:rPr lang="cs-CZ" sz="2400" dirty="0" smtClean="0"/>
              <a:t> wrestling, </a:t>
            </a:r>
            <a:r>
              <a:rPr lang="cs-CZ" sz="2400" dirty="0" err="1" smtClean="0"/>
              <a:t>Cumberland</a:t>
            </a:r>
            <a:r>
              <a:rPr lang="cs-CZ" sz="2400" dirty="0" smtClean="0"/>
              <a:t> wrestling </a:t>
            </a:r>
          </a:p>
          <a:p>
            <a:r>
              <a:rPr lang="cs-CZ" sz="2800" dirty="0" smtClean="0"/>
              <a:t>Portugalsko</a:t>
            </a:r>
          </a:p>
          <a:p>
            <a:pPr lvl="1"/>
            <a:r>
              <a:rPr lang="cs-CZ" sz="2400" dirty="0" err="1" smtClean="0"/>
              <a:t>jogo</a:t>
            </a:r>
            <a:r>
              <a:rPr lang="cs-CZ" sz="2400" dirty="0" smtClean="0"/>
              <a:t> do </a:t>
            </a:r>
            <a:r>
              <a:rPr lang="cs-CZ" sz="2400" dirty="0" err="1" smtClean="0"/>
              <a:t>pau</a:t>
            </a:r>
            <a:r>
              <a:rPr lang="cs-CZ" sz="2400" dirty="0" smtClean="0"/>
              <a:t> (</a:t>
            </a:r>
            <a:r>
              <a:rPr lang="cs-CZ" sz="2400" dirty="0" err="1" smtClean="0"/>
              <a:t>žogo</a:t>
            </a:r>
            <a:r>
              <a:rPr lang="cs-CZ" sz="2400" dirty="0" smtClean="0"/>
              <a:t> do </a:t>
            </a:r>
            <a:r>
              <a:rPr lang="cs-CZ" sz="2400" dirty="0" err="1" smtClean="0"/>
              <a:t>pau</a:t>
            </a:r>
            <a:r>
              <a:rPr lang="cs-CZ" sz="2400" dirty="0" smtClean="0"/>
              <a:t>), </a:t>
            </a:r>
            <a:r>
              <a:rPr lang="cs-CZ" sz="2400" dirty="0" err="1" smtClean="0"/>
              <a:t>galhofa</a:t>
            </a:r>
            <a:r>
              <a:rPr lang="cs-CZ" sz="2400" dirty="0" smtClean="0"/>
              <a:t> (</a:t>
            </a:r>
            <a:r>
              <a:rPr lang="cs-CZ" sz="2400" dirty="0" err="1" smtClean="0"/>
              <a:t>gaľjofa</a:t>
            </a:r>
            <a:r>
              <a:rPr lang="cs-CZ" sz="2400" dirty="0" smtClean="0"/>
              <a:t>) </a:t>
            </a:r>
          </a:p>
          <a:p>
            <a:r>
              <a:rPr lang="cs-CZ" sz="2800" dirty="0" smtClean="0"/>
              <a:t>Island</a:t>
            </a:r>
          </a:p>
          <a:p>
            <a:pPr lvl="1"/>
            <a:r>
              <a:rPr lang="cs-CZ" sz="2400" dirty="0" err="1" smtClean="0"/>
              <a:t>glima</a:t>
            </a:r>
            <a:r>
              <a:rPr lang="cs-CZ" sz="2400" dirty="0" smtClean="0"/>
              <a:t> </a:t>
            </a:r>
          </a:p>
          <a:p>
            <a:r>
              <a:rPr lang="cs-CZ" sz="2800" dirty="0" smtClean="0"/>
              <a:t>Turecko</a:t>
            </a:r>
          </a:p>
          <a:p>
            <a:pPr lvl="1"/>
            <a:r>
              <a:rPr lang="cs-CZ" sz="2400" dirty="0" err="1" smtClean="0"/>
              <a:t>yağlı</a:t>
            </a:r>
            <a:r>
              <a:rPr lang="cs-CZ" sz="2400" dirty="0" smtClean="0"/>
              <a:t> </a:t>
            </a:r>
            <a:r>
              <a:rPr lang="cs-CZ" sz="2400" dirty="0" err="1" smtClean="0"/>
              <a:t>güreş</a:t>
            </a:r>
            <a:r>
              <a:rPr lang="cs-CZ" sz="2400" dirty="0" smtClean="0"/>
              <a:t> (</a:t>
            </a:r>
            <a:r>
              <a:rPr lang="cs-CZ" sz="2400" dirty="0" err="1" smtClean="0"/>
              <a:t>jáli</a:t>
            </a:r>
            <a:r>
              <a:rPr lang="cs-CZ" sz="2400" dirty="0" smtClean="0"/>
              <a:t> </a:t>
            </a:r>
            <a:r>
              <a:rPr lang="cs-CZ" sz="2400" dirty="0" err="1" smtClean="0"/>
              <a:t>güreš</a:t>
            </a:r>
            <a:r>
              <a:rPr lang="cs-CZ" sz="2400" dirty="0" smtClean="0"/>
              <a:t>)</a:t>
            </a:r>
            <a:endParaRPr lang="cs-CZ" sz="2400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Americká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Brazílie</a:t>
            </a:r>
          </a:p>
          <a:p>
            <a:pPr lvl="1"/>
            <a:r>
              <a:rPr lang="cs-CZ" dirty="0" err="1" smtClean="0"/>
              <a:t>capoeira</a:t>
            </a:r>
            <a:endParaRPr lang="cs-CZ" dirty="0" smtClean="0"/>
          </a:p>
          <a:p>
            <a:r>
              <a:rPr lang="cs-CZ" dirty="0" smtClean="0"/>
              <a:t>USA</a:t>
            </a:r>
          </a:p>
          <a:p>
            <a:pPr lvl="1"/>
            <a:r>
              <a:rPr lang="cs-CZ" dirty="0" err="1" smtClean="0"/>
              <a:t>kajukenbo</a:t>
            </a:r>
            <a:endParaRPr lang="cs-CZ" dirty="0" smtClean="0"/>
          </a:p>
          <a:p>
            <a:pPr lvl="1"/>
            <a:r>
              <a:rPr lang="cs-CZ" dirty="0" err="1" smtClean="0"/>
              <a:t>catch</a:t>
            </a:r>
            <a:r>
              <a:rPr lang="cs-CZ" dirty="0" smtClean="0"/>
              <a:t> wrestling </a:t>
            </a:r>
            <a:endParaRPr lang="cs-CZ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37763"/>
            <a:ext cx="8637588" cy="1446550"/>
          </a:xfrm>
        </p:spPr>
        <p:txBody>
          <a:bodyPr/>
          <a:lstStyle/>
          <a:p>
            <a:r>
              <a:rPr lang="cs-CZ" dirty="0" smtClean="0"/>
              <a:t>Africká, Australská, Oceánská bojová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Austrálie, Oceánie</a:t>
            </a:r>
          </a:p>
          <a:p>
            <a:pPr lvl="1"/>
            <a:r>
              <a:rPr lang="cs-CZ" dirty="0" err="1" smtClean="0"/>
              <a:t>koonomont</a:t>
            </a:r>
            <a:r>
              <a:rPr lang="cs-CZ" dirty="0" smtClean="0"/>
              <a:t> </a:t>
            </a:r>
            <a:r>
              <a:rPr lang="cs-CZ" dirty="0" err="1" smtClean="0"/>
              <a:t>togip</a:t>
            </a:r>
            <a:r>
              <a:rPr lang="cs-CZ" dirty="0" smtClean="0"/>
              <a:t> </a:t>
            </a:r>
            <a:r>
              <a:rPr lang="cs-CZ" dirty="0" err="1" smtClean="0"/>
              <a:t>baip</a:t>
            </a:r>
            <a:endParaRPr lang="cs-CZ" dirty="0" smtClean="0"/>
          </a:p>
          <a:p>
            <a:r>
              <a:rPr lang="cs-CZ" dirty="0" smtClean="0"/>
              <a:t>Nový Zéland </a:t>
            </a:r>
          </a:p>
          <a:p>
            <a:pPr lvl="1"/>
            <a:r>
              <a:rPr lang="cs-CZ" dirty="0" err="1" smtClean="0"/>
              <a:t>mau</a:t>
            </a:r>
            <a:r>
              <a:rPr lang="cs-CZ" dirty="0" smtClean="0"/>
              <a:t> </a:t>
            </a:r>
            <a:r>
              <a:rPr lang="cs-CZ" dirty="0" err="1" smtClean="0"/>
              <a:t>rákau</a:t>
            </a:r>
            <a:endParaRPr lang="cs-CZ" dirty="0" smtClean="0"/>
          </a:p>
          <a:p>
            <a:pPr lvl="1"/>
            <a:r>
              <a:rPr lang="cs-CZ" dirty="0" smtClean="0"/>
              <a:t> </a:t>
            </a:r>
            <a:r>
              <a:rPr lang="cs-CZ" dirty="0" err="1" smtClean="0"/>
              <a:t>mau</a:t>
            </a:r>
            <a:endParaRPr lang="cs-CZ" dirty="0" smtClean="0"/>
          </a:p>
          <a:p>
            <a:r>
              <a:rPr lang="cs-CZ" dirty="0" smtClean="0"/>
              <a:t>Egypt</a:t>
            </a:r>
          </a:p>
          <a:p>
            <a:pPr lvl="1"/>
            <a:r>
              <a:rPr lang="cs-CZ" dirty="0" err="1" smtClean="0"/>
              <a:t>tahtib</a:t>
            </a:r>
            <a:endParaRPr lang="cs-CZ" dirty="0" smtClean="0"/>
          </a:p>
          <a:p>
            <a:r>
              <a:rPr lang="cs-CZ" dirty="0" smtClean="0"/>
              <a:t>Nigérie</a:t>
            </a:r>
          </a:p>
          <a:p>
            <a:pPr lvl="1"/>
            <a:r>
              <a:rPr lang="cs-CZ" dirty="0" err="1" smtClean="0"/>
              <a:t>dambe</a:t>
            </a:r>
            <a:r>
              <a:rPr lang="cs-CZ" dirty="0" smtClean="0"/>
              <a:t>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Bojová umění a úpoly</a:t>
            </a:r>
            <a:endParaRPr lang="en-US" smtClean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Vše, co se dotýká vedení války</a:t>
            </a:r>
          </a:p>
          <a:p>
            <a:pPr eaLnBrk="1" hangingPunct="1"/>
            <a:r>
              <a:rPr lang="sk-SK" smtClean="0"/>
              <a:t>Techniky, taktika, technologie</a:t>
            </a:r>
          </a:p>
          <a:p>
            <a:pPr eaLnBrk="1" hangingPunct="1">
              <a:buFont typeface="Wingdings" pitchFamily="2" charset="2"/>
              <a:buNone/>
            </a:pPr>
            <a:endParaRPr lang="sk-SK" smtClean="0"/>
          </a:p>
          <a:p>
            <a:pPr eaLnBrk="1" hangingPunct="1">
              <a:buFont typeface="Wingdings" pitchFamily="2" charset="2"/>
              <a:buNone/>
            </a:pPr>
            <a:r>
              <a:rPr lang="sk-SK" smtClean="0"/>
              <a:t>Úpoly jsou pohybovými aktivitami, pracují s kontaktem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Bojová umění a úpoly</a:t>
            </a:r>
            <a:endParaRPr lang="en-US" smtClean="0"/>
          </a:p>
        </p:txBody>
      </p:sp>
      <p:graphicFrame>
        <p:nvGraphicFramePr>
          <p:cNvPr id="69636" name="Object 4"/>
          <p:cNvGraphicFramePr>
            <a:graphicFrameLocks noChangeAspect="1"/>
          </p:cNvGraphicFramePr>
          <p:nvPr>
            <p:ph type="body" idx="1"/>
          </p:nvPr>
        </p:nvGraphicFramePr>
        <p:xfrm>
          <a:off x="609600" y="2257425"/>
          <a:ext cx="7927975" cy="3611563"/>
        </p:xfrm>
        <a:graphic>
          <a:graphicData uri="http://schemas.openxmlformats.org/presentationml/2006/ole">
            <p:oleObj spid="_x0000_s69636" name="CorelDRAW" r:id="rId3" imgW="6571440" imgH="29937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tsy">
  <a:themeElements>
    <a:clrScheme name="Artsy 1">
      <a:dk1>
        <a:srgbClr val="000000"/>
      </a:dk1>
      <a:lt1>
        <a:srgbClr val="FFFFCC"/>
      </a:lt1>
      <a:dk2>
        <a:srgbClr val="4D4D4D"/>
      </a:dk2>
      <a:lt2>
        <a:srgbClr val="FFCC00"/>
      </a:lt2>
      <a:accent1>
        <a:srgbClr val="808000"/>
      </a:accent1>
      <a:accent2>
        <a:srgbClr val="CC9900"/>
      </a:accent2>
      <a:accent3>
        <a:srgbClr val="B2B2B2"/>
      </a:accent3>
      <a:accent4>
        <a:srgbClr val="DADAAE"/>
      </a:accent4>
      <a:accent5>
        <a:srgbClr val="C0C0AA"/>
      </a:accent5>
      <a:accent6>
        <a:srgbClr val="B98A00"/>
      </a:accent6>
      <a:hlink>
        <a:srgbClr val="CC6600"/>
      </a:hlink>
      <a:folHlink>
        <a:srgbClr val="969696"/>
      </a:folHlink>
    </a:clrScheme>
    <a:fontScheme name="Arts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rtsy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Designs\Artsy.pot</Template>
  <TotalTime>1264</TotalTime>
  <Words>2030</Words>
  <Application>Microsoft Office PowerPoint</Application>
  <PresentationFormat>Předvádění na obrazovce (4:3)</PresentationFormat>
  <Paragraphs>509</Paragraphs>
  <Slides>78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78</vt:i4>
      </vt:variant>
    </vt:vector>
  </HeadingPairs>
  <TitlesOfParts>
    <vt:vector size="80" baseType="lpstr">
      <vt:lpstr>Artsy</vt:lpstr>
      <vt:lpstr>CorelDRAW</vt:lpstr>
      <vt:lpstr>Bojová umění</vt:lpstr>
      <vt:lpstr>Struktura předmětu</vt:lpstr>
      <vt:lpstr>Studijní literatura</vt:lpstr>
      <vt:lpstr>Název bojová umění</vt:lpstr>
      <vt:lpstr>Bojová umění – martial arts</vt:lpstr>
      <vt:lpstr>Pojem bojová umění</vt:lpstr>
      <vt:lpstr>Bojová umění (definice)</vt:lpstr>
      <vt:lpstr>Bojová umění a úpoly</vt:lpstr>
      <vt:lpstr>Bojová umění a úpoly</vt:lpstr>
      <vt:lpstr>Udělejme si pořádek v pojmech:</vt:lpstr>
      <vt:lpstr> Funkce bojových umění</vt:lpstr>
      <vt:lpstr>Historické hledisko</vt:lpstr>
      <vt:lpstr>Současné hledisko </vt:lpstr>
      <vt:lpstr>Čtyřdimenzionální rozvoj (funkce)</vt:lpstr>
      <vt:lpstr>Čtyřdimenzionální rozvoj (funkce)</vt:lpstr>
      <vt:lpstr>Funkce</vt:lpstr>
      <vt:lpstr>Biodromalní charakter</vt:lpstr>
      <vt:lpstr>Bojová umění z hlediska kultury </vt:lpstr>
      <vt:lpstr>Otázky v bojových uměních  (i jinde)</vt:lpstr>
      <vt:lpstr>Etika 7 ctností budó</vt:lpstr>
      <vt:lpstr>Etika 7 ctností budó</vt:lpstr>
      <vt:lpstr>Etika 7 ctností budó</vt:lpstr>
      <vt:lpstr>Etika</vt:lpstr>
      <vt:lpstr>Estetika</vt:lpstr>
      <vt:lpstr>Estetika</vt:lpstr>
      <vt:lpstr>Estetika</vt:lpstr>
      <vt:lpstr>Víra</vt:lpstr>
      <vt:lpstr>Víra</vt:lpstr>
      <vt:lpstr>Víra</vt:lpstr>
      <vt:lpstr>Systematika bojových umění</vt:lpstr>
      <vt:lpstr>Systematika bojových umění</vt:lpstr>
      <vt:lpstr>Systematika bojových umění</vt:lpstr>
      <vt:lpstr>Systematika bojových umění</vt:lpstr>
      <vt:lpstr>Slepá mapa</vt:lpstr>
      <vt:lpstr>Teorie japonských bojových umění</vt:lpstr>
      <vt:lpstr>Vývoj japonských bojových umění</vt:lpstr>
      <vt:lpstr>Vývoj japonských bojových umění</vt:lpstr>
      <vt:lpstr>Systematika japonských bojových umění</vt:lpstr>
      <vt:lpstr>Kobudó</vt:lpstr>
      <vt:lpstr>Džúdžucu</vt:lpstr>
      <vt:lpstr>Kendžucu</vt:lpstr>
      <vt:lpstr>Bódžucu</vt:lpstr>
      <vt:lpstr>Sódžucu</vt:lpstr>
      <vt:lpstr>Naginatadžucu</vt:lpstr>
      <vt:lpstr>Kjúdžucu</vt:lpstr>
      <vt:lpstr>Bugei džúhappan</vt:lpstr>
      <vt:lpstr>Bugei džúhappan</vt:lpstr>
      <vt:lpstr>Bugei džúhappan</vt:lpstr>
      <vt:lpstr>Bugei džúhappan</vt:lpstr>
      <vt:lpstr>Bugei džúhappan</vt:lpstr>
      <vt:lpstr>Bugei džúhappan</vt:lpstr>
      <vt:lpstr>Džúdžucu</vt:lpstr>
      <vt:lpstr>Kobudó</vt:lpstr>
      <vt:lpstr>Kobudó – systém výuky a zkoušek</vt:lpstr>
      <vt:lpstr>Kobudó – sociální struktura</vt:lpstr>
      <vt:lpstr>Kobudó – sociální struktura</vt:lpstr>
      <vt:lpstr>Kobudó – sociální struktura</vt:lpstr>
      <vt:lpstr>Šinbudó</vt:lpstr>
      <vt:lpstr>Šinbudó – systém výuky a zkoušek</vt:lpstr>
      <vt:lpstr>Učitelé bojových umění</vt:lpstr>
      <vt:lpstr>Zdroje japonských bojových umění</vt:lpstr>
      <vt:lpstr>Trénink japonských bojových umění</vt:lpstr>
      <vt:lpstr>Trénink japonských bojových umění</vt:lpstr>
      <vt:lpstr>Trénink japonských bojových umění</vt:lpstr>
      <vt:lpstr>Psychofyzické principy (ki, čchi)</vt:lpstr>
      <vt:lpstr>Psychofyzické principy (ki, čchi)</vt:lpstr>
      <vt:lpstr>Psychofyzické principy (ki, čchi)</vt:lpstr>
      <vt:lpstr>Psychofyzické principy (ki, čchi)</vt:lpstr>
      <vt:lpstr>Teorie bojových umění</vt:lpstr>
      <vt:lpstr>Japonská bojová umění</vt:lpstr>
      <vt:lpstr>Korejská a mongolská bojová umění</vt:lpstr>
      <vt:lpstr>Čínská bojová umění</vt:lpstr>
      <vt:lpstr>Bojová umění jihovýchodní Asie</vt:lpstr>
      <vt:lpstr>Bojová umění jihovýchodní Asie</vt:lpstr>
      <vt:lpstr>Bojová umění jihovýchodní Asie</vt:lpstr>
      <vt:lpstr>Evropská bojová umění</vt:lpstr>
      <vt:lpstr>Americká bojová umění</vt:lpstr>
      <vt:lpstr>Africká, Australská, Oceánská bojová umění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Bojová umění</dc:title>
  <dc:creator>Home</dc:creator>
  <cp:lastModifiedBy>Your User Name</cp:lastModifiedBy>
  <cp:revision>123</cp:revision>
  <cp:lastPrinted>1601-01-01T00:00:00Z</cp:lastPrinted>
  <dcterms:created xsi:type="dcterms:W3CDTF">2004-10-16T16:45:27Z</dcterms:created>
  <dcterms:modified xsi:type="dcterms:W3CDTF">2010-10-21T19:48:08Z</dcterms:modified>
</cp:coreProperties>
</file>