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BBF35-61E2-4030-8BBB-6156C6B12DEE}" type="datetimeFigureOut">
              <a:rPr lang="cs-CZ" smtClean="0"/>
              <a:pPr/>
              <a:t>25.10.2010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50186-00A1-47C0-BB95-AB36AE8524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Měření </a:t>
            </a:r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kaliperem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jídelní záznam - </a:t>
            </a:r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recall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Mgr. Ondřej Smolka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Zde bude formulář od doc. Brázdové </a:t>
            </a:r>
            <a:r>
              <a:rPr lang="cs-CZ" dirty="0" smtClean="0">
                <a:sym typeface="Wingdings" pitchFamily="2" charset="2"/>
              </a:rPr>
              <a:t>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ěřenou řasu uchopíme mezi palec a ukazováček a vytáhneme </a:t>
            </a:r>
          </a:p>
          <a:p>
            <a:r>
              <a:rPr lang="cs-CZ" dirty="0"/>
              <a:t>d</a:t>
            </a:r>
            <a:r>
              <a:rPr lang="cs-CZ" dirty="0" smtClean="0"/>
              <a:t>o vzdálenosti 1 cm od prstů přiložíme raménka </a:t>
            </a:r>
            <a:r>
              <a:rPr lang="cs-CZ" dirty="0" err="1" smtClean="0"/>
              <a:t>kaliperu</a:t>
            </a:r>
            <a:endParaRPr lang="cs-CZ" dirty="0" smtClean="0"/>
          </a:p>
          <a:p>
            <a:r>
              <a:rPr lang="cs-CZ" dirty="0"/>
              <a:t>d</a:t>
            </a:r>
            <a:r>
              <a:rPr lang="cs-CZ" dirty="0" smtClean="0"/>
              <a:t>ocílíme požadovaného tlaku</a:t>
            </a:r>
          </a:p>
          <a:p>
            <a:r>
              <a:rPr lang="cs-CZ" dirty="0"/>
              <a:t>o</a:t>
            </a:r>
            <a:r>
              <a:rPr lang="cs-CZ" dirty="0" smtClean="0"/>
              <a:t>dečítáme do 2 sekund po přiložení k řase</a:t>
            </a:r>
          </a:p>
          <a:p>
            <a:r>
              <a:rPr lang="cs-CZ" dirty="0"/>
              <a:t>v</a:t>
            </a:r>
            <a:r>
              <a:rPr lang="cs-CZ" dirty="0" smtClean="0"/>
              <a:t>ždy na pravé straně těla, pokud není uvedeno jinak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Možnosti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0">
              <a:spcAft>
                <a:spcPts val="1200"/>
              </a:spcAft>
              <a:buNone/>
            </a:pPr>
            <a:r>
              <a:rPr lang="cs-CZ" u="sng" dirty="0" smtClean="0"/>
              <a:t>Na různém počtu řas:</a:t>
            </a:r>
          </a:p>
          <a:p>
            <a:pPr>
              <a:buFontTx/>
              <a:buChar char="-"/>
            </a:pPr>
            <a:r>
              <a:rPr lang="cs-CZ" dirty="0" smtClean="0"/>
              <a:t>na desíti (Allen, Pařízková)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 čtyřech (</a:t>
            </a:r>
            <a:r>
              <a:rPr lang="cs-CZ" dirty="0" err="1" smtClean="0"/>
              <a:t>Durnin</a:t>
            </a:r>
            <a:r>
              <a:rPr lang="cs-CZ" dirty="0" smtClean="0"/>
              <a:t>, </a:t>
            </a:r>
            <a:r>
              <a:rPr lang="cs-CZ" dirty="0" err="1" smtClean="0"/>
              <a:t>Wormesley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na dvou, </a:t>
            </a:r>
            <a:r>
              <a:rPr lang="cs-CZ" dirty="0" err="1" smtClean="0"/>
              <a:t>vyjímečně</a:t>
            </a:r>
            <a:r>
              <a:rPr lang="cs-CZ" dirty="0" smtClean="0"/>
              <a:t> na jedné</a:t>
            </a:r>
          </a:p>
          <a:p>
            <a:pPr>
              <a:buNone/>
            </a:pPr>
            <a:r>
              <a:rPr lang="cs-CZ" dirty="0" smtClean="0"/>
              <a:t> 	   na deseti (jedenácti) místech těla se snižuje možnost způsobení většího počtu chyb		</a:t>
            </a:r>
            <a:endParaRPr lang="cs-CZ" dirty="0"/>
          </a:p>
        </p:txBody>
      </p:sp>
      <p:sp>
        <p:nvSpPr>
          <p:cNvPr id="4" name="Šrafovaná šipka doprava 3"/>
          <p:cNvSpPr/>
          <p:nvPr/>
        </p:nvSpPr>
        <p:spPr>
          <a:xfrm>
            <a:off x="642910" y="4286256"/>
            <a:ext cx="357190" cy="35719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dle Pařízkové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Řasa na tváři</a:t>
            </a:r>
          </a:p>
          <a:p>
            <a:pPr marL="514350" indent="-514350">
              <a:buAutoNum type="arabicPeriod"/>
            </a:pPr>
            <a:r>
              <a:rPr lang="cs-CZ" dirty="0" smtClean="0"/>
              <a:t>Řasa na podbradku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Subskapulární</a:t>
            </a:r>
            <a:r>
              <a:rPr lang="cs-CZ" dirty="0" smtClean="0"/>
              <a:t> řasa </a:t>
            </a:r>
          </a:p>
          <a:p>
            <a:pPr marL="514350" indent="-514350">
              <a:buAutoNum type="arabicPeriod"/>
            </a:pPr>
            <a:r>
              <a:rPr lang="cs-CZ" dirty="0" smtClean="0"/>
              <a:t>Řasa nad tricepsem</a:t>
            </a:r>
          </a:p>
          <a:p>
            <a:pPr marL="514350" indent="-514350">
              <a:buAutoNum type="arabicPeriod"/>
            </a:pPr>
            <a:r>
              <a:rPr lang="cs-CZ" dirty="0" smtClean="0"/>
              <a:t>Řasa na hrudníku I.</a:t>
            </a:r>
          </a:p>
          <a:p>
            <a:pPr marL="514350" indent="-514350">
              <a:buAutoNum type="arabicPeriod"/>
            </a:pPr>
            <a:r>
              <a:rPr lang="cs-CZ" dirty="0" smtClean="0"/>
              <a:t>Řasa na hrudníku II.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Supraspinální</a:t>
            </a:r>
            <a:r>
              <a:rPr lang="cs-CZ" dirty="0" smtClean="0"/>
              <a:t> řasa (bok)</a:t>
            </a:r>
          </a:p>
          <a:p>
            <a:pPr marL="514350" indent="-514350">
              <a:buAutoNum type="arabicPeriod"/>
            </a:pPr>
            <a:r>
              <a:rPr lang="cs-CZ" dirty="0" smtClean="0"/>
              <a:t>Řasa na břiše</a:t>
            </a:r>
          </a:p>
          <a:p>
            <a:pPr marL="514350" indent="-514350">
              <a:buAutoNum type="arabicPeriod"/>
            </a:pPr>
            <a:r>
              <a:rPr lang="cs-CZ" dirty="0" smtClean="0"/>
              <a:t>Řasa na stehně</a:t>
            </a:r>
          </a:p>
          <a:p>
            <a:pPr marL="514350" indent="-514350">
              <a:buAutoNum type="arabicPeriod"/>
            </a:pPr>
            <a:r>
              <a:rPr lang="cs-CZ" dirty="0" smtClean="0"/>
              <a:t>Řasa na lýtku</a:t>
            </a:r>
          </a:p>
          <a:p>
            <a:pPr marL="514350" indent="-514350">
              <a:buAutoNum type="arabicPeriod"/>
            </a:pPr>
            <a:r>
              <a:rPr lang="cs-CZ" dirty="0" smtClean="0"/>
              <a:t>Řasa nad bicepsem</a:t>
            </a:r>
          </a:p>
          <a:p>
            <a:pPr marL="514350" indent="-514350">
              <a:buAutoNum type="arabicPeriod"/>
            </a:pPr>
            <a:endParaRPr lang="cs-CZ" dirty="0" smtClean="0"/>
          </a:p>
        </p:txBody>
      </p:sp>
      <p:pic>
        <p:nvPicPr>
          <p:cNvPr id="1026" name="Picture 2" descr="C:\Documents and Settings\Ondra_S\Plocha\FSpS výuka\Obrázky k prezentacím\kaliper-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785925"/>
            <a:ext cx="3895545" cy="3880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Kalipery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Langeho</a:t>
            </a:r>
            <a:r>
              <a:rPr lang="cs-CZ" dirty="0" smtClean="0"/>
              <a:t> </a:t>
            </a:r>
            <a:r>
              <a:rPr lang="cs-CZ" dirty="0" err="1" smtClean="0"/>
              <a:t>kaliper</a:t>
            </a:r>
            <a:endParaRPr lang="cs-CZ" dirty="0"/>
          </a:p>
        </p:txBody>
      </p:sp>
      <p:pic>
        <p:nvPicPr>
          <p:cNvPr id="2050" name="Picture 2" descr="C:\Documents and Settings\Ondra_S\Plocha\FSpS výuka\Obrázky k prezentacím\Caliper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214554"/>
            <a:ext cx="5166734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</a:t>
            </a:r>
            <a:r>
              <a:rPr lang="cs-CZ" dirty="0" err="1" smtClean="0"/>
              <a:t>alipery</a:t>
            </a:r>
            <a:endParaRPr lang="cs-CZ" dirty="0"/>
          </a:p>
        </p:txBody>
      </p:sp>
      <p:pic>
        <p:nvPicPr>
          <p:cNvPr id="7" name="Zástupný symbol pro obsah 6" descr="mg-62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2357430"/>
            <a:ext cx="4000528" cy="3744494"/>
          </a:xfrm>
        </p:spPr>
      </p:pic>
      <p:sp>
        <p:nvSpPr>
          <p:cNvPr id="10" name="TextovéPole 9"/>
          <p:cNvSpPr txBox="1"/>
          <p:nvPr/>
        </p:nvSpPr>
        <p:spPr>
          <a:xfrm>
            <a:off x="714348" y="1285860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 </a:t>
            </a:r>
            <a:r>
              <a:rPr lang="cs-CZ" sz="3200" dirty="0" err="1" smtClean="0"/>
              <a:t>Bestův</a:t>
            </a:r>
            <a:r>
              <a:rPr lang="cs-CZ" sz="3200" dirty="0" smtClean="0"/>
              <a:t> </a:t>
            </a:r>
            <a:r>
              <a:rPr lang="cs-CZ" sz="3200" dirty="0" err="1" smtClean="0"/>
              <a:t>kaliper</a:t>
            </a:r>
            <a:endParaRPr lang="cs-CZ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Kalipery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Holtain</a:t>
            </a:r>
            <a:r>
              <a:rPr lang="cs-CZ" dirty="0" smtClean="0"/>
              <a:t> </a:t>
            </a:r>
            <a:r>
              <a:rPr lang="cs-CZ" dirty="0" err="1" smtClean="0"/>
              <a:t>kaliper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100" name="Picture 4" descr="C:\Documents and Settings\Ondra_S\Plocha\FSpS výuka\Obrázky k prezentacím\Holtain_calip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357430"/>
            <a:ext cx="4214842" cy="3740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Kalipery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cs-CZ" dirty="0" smtClean="0"/>
              <a:t>		 	 výsledky měření různými </a:t>
            </a:r>
            <a:r>
              <a:rPr lang="cs-CZ" dirty="0" err="1" smtClean="0"/>
              <a:t>kalipery</a:t>
            </a:r>
            <a:r>
              <a:rPr lang="cs-CZ" dirty="0" smtClean="0"/>
              <a:t> nejsou srovnatelné vzhledem k různé velikosti kontaktních ploch a rozdílném tlaku vyvíjeném na plochu 1mm</a:t>
            </a:r>
            <a:r>
              <a:rPr lang="cs-CZ" baseline="30000" dirty="0" smtClean="0"/>
              <a:t>2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/>
              <a:t>- existuje však predikční rovnice převodu (viz skripta)</a:t>
            </a:r>
          </a:p>
        </p:txBody>
      </p:sp>
      <p:sp>
        <p:nvSpPr>
          <p:cNvPr id="4" name="Šrafovaná šipka doprava 3"/>
          <p:cNvSpPr/>
          <p:nvPr/>
        </p:nvSpPr>
        <p:spPr>
          <a:xfrm>
            <a:off x="1357290" y="1571612"/>
            <a:ext cx="785818" cy="64294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</a:t>
            </a:r>
            <a:r>
              <a:rPr lang="cs-CZ" dirty="0" err="1" smtClean="0"/>
              <a:t>recallu</a:t>
            </a:r>
            <a:r>
              <a:rPr lang="cs-CZ" dirty="0" smtClean="0"/>
              <a:t> – retrospektivní zjišťování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Metody:</a:t>
            </a:r>
          </a:p>
          <a:p>
            <a:pPr>
              <a:buFontTx/>
              <a:buChar char="-"/>
            </a:pPr>
            <a:r>
              <a:rPr lang="cs-CZ" dirty="0" smtClean="0"/>
              <a:t>Výživová anamnéza (zvyklosti)</a:t>
            </a:r>
          </a:p>
          <a:p>
            <a:pPr>
              <a:buFontTx/>
              <a:buChar char="-"/>
            </a:pPr>
            <a:r>
              <a:rPr lang="cs-CZ" dirty="0" smtClean="0"/>
              <a:t>Výživová frekvence</a:t>
            </a:r>
          </a:p>
          <a:p>
            <a:pPr>
              <a:buFontTx/>
              <a:buChar char="-"/>
            </a:pPr>
            <a:r>
              <a:rPr lang="cs-CZ" dirty="0" smtClean="0"/>
              <a:t>24hodinový </a:t>
            </a:r>
            <a:r>
              <a:rPr lang="cs-CZ" dirty="0" err="1" smtClean="0"/>
              <a:t>recall</a:t>
            </a:r>
            <a:r>
              <a:rPr lang="cs-CZ" dirty="0" smtClean="0"/>
              <a:t> (</a:t>
            </a:r>
            <a:r>
              <a:rPr lang="cs-CZ" dirty="0" smtClean="0"/>
              <a:t>nejpoužívanější </a:t>
            </a:r>
            <a:r>
              <a:rPr lang="cs-CZ" dirty="0" smtClean="0"/>
              <a:t>metoda retrospektivních metod)</a:t>
            </a:r>
          </a:p>
          <a:p>
            <a:pPr>
              <a:buNone/>
            </a:pPr>
            <a:r>
              <a:rPr lang="cs-CZ" dirty="0" smtClean="0"/>
              <a:t>Formy: </a:t>
            </a:r>
          </a:p>
          <a:p>
            <a:pPr>
              <a:buFontTx/>
              <a:buChar char="-"/>
            </a:pPr>
            <a:r>
              <a:rPr lang="cs-CZ" dirty="0" smtClean="0"/>
              <a:t>otevřené (rozhovor)</a:t>
            </a:r>
          </a:p>
          <a:p>
            <a:pPr>
              <a:buFontTx/>
              <a:buChar char="-"/>
            </a:pPr>
            <a:r>
              <a:rPr lang="cs-CZ" dirty="0" smtClean="0"/>
              <a:t>u</a:t>
            </a:r>
            <a:r>
              <a:rPr lang="cs-CZ" dirty="0" smtClean="0"/>
              <a:t>zavřené (formulář)</a:t>
            </a:r>
          </a:p>
          <a:p>
            <a:pPr>
              <a:buNone/>
            </a:pPr>
            <a:r>
              <a:rPr lang="cs-CZ" dirty="0" smtClean="0"/>
              <a:t>	nekombinovat obě metody dohromady!</a:t>
            </a:r>
          </a:p>
        </p:txBody>
      </p:sp>
      <p:sp>
        <p:nvSpPr>
          <p:cNvPr id="4" name="Šrafovaná šipka doprava 3"/>
          <p:cNvSpPr/>
          <p:nvPr/>
        </p:nvSpPr>
        <p:spPr>
          <a:xfrm>
            <a:off x="500034" y="5643578"/>
            <a:ext cx="285752" cy="28575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167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Měření kaliperem jídelní záznam - recall</vt:lpstr>
      <vt:lpstr>Metodika měření</vt:lpstr>
      <vt:lpstr>Možnosti měření</vt:lpstr>
      <vt:lpstr>Měření dle Pařízkové</vt:lpstr>
      <vt:lpstr>Kalipery</vt:lpstr>
      <vt:lpstr>Kalipery</vt:lpstr>
      <vt:lpstr>Kalipery</vt:lpstr>
      <vt:lpstr>Kalipery</vt:lpstr>
      <vt:lpstr>Metody recallu – retrospektivní zjišťování</vt:lpstr>
      <vt:lpstr>Zde bude formulář od doc. Brázdové 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kaliperem jídelní záznam - recall</dc:title>
  <dc:creator>Ondra</dc:creator>
  <cp:lastModifiedBy>Ondra</cp:lastModifiedBy>
  <cp:revision>13</cp:revision>
  <dcterms:created xsi:type="dcterms:W3CDTF">2010-10-25T13:48:46Z</dcterms:created>
  <dcterms:modified xsi:type="dcterms:W3CDTF">2010-10-25T16:36:48Z</dcterms:modified>
</cp:coreProperties>
</file>