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816F1-76AC-48AB-8156-F5240357AC31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7763F-3D17-4096-8E21-814D786223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Zjišťování výživových zvyklostí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Mgr. Ondřej Smolka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Příšt</a:t>
            </a:r>
            <a:r>
              <a:rPr lang="cs-CZ" dirty="0" smtClean="0">
                <a:solidFill>
                  <a:schemeClr val="bg1"/>
                </a:solidFill>
              </a:rPr>
              <a:t>ě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5400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cs-CZ" sz="5400" dirty="0" smtClean="0">
                <a:solidFill>
                  <a:schemeClr val="bg1"/>
                </a:solidFill>
              </a:rPr>
              <a:t>B</a:t>
            </a:r>
            <a:r>
              <a:rPr lang="cs-CZ" sz="5400" dirty="0" smtClean="0">
                <a:solidFill>
                  <a:schemeClr val="bg1"/>
                </a:solidFill>
              </a:rPr>
              <a:t>ioimpedanční metody</a:t>
            </a:r>
            <a:endParaRPr lang="cs-CZ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Nabídka praxe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Cvičení s klienty MOÚ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Pondělí a středa od 18:30-19:30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RS centrum, </a:t>
            </a:r>
            <a:r>
              <a:rPr lang="cs-CZ" dirty="0" err="1" smtClean="0">
                <a:solidFill>
                  <a:schemeClr val="bg1"/>
                </a:solidFill>
              </a:rPr>
              <a:t>Cejl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Od 4.10 do půli prosince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2 studenti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kontrolovat jídelníčky </a:t>
            </a:r>
            <a:r>
              <a:rPr lang="cs-CZ" dirty="0" smtClean="0">
                <a:solidFill>
                  <a:schemeClr val="bg1"/>
                </a:solidFill>
              </a:rPr>
              <a:t>klientů, pracovat se sporttesterem, poradit lidem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Ozvat se do tohoto pátku pí dr. Hrnčiříkové</a:t>
            </a: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Metody zjišťování výživového stavu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Antropometrická vyšetření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zjištění antropometrických ukazatelů </a:t>
            </a:r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rgbClr val="FFC000"/>
                </a:solidFill>
              </a:rPr>
              <a:t>Klinické vyšetření</a:t>
            </a:r>
          </a:p>
          <a:p>
            <a:pPr>
              <a:buFontTx/>
              <a:buChar char="-"/>
            </a:pPr>
            <a:r>
              <a:rPr lang="cs-CZ" sz="2800" dirty="0" smtClean="0">
                <a:solidFill>
                  <a:schemeClr val="bg1"/>
                </a:solidFill>
              </a:rPr>
              <a:t>použití </a:t>
            </a:r>
            <a:r>
              <a:rPr lang="cs-CZ" sz="2800" dirty="0" err="1" smtClean="0">
                <a:solidFill>
                  <a:schemeClr val="bg1"/>
                </a:solidFill>
              </a:rPr>
              <a:t>fyz</a:t>
            </a:r>
            <a:r>
              <a:rPr lang="cs-CZ" sz="2800" dirty="0" smtClean="0">
                <a:solidFill>
                  <a:schemeClr val="bg1"/>
                </a:solidFill>
              </a:rPr>
              <a:t>. metod ke zjištění výživového stavu klienta</a:t>
            </a:r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rgbClr val="FFC000"/>
                </a:solidFill>
              </a:rPr>
              <a:t>Biochemické vyšetření</a:t>
            </a:r>
          </a:p>
          <a:p>
            <a:pPr>
              <a:buNone/>
            </a:pPr>
            <a:r>
              <a:rPr lang="cs-CZ" sz="2800" dirty="0" smtClean="0">
                <a:solidFill>
                  <a:srgbClr val="FFC000"/>
                </a:solidFill>
              </a:rPr>
              <a:t>- </a:t>
            </a:r>
            <a:r>
              <a:rPr lang="cs-CZ" sz="2800" dirty="0" smtClean="0">
                <a:solidFill>
                  <a:schemeClr val="bg1"/>
                </a:solidFill>
              </a:rPr>
              <a:t>použití chemických metod ke zjištění koncentrace vit., min. a jiných látek obsažených v lidských tekutinách</a:t>
            </a:r>
            <a:endParaRPr lang="cs-CZ" sz="2800" dirty="0">
              <a:solidFill>
                <a:schemeClr val="bg1"/>
              </a:solidFill>
            </a:endParaRPr>
          </a:p>
          <a:p>
            <a:r>
              <a:rPr lang="cs-CZ" sz="2800" dirty="0" smtClean="0">
                <a:solidFill>
                  <a:srgbClr val="FFC000"/>
                </a:solidFill>
              </a:rPr>
              <a:t>Osobní a nutriční anamnéza</a:t>
            </a:r>
          </a:p>
          <a:p>
            <a:pPr>
              <a:buNone/>
            </a:pPr>
            <a:r>
              <a:rPr lang="cs-CZ" sz="2800" dirty="0" smtClean="0">
                <a:solidFill>
                  <a:schemeClr val="bg1"/>
                </a:solidFill>
              </a:rPr>
              <a:t>- energetická stránka stravy</a:t>
            </a:r>
            <a:endParaRPr lang="cs-CZ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Antropometrická vyšetření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solidFill>
                  <a:srgbClr val="FFFF00"/>
                </a:solidFill>
              </a:rPr>
              <a:t>Metodika měření vybraných tělesných znaků: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ěření tělesné výšky a tělesné hmotnosti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ěření tělesných obvodů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m</a:t>
            </a:r>
            <a:r>
              <a:rPr lang="cs-CZ" dirty="0" smtClean="0">
                <a:solidFill>
                  <a:schemeClr val="bg1"/>
                </a:solidFill>
              </a:rPr>
              <a:t>ěření kožních řas kaliperem</a:t>
            </a:r>
          </a:p>
          <a:p>
            <a:pPr>
              <a:buFontTx/>
              <a:buChar char="-"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u="sng" dirty="0" smtClean="0">
                <a:solidFill>
                  <a:srgbClr val="FFFF00"/>
                </a:solidFill>
              </a:rPr>
              <a:t>Hmotnostně výšková proporcionalita:</a:t>
            </a: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Brocův</a:t>
            </a:r>
            <a:r>
              <a:rPr lang="cs-CZ" dirty="0" smtClean="0">
                <a:solidFill>
                  <a:schemeClr val="bg1"/>
                </a:solidFill>
              </a:rPr>
              <a:t> index (BI)</a:t>
            </a: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Rohrerův</a:t>
            </a:r>
            <a:r>
              <a:rPr lang="cs-CZ" dirty="0" smtClean="0">
                <a:solidFill>
                  <a:schemeClr val="bg1"/>
                </a:solidFill>
              </a:rPr>
              <a:t> index (RI)</a:t>
            </a: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Verdonckův</a:t>
            </a:r>
            <a:r>
              <a:rPr lang="cs-CZ" dirty="0" smtClean="0">
                <a:solidFill>
                  <a:schemeClr val="bg1"/>
                </a:solidFill>
              </a:rPr>
              <a:t> index (VI)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Index zdatnosti (IZ)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Index </a:t>
            </a:r>
            <a:r>
              <a:rPr lang="cs-CZ" dirty="0" err="1" smtClean="0">
                <a:solidFill>
                  <a:schemeClr val="bg1"/>
                </a:solidFill>
              </a:rPr>
              <a:t>Pignet</a:t>
            </a:r>
            <a:r>
              <a:rPr lang="cs-CZ" dirty="0" smtClean="0">
                <a:solidFill>
                  <a:schemeClr val="bg1"/>
                </a:solidFill>
              </a:rPr>
              <a:t> – </a:t>
            </a:r>
            <a:r>
              <a:rPr lang="cs-CZ" dirty="0" err="1" smtClean="0">
                <a:solidFill>
                  <a:schemeClr val="bg1"/>
                </a:solidFill>
              </a:rPr>
              <a:t>Varvaekův</a:t>
            </a:r>
            <a:r>
              <a:rPr lang="cs-CZ" dirty="0" smtClean="0">
                <a:solidFill>
                  <a:schemeClr val="bg1"/>
                </a:solidFill>
              </a:rPr>
              <a:t> (IPV)</a:t>
            </a: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Ponderální</a:t>
            </a:r>
            <a:r>
              <a:rPr lang="cs-CZ" dirty="0" smtClean="0">
                <a:solidFill>
                  <a:schemeClr val="bg1"/>
                </a:solidFill>
              </a:rPr>
              <a:t> index (PI)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Index tělesné hmotnosti (BMI)</a:t>
            </a:r>
          </a:p>
          <a:p>
            <a:pPr>
              <a:lnSpc>
                <a:spcPct val="150000"/>
              </a:lnSpc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Stanovení množství tuku v těle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Celkové množství tuku v těle 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různé vyšetřovací metody:</a:t>
            </a:r>
          </a:p>
          <a:p>
            <a:pPr lvl="1"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Hydrodenzitometrie</a:t>
            </a:r>
            <a:endParaRPr lang="cs-CZ" dirty="0" smtClean="0">
              <a:solidFill>
                <a:schemeClr val="bg1"/>
              </a:solidFill>
            </a:endParaRPr>
          </a:p>
          <a:p>
            <a:pPr lvl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Počítačová tomografie (CT)</a:t>
            </a:r>
          </a:p>
          <a:p>
            <a:pPr lvl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Nukleární počítačová tomografie</a:t>
            </a:r>
          </a:p>
          <a:p>
            <a:pPr lvl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Duální rentgenová </a:t>
            </a:r>
            <a:r>
              <a:rPr lang="cs-CZ" dirty="0" err="1" smtClean="0">
                <a:solidFill>
                  <a:schemeClr val="bg1"/>
                </a:solidFill>
              </a:rPr>
              <a:t>absorpciometrie</a:t>
            </a:r>
            <a:r>
              <a:rPr lang="cs-CZ" dirty="0" smtClean="0">
                <a:solidFill>
                  <a:schemeClr val="bg1"/>
                </a:solidFill>
              </a:rPr>
              <a:t> (DEXA)</a:t>
            </a:r>
          </a:p>
          <a:p>
            <a:pPr lvl="1">
              <a:buNone/>
            </a:pPr>
            <a:r>
              <a:rPr lang="cs-CZ" dirty="0" smtClean="0">
                <a:solidFill>
                  <a:schemeClr val="bg1"/>
                </a:solidFill>
              </a:rPr>
              <a:t>			většinou drahé metody a nedostupné</a:t>
            </a:r>
          </a:p>
          <a:p>
            <a:pPr lvl="1">
              <a:buNone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Šrafovaná šipka doprava 3"/>
          <p:cNvSpPr/>
          <p:nvPr/>
        </p:nvSpPr>
        <p:spPr>
          <a:xfrm>
            <a:off x="1071538" y="4857760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Rozložení tělesného tuku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FFFF00"/>
              </a:solidFill>
            </a:endParaRPr>
          </a:p>
          <a:p>
            <a:r>
              <a:rPr lang="cs-CZ" sz="4000" dirty="0" smtClean="0">
                <a:solidFill>
                  <a:srgbClr val="FFFF00"/>
                </a:solidFill>
              </a:rPr>
              <a:t>Androidní (mužský typ) </a:t>
            </a:r>
          </a:p>
          <a:p>
            <a:endParaRPr lang="cs-CZ" sz="4000" dirty="0" smtClean="0">
              <a:solidFill>
                <a:srgbClr val="FFFF00"/>
              </a:solidFill>
            </a:endParaRPr>
          </a:p>
          <a:p>
            <a:r>
              <a:rPr lang="cs-CZ" sz="4000" dirty="0" err="1" smtClean="0">
                <a:solidFill>
                  <a:srgbClr val="FFFF00"/>
                </a:solidFill>
              </a:rPr>
              <a:t>Gynoidní</a:t>
            </a:r>
            <a:r>
              <a:rPr lang="cs-CZ" sz="4000" dirty="0" smtClean="0">
                <a:solidFill>
                  <a:srgbClr val="FFFF00"/>
                </a:solidFill>
              </a:rPr>
              <a:t> (ženský typ)</a:t>
            </a:r>
            <a:endParaRPr lang="cs-CZ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Rozložení tělesného tuku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Měření tělesných obvodů: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poměr pas/ boky (W/H </a:t>
            </a:r>
            <a:r>
              <a:rPr lang="cs-CZ" dirty="0" err="1" smtClean="0">
                <a:solidFill>
                  <a:schemeClr val="bg1"/>
                </a:solidFill>
              </a:rPr>
              <a:t>ration</a:t>
            </a:r>
            <a:endParaRPr lang="cs-CZ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obvod pasu 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index pas/stehno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měření kožních řas (</a:t>
            </a:r>
            <a:r>
              <a:rPr lang="cs-CZ" dirty="0" err="1" smtClean="0">
                <a:solidFill>
                  <a:schemeClr val="bg1"/>
                </a:solidFill>
              </a:rPr>
              <a:t>kaliperem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Konstituční typologie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Už </a:t>
            </a:r>
            <a:r>
              <a:rPr lang="cs-CZ" dirty="0" err="1" smtClean="0">
                <a:solidFill>
                  <a:schemeClr val="bg1"/>
                </a:solidFill>
              </a:rPr>
              <a:t>Hippokratés</a:t>
            </a:r>
            <a:r>
              <a:rPr lang="cs-CZ" dirty="0" smtClean="0">
                <a:solidFill>
                  <a:schemeClr val="bg1"/>
                </a:solidFill>
              </a:rPr>
              <a:t> – chápal souvislosti těl. typu a určitých nemocí</a:t>
            </a:r>
          </a:p>
          <a:p>
            <a:pPr lvl="1">
              <a:buFontTx/>
              <a:buChar char="-"/>
            </a:pPr>
            <a:r>
              <a:rPr lang="cs-CZ" dirty="0" err="1" smtClean="0">
                <a:solidFill>
                  <a:srgbClr val="FFC000"/>
                </a:solidFill>
              </a:rPr>
              <a:t>Violova</a:t>
            </a:r>
            <a:r>
              <a:rPr lang="cs-CZ" dirty="0" smtClean="0">
                <a:solidFill>
                  <a:srgbClr val="FFC000"/>
                </a:solidFill>
              </a:rPr>
              <a:t> klasifikace </a:t>
            </a:r>
            <a:r>
              <a:rPr lang="cs-CZ" dirty="0" smtClean="0">
                <a:solidFill>
                  <a:schemeClr val="bg1"/>
                </a:solidFill>
              </a:rPr>
              <a:t>(</a:t>
            </a:r>
            <a:r>
              <a:rPr lang="cs-CZ" dirty="0" err="1" smtClean="0">
                <a:solidFill>
                  <a:schemeClr val="bg1"/>
                </a:solidFill>
              </a:rPr>
              <a:t>longityp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brachityp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normotyp</a:t>
            </a:r>
            <a:r>
              <a:rPr lang="cs-CZ" dirty="0" smtClean="0">
                <a:solidFill>
                  <a:schemeClr val="bg1"/>
                </a:solidFill>
              </a:rPr>
              <a:t> a typ smíšený)</a:t>
            </a:r>
          </a:p>
          <a:p>
            <a:pPr lvl="1">
              <a:buFontTx/>
              <a:buChar char="-"/>
            </a:pPr>
            <a:r>
              <a:rPr lang="cs-CZ" dirty="0" err="1" smtClean="0">
                <a:solidFill>
                  <a:srgbClr val="FFC000"/>
                </a:solidFill>
              </a:rPr>
              <a:t>Kretschmerův</a:t>
            </a:r>
            <a:r>
              <a:rPr lang="cs-CZ" dirty="0" smtClean="0">
                <a:solidFill>
                  <a:srgbClr val="FFC000"/>
                </a:solidFill>
              </a:rPr>
              <a:t> systém </a:t>
            </a:r>
            <a:r>
              <a:rPr lang="cs-CZ" dirty="0" smtClean="0">
                <a:solidFill>
                  <a:schemeClr val="bg1"/>
                </a:solidFill>
              </a:rPr>
              <a:t>(pyknik, leptosom, atlet)</a:t>
            </a:r>
          </a:p>
          <a:p>
            <a:pPr lvl="1">
              <a:buFontTx/>
              <a:buChar char="-"/>
            </a:pPr>
            <a:r>
              <a:rPr lang="cs-CZ" dirty="0" err="1" smtClean="0">
                <a:solidFill>
                  <a:srgbClr val="FFC000"/>
                </a:solidFill>
              </a:rPr>
              <a:t>Sheldon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(</a:t>
            </a:r>
            <a:r>
              <a:rPr lang="cs-CZ" dirty="0" err="1" smtClean="0">
                <a:solidFill>
                  <a:schemeClr val="bg1"/>
                </a:solidFill>
              </a:rPr>
              <a:t>endomorf</a:t>
            </a:r>
            <a:r>
              <a:rPr lang="cs-CZ" dirty="0" smtClean="0">
                <a:solidFill>
                  <a:schemeClr val="bg1"/>
                </a:solidFill>
              </a:rPr>
              <a:t>, </a:t>
            </a:r>
            <a:r>
              <a:rPr lang="cs-CZ" dirty="0" err="1" smtClean="0">
                <a:solidFill>
                  <a:schemeClr val="bg1"/>
                </a:solidFill>
              </a:rPr>
              <a:t>mezomorf</a:t>
            </a:r>
            <a:r>
              <a:rPr lang="cs-CZ" dirty="0" smtClean="0">
                <a:solidFill>
                  <a:schemeClr val="bg1"/>
                </a:solidFill>
              </a:rPr>
              <a:t>, ektomorf)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271</Words>
  <Application>Microsoft Office PowerPoint</Application>
  <PresentationFormat>Předvádění na obrazovce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Zjišťování výživových zvyklostí</vt:lpstr>
      <vt:lpstr>Nabídka praxe</vt:lpstr>
      <vt:lpstr>Metody zjišťování výživového stavu</vt:lpstr>
      <vt:lpstr>Antropometrická vyšetření</vt:lpstr>
      <vt:lpstr>Snímek 5</vt:lpstr>
      <vt:lpstr>Stanovení množství tuku v těle</vt:lpstr>
      <vt:lpstr>Rozložení tělesného tuku</vt:lpstr>
      <vt:lpstr>Rozložení tělesného tuku</vt:lpstr>
      <vt:lpstr>Konstituční typologie</vt:lpstr>
      <vt:lpstr>Příště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Zjišťování výživových zvyklostí</dc:title>
  <dc:creator>Ondra</dc:creator>
  <cp:lastModifiedBy>Ondra</cp:lastModifiedBy>
  <cp:revision>14</cp:revision>
  <dcterms:created xsi:type="dcterms:W3CDTF">2010-09-27T11:20:04Z</dcterms:created>
  <dcterms:modified xsi:type="dcterms:W3CDTF">2010-09-29T11:12:32Z</dcterms:modified>
</cp:coreProperties>
</file>