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E033-B74C-4931-AE78-A5E65C18224B}" type="datetimeFigureOut">
              <a:rPr lang="cs-CZ" smtClean="0"/>
              <a:t>22.9.2010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D1D1-BB37-43BB-A0C2-FD8E2E7DBF0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eminář Zjišťování výživových zvyklostí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Ondřej Smolka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Potravinová pyramida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Rozdělení pyramidy na 6 sekcí</a:t>
            </a:r>
          </a:p>
          <a:p>
            <a:pPr>
              <a:buFontTx/>
              <a:buChar char="-"/>
            </a:pPr>
            <a:r>
              <a:rPr lang="cs-CZ" dirty="0" smtClean="0"/>
              <a:t>principem hodnocení je porovnání výživových zvyklostí vyšetřované osoby s výživovými doporučeními ve formě </a:t>
            </a:r>
            <a:r>
              <a:rPr lang="cs-CZ" dirty="0" err="1" smtClean="0"/>
              <a:t>výž</a:t>
            </a:r>
            <a:r>
              <a:rPr lang="cs-CZ" dirty="0" smtClean="0"/>
              <a:t>. pyramidy</a:t>
            </a:r>
          </a:p>
          <a:p>
            <a:pPr>
              <a:buFontTx/>
              <a:buChar char="-"/>
            </a:pPr>
            <a:r>
              <a:rPr lang="cs-CZ" dirty="0" smtClean="0"/>
              <a:t>téměř v každé zemi se podoba výživové pyramidy mění (Řecko – loď)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en-US" dirty="0" smtClean="0"/>
              <a:t>o</a:t>
            </a:r>
            <a:r>
              <a:rPr lang="cs-CZ" dirty="0" smtClean="0"/>
              <a:t>ndrejsmolka</a:t>
            </a:r>
            <a:r>
              <a:rPr lang="en-US" dirty="0" smtClean="0"/>
              <a:t>@mail.muni.cz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tel. 549 494 059, místnost 310 </a:t>
            </a:r>
            <a:endParaRPr lang="en-US" dirty="0" smtClean="0"/>
          </a:p>
          <a:p>
            <a:endParaRPr lang="cs-CZ" dirty="0" smtClean="0"/>
          </a:p>
          <a:p>
            <a:r>
              <a:rPr lang="en-US" dirty="0" err="1" smtClean="0"/>
              <a:t>Kon</a:t>
            </a:r>
            <a:r>
              <a:rPr lang="cs-CZ" dirty="0" smtClean="0"/>
              <a:t>zultační hodiny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Pondělí 13:00-14:00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Nutriční spotřeba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Vysvětlení základních pojmů: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Nabídka potravin:</a:t>
            </a:r>
          </a:p>
          <a:p>
            <a:pPr>
              <a:buNone/>
            </a:pPr>
            <a:r>
              <a:rPr lang="cs-CZ" dirty="0" smtClean="0"/>
              <a:t>– hrubá nabídka je souhrn produkce a nákupu potravin, ze kterých se odečte export</a:t>
            </a:r>
          </a:p>
          <a:p>
            <a:pPr>
              <a:buNone/>
            </a:pPr>
            <a:r>
              <a:rPr lang="cs-CZ" dirty="0" smtClean="0"/>
              <a:t>– </a:t>
            </a:r>
            <a:r>
              <a:rPr lang="cs-CZ" dirty="0" smtClean="0"/>
              <a:t>čistá nabídka je vypočtena z hrubé nabídky odečtením ztrát vzniklých transportem, skladováním atd. 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Výživová potřeba:</a:t>
            </a:r>
          </a:p>
          <a:p>
            <a:pPr>
              <a:buFontTx/>
              <a:buChar char="-"/>
            </a:pPr>
            <a:r>
              <a:rPr lang="cs-CZ" dirty="0" smtClean="0"/>
              <a:t>množství zkonzumovaných potravin a nápojů</a:t>
            </a:r>
          </a:p>
          <a:p>
            <a:pPr>
              <a:buFontTx/>
              <a:buChar char="-"/>
            </a:pPr>
            <a:r>
              <a:rPr lang="cs-CZ" dirty="0" smtClean="0"/>
              <a:t>Měřena buď kvantitativně, frekvenčně, individuálně, nebo za menší skupiny</a:t>
            </a:r>
          </a:p>
          <a:p>
            <a:pPr>
              <a:buNone/>
            </a:pPr>
            <a:r>
              <a:rPr lang="cs-CZ" dirty="0" smtClean="0"/>
              <a:t>= dietetický příjem </a:t>
            </a:r>
          </a:p>
          <a:p>
            <a:pPr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Inviduální</a:t>
            </a:r>
            <a:r>
              <a:rPr lang="cs-CZ" dirty="0" smtClean="0">
                <a:solidFill>
                  <a:srgbClr val="00B050"/>
                </a:solidFill>
              </a:rPr>
              <a:t> příjem potravin</a:t>
            </a:r>
          </a:p>
          <a:p>
            <a:pPr>
              <a:buFontTx/>
              <a:buChar char="-"/>
            </a:pPr>
            <a:r>
              <a:rPr lang="cs-CZ" dirty="0" smtClean="0"/>
              <a:t>příjem jednotlivce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Příjem potravin v domácnosti</a:t>
            </a:r>
          </a:p>
          <a:p>
            <a:pPr>
              <a:buFontTx/>
              <a:buChar char="-"/>
            </a:pPr>
            <a:r>
              <a:rPr lang="cs-CZ" dirty="0" smtClean="0"/>
              <a:t>souhrn příjmu potravin všech členů domácnosti (výhradně v domácnosti)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Spotřeba potravin:</a:t>
            </a:r>
          </a:p>
          <a:p>
            <a:pPr>
              <a:buFontTx/>
              <a:buChar char="-"/>
            </a:pPr>
            <a:r>
              <a:rPr lang="cs-CZ" dirty="0" smtClean="0"/>
              <a:t>je „zmizení“ potravin všemi distribučními kanály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Využití potravin: 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roces absorbování živin a jejich metabolismu v organismu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Charakter výživy: </a:t>
            </a:r>
          </a:p>
          <a:p>
            <a:pPr>
              <a:buNone/>
            </a:pPr>
            <a:r>
              <a:rPr lang="cs-CZ" dirty="0" smtClean="0"/>
              <a:t>- znamená typ a proporce nebo kombinace jídel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Charakter stravování: </a:t>
            </a:r>
          </a:p>
          <a:p>
            <a:pPr>
              <a:buNone/>
            </a:pPr>
            <a:r>
              <a:rPr lang="cs-CZ" dirty="0" smtClean="0"/>
              <a:t>- vyjadřuje obvyklé doby, frekvence, místa, kde se sledovaná osoba stravuje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Výživový přehled: </a:t>
            </a:r>
          </a:p>
          <a:p>
            <a:pPr>
              <a:buFontTx/>
              <a:buChar char="-"/>
            </a:pPr>
            <a:r>
              <a:rPr lang="cs-CZ" dirty="0" smtClean="0"/>
              <a:t>je studie, která shromažďuje informace o výživovém stavu nebo spotřebě populačních celků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Metoda účtů: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/>
              <a:t>z</a:t>
            </a:r>
            <a:r>
              <a:rPr lang="cs-CZ" dirty="0" smtClean="0"/>
              <a:t>ahrnuje metody, pomocí nichž se zajišťuje v národním měřítku globální spotřeba potravin, spotřební bilance, dále metody rodinných účtů a inventurní metody v domácnostech.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Záznamová metoda</a:t>
            </a:r>
          </a:p>
          <a:p>
            <a:pPr>
              <a:buFontTx/>
              <a:buChar char="-"/>
            </a:pPr>
            <a:r>
              <a:rPr lang="cs-CZ" dirty="0" smtClean="0"/>
              <a:t>zjišťuje současný příjem potravin v průběhu měřeného období 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nožství potravin může být váženo, nebo se odhaduje pomocí různých pomůcek a vzorů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Metody s pomocí interview: 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počívají v rozhovoru zkušeného pracovníka se sledovanou osobou</a:t>
            </a:r>
          </a:p>
          <a:p>
            <a:pPr>
              <a:buFontTx/>
              <a:buChar char="-"/>
            </a:pPr>
            <a:r>
              <a:rPr lang="cs-CZ" dirty="0"/>
              <a:t>č</a:t>
            </a:r>
            <a:r>
              <a:rPr lang="cs-CZ" dirty="0" smtClean="0"/>
              <a:t>asto používaný „</a:t>
            </a:r>
            <a:r>
              <a:rPr lang="cs-CZ" dirty="0" err="1" smtClean="0"/>
              <a:t>recall</a:t>
            </a:r>
            <a:r>
              <a:rPr lang="cs-CZ" dirty="0" smtClean="0"/>
              <a:t>“ (zpětný záznam) = 24-</a:t>
            </a:r>
            <a:r>
              <a:rPr lang="cs-CZ" dirty="0" err="1" smtClean="0"/>
              <a:t>hour</a:t>
            </a:r>
            <a:r>
              <a:rPr lang="cs-CZ" dirty="0" smtClean="0"/>
              <a:t> </a:t>
            </a:r>
            <a:r>
              <a:rPr lang="cs-CZ" dirty="0" err="1" smtClean="0"/>
              <a:t>recall</a:t>
            </a:r>
            <a:r>
              <a:rPr lang="cs-CZ" dirty="0" smtClean="0"/>
              <a:t>,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recall</a:t>
            </a:r>
            <a:r>
              <a:rPr lang="cs-CZ" dirty="0" smtClean="0"/>
              <a:t>, </a:t>
            </a:r>
            <a:r>
              <a:rPr lang="cs-CZ" dirty="0" err="1" smtClean="0"/>
              <a:t>dietary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, </a:t>
            </a:r>
            <a:r>
              <a:rPr lang="cs-CZ" dirty="0" err="1" smtClean="0"/>
              <a:t>food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Metoda dvojích porcí: </a:t>
            </a:r>
          </a:p>
          <a:p>
            <a:pPr>
              <a:buFontTx/>
              <a:buChar char="-"/>
            </a:pPr>
            <a:r>
              <a:rPr lang="cs-CZ" dirty="0" smtClean="0"/>
              <a:t>zdvojení každého pokrmu, kdy jeden zkonzumujeme a druhý uchováme pro přímou analýzu, nebo přesné určení množství sledovaného faktoru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Metoda alikvotních (poměrných vzorků)</a:t>
            </a:r>
          </a:p>
          <a:p>
            <a:pPr>
              <a:buNone/>
            </a:pPr>
            <a:r>
              <a:rPr lang="cs-CZ" dirty="0" smtClean="0"/>
              <a:t>- využívá oddělených vzorků z každého pokrmu v určeném poměrném množství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Potravinová pyramida</a:t>
            </a:r>
            <a:endParaRPr lang="cs-CZ" dirty="0"/>
          </a:p>
        </p:txBody>
      </p:sp>
      <p:pic>
        <p:nvPicPr>
          <p:cNvPr id="1026" name="Picture 2" descr="C:\Documents and Settings\Ondra_S\Plocha\potravinova-pyramid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428868"/>
            <a:ext cx="3429509" cy="3184544"/>
          </a:xfrm>
          <a:prstGeom prst="rect">
            <a:avLst/>
          </a:prstGeom>
          <a:noFill/>
        </p:spPr>
      </p:pic>
      <p:pic>
        <p:nvPicPr>
          <p:cNvPr id="1027" name="Picture 3" descr="C:\Documents and Settings\Ondra_S\Plocha\pyrami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428868"/>
            <a:ext cx="4093860" cy="3162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347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seminář Zjišťování výživových zvyklostí</vt:lpstr>
      <vt:lpstr>Kontaktní informace</vt:lpstr>
      <vt:lpstr>Nutriční spotřeba</vt:lpstr>
      <vt:lpstr>Snímek 4</vt:lpstr>
      <vt:lpstr>Snímek 5</vt:lpstr>
      <vt:lpstr>Snímek 6</vt:lpstr>
      <vt:lpstr>Snímek 7</vt:lpstr>
      <vt:lpstr>Snímek 8</vt:lpstr>
      <vt:lpstr>Potravinová pyramida</vt:lpstr>
      <vt:lpstr>Potravinová pyramida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Zjišťování výživových zvyklostí</dc:title>
  <dc:creator>Ondra</dc:creator>
  <cp:lastModifiedBy>Ondra</cp:lastModifiedBy>
  <cp:revision>16</cp:revision>
  <dcterms:created xsi:type="dcterms:W3CDTF">2010-09-22T10:38:58Z</dcterms:created>
  <dcterms:modified xsi:type="dcterms:W3CDTF">2010-09-22T11:23:46Z</dcterms:modified>
</cp:coreProperties>
</file>