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7" r:id="rId31"/>
    <p:sldId id="298" r:id="rId32"/>
    <p:sldId id="299" r:id="rId33"/>
    <p:sldId id="300" r:id="rId34"/>
    <p:sldId id="303" r:id="rId35"/>
    <p:sldId id="286" r:id="rId36"/>
    <p:sldId id="305" r:id="rId37"/>
    <p:sldId id="306" r:id="rId38"/>
    <p:sldId id="287" r:id="rId39"/>
    <p:sldId id="288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296" r:id="rId53"/>
    <p:sldId id="289" r:id="rId54"/>
    <p:sldId id="291" r:id="rId55"/>
    <p:sldId id="295" r:id="rId56"/>
    <p:sldId id="292" r:id="rId57"/>
    <p:sldId id="294" r:id="rId58"/>
    <p:sldId id="290" r:id="rId59"/>
    <p:sldId id="293" r:id="rId60"/>
    <p:sldId id="308" r:id="rId61"/>
    <p:sldId id="304" r:id="rId62"/>
    <p:sldId id="307" r:id="rId63"/>
    <p:sldId id="309" r:id="rId64"/>
    <p:sldId id="310" r:id="rId65"/>
    <p:sldId id="338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24" r:id="rId74"/>
    <p:sldId id="337" r:id="rId75"/>
    <p:sldId id="318" r:id="rId76"/>
    <p:sldId id="319" r:id="rId77"/>
    <p:sldId id="320" r:id="rId78"/>
    <p:sldId id="321" r:id="rId79"/>
    <p:sldId id="322" r:id="rId80"/>
    <p:sldId id="323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63" d="100"/>
          <a:sy n="63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2.12.2011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Udělejme si pořádek v pojmech: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p:oleObj spid="_x0000_s71682" name="CorelDRAW" r:id="rId3" imgW="4236480" imgH="286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psychosféra</a:t>
            </a:r>
            <a:endParaRPr lang="en-US" sz="280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Biosféra</a:t>
            </a:r>
          </a:p>
          <a:p>
            <a:pPr lvl="1" eaLnBrk="1" hangingPunct="1"/>
            <a:r>
              <a:rPr lang="cs-CZ" sz="2400" smtClean="0"/>
              <a:t>Tělesný trénink a jeho složky</a:t>
            </a:r>
          </a:p>
          <a:p>
            <a:pPr eaLnBrk="1" hangingPunct="1"/>
            <a:r>
              <a:rPr lang="cs-CZ" sz="2800" b="1" smtClean="0"/>
              <a:t>Psychosféra</a:t>
            </a:r>
          </a:p>
          <a:p>
            <a:pPr lvl="1" eaLnBrk="1" hangingPunct="1"/>
            <a:r>
              <a:rPr lang="cs-CZ" sz="2400" smtClean="0"/>
              <a:t>Psychické procesy a stavy, psychomotorika</a:t>
            </a:r>
          </a:p>
          <a:p>
            <a:pPr eaLnBrk="1" hangingPunct="1"/>
            <a:r>
              <a:rPr lang="cs-CZ" sz="2800" b="1" smtClean="0"/>
              <a:t>Sociosféra</a:t>
            </a:r>
          </a:p>
          <a:p>
            <a:pPr lvl="1" eaLnBrk="1" hangingPunct="1"/>
            <a:r>
              <a:rPr lang="cs-CZ" sz="2400" smtClean="0"/>
              <a:t>Společenské normy</a:t>
            </a:r>
          </a:p>
          <a:p>
            <a:pPr eaLnBrk="1" hangingPunct="1"/>
            <a:r>
              <a:rPr lang="cs-CZ" sz="2800" b="1" smtClean="0"/>
              <a:t>Noosféra</a:t>
            </a:r>
            <a:r>
              <a:rPr lang="cs-CZ" sz="2800" smtClean="0"/>
              <a:t> </a:t>
            </a:r>
            <a:r>
              <a:rPr lang="cs-CZ" sz="2400" smtClean="0"/>
              <a:t>(V. I. Vernadski a Teilhard de Chardin geosféra-biosféra-noosféra (ř. </a:t>
            </a:r>
            <a:r>
              <a:rPr lang="el-GR" sz="2400" i="1" smtClean="0"/>
              <a:t>νοῦς</a:t>
            </a:r>
            <a:r>
              <a:rPr lang="cs-CZ" sz="2400" i="1" smtClean="0"/>
              <a:t> + </a:t>
            </a:r>
            <a:r>
              <a:rPr lang="el-GR" sz="2400" i="1" smtClean="0"/>
              <a:t>σφαῖρα</a:t>
            </a:r>
            <a:r>
              <a:rPr lang="cs-CZ" sz="2400" smtClean="0"/>
              <a:t>)</a:t>
            </a:r>
            <a:endParaRPr lang="cs-CZ" sz="2800" smtClean="0"/>
          </a:p>
          <a:p>
            <a:pPr lvl="1" eaLnBrk="1" hangingPunct="1"/>
            <a:r>
              <a:rPr lang="cs-CZ" sz="240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lvl="4"/>
            <a:fld id="{60E1E432-3E1F-4BF9-967C-E2DD8B3528CF}" type="slidenum">
              <a:rPr lang="en-US" smtClean="0"/>
              <a:pPr lvl="4"/>
              <a:t>16</a:t>
            </a:fld>
            <a:endParaRPr lang="en-US" smtClean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psychosphere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07E0E02C-7320-49B6-B4BA-FB829830EF78}" type="slidenum">
              <a:rPr lang="en-US"/>
              <a:pPr lvl="4"/>
              <a:t>17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Bojová umění neokcidentální tradice</a:t>
            </a:r>
          </a:p>
          <a:p>
            <a:pPr lvl="1" eaLnBrk="1" hangingPunct="1"/>
            <a:r>
              <a:rPr lang="cs-CZ" smtClean="0"/>
              <a:t>Obecná teorie bojových umění</a:t>
            </a:r>
          </a:p>
          <a:p>
            <a:pPr lvl="1" eaLnBrk="1" hangingPunct="1"/>
            <a:r>
              <a:rPr lang="cs-CZ" smtClean="0"/>
              <a:t>Teorie japonských bojových umění</a:t>
            </a:r>
          </a:p>
          <a:p>
            <a:pPr lvl="1" eaLnBrk="1" hangingPunct="1"/>
            <a:r>
              <a:rPr lang="cs-CZ" smtClean="0"/>
              <a:t>Bojová umění z jednotlivých kultur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Vztahy s jinými předměty:</a:t>
            </a:r>
          </a:p>
          <a:p>
            <a:pPr lvl="1" eaLnBrk="1" hangingPunct="1"/>
            <a:r>
              <a:rPr lang="cs-CZ" smtClean="0"/>
              <a:t>Dějiny úpolových sportů (okcidentální tradice)</a:t>
            </a:r>
          </a:p>
          <a:p>
            <a:pPr lvl="1" eaLnBrk="1" hangingPunct="1"/>
            <a:r>
              <a:rPr lang="cs-CZ" smtClean="0"/>
              <a:t>Džúdó, Karate, Aikidó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Reguli, Z. </a:t>
            </a:r>
            <a:r>
              <a:rPr lang="cs-CZ" sz="2800" i="1" smtClean="0"/>
              <a:t>Úpolové sporty</a:t>
            </a:r>
          </a:p>
          <a:p>
            <a:pPr eaLnBrk="1" hangingPunct="1"/>
            <a:r>
              <a:rPr lang="cs-CZ" sz="2800" smtClean="0"/>
              <a:t>Green, T. A. </a:t>
            </a:r>
            <a:r>
              <a:rPr lang="cs-CZ" sz="2800" i="1" smtClean="0"/>
              <a:t>Martial Arts of the World</a:t>
            </a:r>
          </a:p>
          <a:p>
            <a:pPr eaLnBrk="1" hangingPunct="1"/>
            <a:r>
              <a:rPr lang="cs-CZ" sz="2800" smtClean="0"/>
              <a:t>Nitobé, I. Bušido</a:t>
            </a:r>
          </a:p>
          <a:p>
            <a:pPr eaLnBrk="1" hangingPunct="1"/>
            <a:r>
              <a:rPr lang="cs-CZ" sz="2800" smtClean="0"/>
              <a:t>Musaši, M. </a:t>
            </a:r>
            <a:r>
              <a:rPr lang="cs-CZ" sz="2800" i="1" smtClean="0"/>
              <a:t>Kniha pěti kruhů</a:t>
            </a:r>
          </a:p>
          <a:p>
            <a:pPr eaLnBrk="1" hangingPunct="1"/>
            <a:r>
              <a:rPr lang="cs-CZ" sz="2800" smtClean="0"/>
              <a:t>Jagjú Munenori.</a:t>
            </a:r>
            <a:r>
              <a:rPr lang="cs-CZ" sz="2800" i="1" smtClean="0"/>
              <a:t> Kniha rodinných tradic</a:t>
            </a:r>
          </a:p>
          <a:p>
            <a:pPr eaLnBrk="1" hangingPunct="1"/>
            <a:r>
              <a:rPr lang="cs-CZ" sz="2800" smtClean="0"/>
              <a:t>Sun‘c.</a:t>
            </a:r>
            <a:r>
              <a:rPr lang="cs-CZ" sz="2800" i="1" smtClean="0"/>
              <a:t> O válečném umění</a:t>
            </a:r>
          </a:p>
          <a:p>
            <a:pPr eaLnBrk="1" hangingPunct="1"/>
            <a:r>
              <a:rPr lang="cs-CZ" sz="2800" smtClean="0"/>
              <a:t>Cleary, T. </a:t>
            </a:r>
            <a:r>
              <a:rPr lang="sk-SK" sz="2800" i="1" smtClean="0"/>
              <a:t>Japonské umění války</a:t>
            </a:r>
            <a:endParaRPr lang="cs-CZ" sz="2800" i="1" smtClean="0"/>
          </a:p>
          <a:p>
            <a:pPr eaLnBrk="1" hangingPunct="1"/>
            <a:r>
              <a:rPr lang="cs-CZ" sz="2800" smtClean="0"/>
              <a:t>Další články ve studijních materiálech, odkazy na webové stránky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smtClean="0"/>
              <a:t>Podle místa vzniku (geografické dělení)</a:t>
            </a:r>
          </a:p>
          <a:p>
            <a:pPr lvl="1" eaLnBrk="1" hangingPunct="1"/>
            <a:r>
              <a:rPr lang="cs-CZ" sz="1800" smtClean="0"/>
              <a:t>Asie</a:t>
            </a:r>
          </a:p>
          <a:p>
            <a:pPr lvl="2" eaLnBrk="1" hangingPunct="1"/>
            <a:r>
              <a:rPr lang="cs-CZ" sz="1400" smtClean="0"/>
              <a:t>Japonsko</a:t>
            </a:r>
          </a:p>
          <a:p>
            <a:pPr lvl="2" eaLnBrk="1" hangingPunct="1"/>
            <a:r>
              <a:rPr lang="cs-CZ" sz="1400" smtClean="0"/>
              <a:t>Čína</a:t>
            </a:r>
          </a:p>
          <a:p>
            <a:pPr lvl="2" eaLnBrk="1" hangingPunct="1"/>
            <a:r>
              <a:rPr lang="cs-CZ" sz="1400" smtClean="0"/>
              <a:t>Korea</a:t>
            </a:r>
          </a:p>
          <a:p>
            <a:pPr lvl="2" eaLnBrk="1" hangingPunct="1"/>
            <a:r>
              <a:rPr lang="cs-CZ" sz="1400" smtClean="0"/>
              <a:t>Indie</a:t>
            </a:r>
          </a:p>
          <a:p>
            <a:pPr lvl="1" eaLnBrk="1" hangingPunct="1"/>
            <a:r>
              <a:rPr lang="cs-CZ" sz="1800" smtClean="0"/>
              <a:t>Evropa</a:t>
            </a:r>
          </a:p>
          <a:p>
            <a:pPr lvl="2" eaLnBrk="1" hangingPunct="1"/>
            <a:r>
              <a:rPr lang="cs-CZ" sz="1400" smtClean="0"/>
              <a:t>Francie</a:t>
            </a:r>
          </a:p>
          <a:p>
            <a:pPr lvl="2" eaLnBrk="1" hangingPunct="1"/>
            <a:r>
              <a:rPr lang="cs-CZ" sz="1400" smtClean="0"/>
              <a:t>Německo</a:t>
            </a:r>
          </a:p>
          <a:p>
            <a:pPr lvl="2" eaLnBrk="1" hangingPunct="1"/>
            <a:r>
              <a:rPr lang="cs-CZ" sz="1400" smtClean="0"/>
              <a:t>Portugalsko</a:t>
            </a:r>
          </a:p>
          <a:p>
            <a:pPr lvl="1" eaLnBrk="1" hangingPunct="1"/>
            <a:r>
              <a:rPr lang="cs-CZ" sz="1800" smtClean="0"/>
              <a:t>Amerika</a:t>
            </a:r>
          </a:p>
          <a:p>
            <a:pPr lvl="2" eaLnBrk="1" hangingPunct="1"/>
            <a:r>
              <a:rPr lang="cs-CZ" sz="1400" smtClean="0"/>
              <a:t>Spojené státy</a:t>
            </a:r>
          </a:p>
          <a:p>
            <a:pPr lvl="2" eaLnBrk="1" hangingPunct="1"/>
            <a:r>
              <a:rPr lang="cs-CZ" sz="1400" smtClean="0"/>
              <a:t>Brazílie</a:t>
            </a:r>
          </a:p>
          <a:p>
            <a:pPr lvl="1" eaLnBrk="1" hangingPunct="1"/>
            <a:r>
              <a:rPr lang="cs-CZ" sz="1800" smtClean="0"/>
              <a:t>Afrika</a:t>
            </a:r>
          </a:p>
          <a:p>
            <a:pPr lvl="2" eaLnBrk="1" hangingPunct="1"/>
            <a:r>
              <a:rPr lang="cs-CZ" sz="1400" smtClean="0"/>
              <a:t>Egypt</a:t>
            </a:r>
          </a:p>
          <a:p>
            <a:pPr lvl="1" eaLnBrk="1" hangingPunct="1"/>
            <a:r>
              <a:rPr lang="cs-CZ" sz="180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Cumberland </a:t>
            </a:r>
          </a:p>
          <a:p>
            <a:pPr algn="ctr"/>
            <a:r>
              <a:rPr lang="cs-CZ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  <a:p>
            <a:pPr lvl="1" eaLnBrk="1" hangingPunct="1"/>
            <a:r>
              <a:rPr lang="cs-CZ" smtClean="0"/>
              <a:t>Stará bojová umění (kobudó)</a:t>
            </a:r>
          </a:p>
          <a:p>
            <a:pPr lvl="1" eaLnBrk="1" hangingPunct="1"/>
            <a:r>
              <a:rPr lang="cs-CZ" smtClean="0"/>
              <a:t>Moderní bojová umění (šinbudó)</a:t>
            </a:r>
          </a:p>
          <a:p>
            <a:pPr eaLnBrk="1" hangingPunct="1"/>
            <a:r>
              <a:rPr lang="cs-CZ" smtClean="0"/>
              <a:t>Teoretická východiska</a:t>
            </a:r>
          </a:p>
          <a:p>
            <a:pPr lvl="1" eaLnBrk="1" hangingPunct="1"/>
            <a:r>
              <a:rPr lang="cs-CZ" smtClean="0"/>
              <a:t>Vývoj</a:t>
            </a:r>
          </a:p>
          <a:p>
            <a:pPr lvl="1" eaLnBrk="1" hangingPunct="1"/>
            <a:r>
              <a:rPr lang="cs-CZ" smtClean="0"/>
              <a:t>Zdroje</a:t>
            </a:r>
          </a:p>
          <a:p>
            <a:pPr lvl="1" eaLnBrk="1" hangingPunct="1"/>
            <a:r>
              <a:rPr lang="cs-CZ" smtClean="0"/>
              <a:t>Trénink</a:t>
            </a:r>
          </a:p>
          <a:p>
            <a:pPr lvl="1"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stará, tradiční bojová umění</a:t>
            </a:r>
          </a:p>
          <a:p>
            <a:pPr lvl="1" eaLnBrk="1" hangingPunct="1"/>
            <a:r>
              <a:rPr lang="cs-CZ" smtClean="0"/>
              <a:t>Kobudó, korjú, kobudžucu</a:t>
            </a:r>
          </a:p>
          <a:p>
            <a:pPr lvl="1" eaLnBrk="1" hangingPunct="1"/>
            <a:r>
              <a:rPr lang="cs-CZ" smtClean="0"/>
              <a:t>Nositelem byl samuraj, příp. voják</a:t>
            </a:r>
          </a:p>
          <a:p>
            <a:pPr eaLnBrk="1" hangingPunct="1"/>
            <a:r>
              <a:rPr lang="cs-CZ" smtClean="0"/>
              <a:t>Šinbudó – nová, moderní bojová umění</a:t>
            </a:r>
          </a:p>
          <a:p>
            <a:pPr lvl="1" eaLnBrk="1" hangingPunct="1"/>
            <a:r>
              <a:rPr lang="cs-CZ" smtClean="0"/>
              <a:t>Šinbudó, gendai budó</a:t>
            </a:r>
          </a:p>
          <a:p>
            <a:pPr lvl="1" eaLnBrk="1" hangingPunct="1"/>
            <a:r>
              <a:rPr lang="cs-CZ" smtClean="0"/>
              <a:t>Nositelem může být kdokoliv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Džucu vs dó </a:t>
            </a:r>
            <a:r>
              <a:rPr lang="cs-CZ" sz="2400" smtClean="0"/>
              <a:t>(žádná přímá změna z jednoho na druhé zde historicky není doložitelná)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Džúdžucu</a:t>
            </a:r>
          </a:p>
          <a:p>
            <a:pPr eaLnBrk="1" hangingPunct="1"/>
            <a:r>
              <a:rPr lang="cs-CZ" sz="2000" smtClean="0"/>
              <a:t>Kendžucu</a:t>
            </a:r>
          </a:p>
          <a:p>
            <a:pPr eaLnBrk="1" hangingPunct="1"/>
            <a:r>
              <a:rPr lang="cs-CZ" sz="2000" smtClean="0"/>
              <a:t>Sódžucu</a:t>
            </a:r>
          </a:p>
          <a:p>
            <a:pPr eaLnBrk="1" hangingPunct="1"/>
            <a:r>
              <a:rPr lang="cs-CZ" sz="2000" smtClean="0"/>
              <a:t>Naginatadžucu</a:t>
            </a:r>
          </a:p>
          <a:p>
            <a:pPr eaLnBrk="1" hangingPunct="1"/>
            <a:r>
              <a:rPr lang="cs-CZ" sz="2000" smtClean="0"/>
              <a:t>Kjúdžucu</a:t>
            </a:r>
          </a:p>
          <a:p>
            <a:pPr eaLnBrk="1" hangingPunct="1"/>
            <a:r>
              <a:rPr lang="cs-CZ" sz="2000" smtClean="0"/>
              <a:t>Bódžucu</a:t>
            </a:r>
          </a:p>
          <a:p>
            <a:pPr eaLnBrk="1" hangingPunct="1"/>
            <a:r>
              <a:rPr lang="cs-CZ" sz="2000" smtClean="0"/>
              <a:t>Hanbódžucu</a:t>
            </a:r>
          </a:p>
          <a:p>
            <a:pPr eaLnBrk="1" hangingPunct="1"/>
            <a:r>
              <a:rPr lang="cs-CZ" sz="2000" smtClean="0"/>
              <a:t>Šurikendžucu</a:t>
            </a:r>
          </a:p>
          <a:p>
            <a:pPr eaLnBrk="1" hangingPunct="1"/>
            <a:r>
              <a:rPr lang="cs-CZ" sz="2000" smtClean="0"/>
              <a:t>Torinawadžucu</a:t>
            </a:r>
          </a:p>
          <a:p>
            <a:pPr eaLnBrk="1" hangingPunct="1"/>
            <a:r>
              <a:rPr lang="cs-CZ" sz="2000" smtClean="0"/>
              <a:t>Džuttedžucu</a:t>
            </a:r>
          </a:p>
          <a:p>
            <a:pPr eaLnBrk="1" hangingPunct="1"/>
            <a:r>
              <a:rPr lang="cs-CZ" sz="2000" smtClean="0"/>
              <a:t>Nindžucu</a:t>
            </a:r>
            <a:endParaRPr lang="cs-CZ" smtClean="0"/>
          </a:p>
          <a:p>
            <a:pPr eaLnBrk="1" hangingPunct="1"/>
            <a:r>
              <a:rPr lang="cs-CZ" sz="2400" b="1" smtClean="0"/>
              <a:t>Tradiční školy ale obvykle obsahovaly různé techniky (beze zbraní i se zbraněmi) a taktiky</a:t>
            </a:r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Kjúdžucu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Džúdó</a:t>
            </a:r>
          </a:p>
          <a:p>
            <a:pPr eaLnBrk="1" hangingPunct="1"/>
            <a:r>
              <a:rPr lang="cs-CZ" sz="2400" smtClean="0"/>
              <a:t>Kendó</a:t>
            </a:r>
          </a:p>
          <a:p>
            <a:pPr eaLnBrk="1" hangingPunct="1"/>
            <a:r>
              <a:rPr lang="cs-CZ" sz="2400" smtClean="0"/>
              <a:t>Naginatadó</a:t>
            </a:r>
          </a:p>
          <a:p>
            <a:pPr eaLnBrk="1" hangingPunct="1"/>
            <a:r>
              <a:rPr lang="cs-CZ" sz="2400" smtClean="0"/>
              <a:t>Karatedó</a:t>
            </a:r>
          </a:p>
          <a:p>
            <a:pPr eaLnBrk="1" hangingPunct="1"/>
            <a:r>
              <a:rPr lang="cs-CZ" sz="2400" smtClean="0"/>
              <a:t>Aikidó</a:t>
            </a:r>
          </a:p>
          <a:p>
            <a:pPr eaLnBrk="1" hangingPunct="1"/>
            <a:r>
              <a:rPr lang="cs-CZ" sz="2400" smtClean="0"/>
              <a:t>Šórindži kenpó</a:t>
            </a:r>
          </a:p>
          <a:p>
            <a:pPr eaLnBrk="1" hangingPunct="1"/>
            <a:r>
              <a:rPr lang="cs-CZ" sz="2400" smtClean="0"/>
              <a:t>Džúkendó</a:t>
            </a:r>
          </a:p>
          <a:p>
            <a:pPr eaLnBrk="1" hangingPunct="1"/>
            <a:r>
              <a:rPr lang="cs-CZ" sz="2400" smtClean="0"/>
              <a:t>Sumó (není zcela kobudó ani šinbudó)</a:t>
            </a:r>
          </a:p>
          <a:p>
            <a:pPr eaLnBrk="1" hangingPunct="1"/>
            <a:r>
              <a:rPr lang="cs-CZ" smtClean="0"/>
              <a:t>Moderní školy jsou obvykle relativně úzce zaměřené, zejména kvůli soutěžím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Martial arts (martial ways, fighting arts, fighting sports, combatives)</a:t>
            </a:r>
          </a:p>
          <a:p>
            <a:pPr eaLnBrk="1" hangingPunct="1"/>
            <a:r>
              <a:rPr lang="cs-CZ" sz="2400" smtClean="0"/>
              <a:t>Art martiaux</a:t>
            </a:r>
          </a:p>
          <a:p>
            <a:pPr eaLnBrk="1" hangingPunct="1"/>
            <a:r>
              <a:rPr lang="cs-CZ" sz="2400" smtClean="0"/>
              <a:t>Kampfkunst</a:t>
            </a:r>
          </a:p>
          <a:p>
            <a:pPr eaLnBrk="1" hangingPunct="1"/>
            <a:r>
              <a:rPr lang="cs-CZ" sz="2400" smtClean="0"/>
              <a:t>Artes marciales</a:t>
            </a:r>
          </a:p>
          <a:p>
            <a:pPr eaLnBrk="1" hangingPunct="1"/>
            <a:r>
              <a:rPr lang="cs-CZ" sz="2400" smtClean="0"/>
              <a:t>Arti Marziali</a:t>
            </a:r>
          </a:p>
          <a:p>
            <a:pPr eaLnBrk="1" hangingPunct="1"/>
            <a:r>
              <a:rPr lang="cs-CZ" sz="2400" smtClean="0"/>
              <a:t>Sztuki walki (sporty walki)</a:t>
            </a:r>
          </a:p>
          <a:p>
            <a:pPr eaLnBrk="1" hangingPunct="1"/>
            <a:r>
              <a:rPr lang="cs-CZ" sz="2400" smtClean="0"/>
              <a:t>Borilačke vještine</a:t>
            </a:r>
          </a:p>
          <a:p>
            <a:pPr eaLnBrk="1" hangingPunct="1"/>
            <a:r>
              <a:rPr lang="az-Cyrl-AZ" sz="2400" smtClean="0"/>
              <a:t>боевое искусств</a:t>
            </a:r>
            <a:r>
              <a:rPr lang="cs-CZ" sz="2400" smtClean="0"/>
              <a:t>a (</a:t>
            </a:r>
            <a:r>
              <a:rPr lang="az-Cyrl-AZ" sz="2400" smtClean="0"/>
              <a:t>Спортивные единоборства</a:t>
            </a:r>
            <a:r>
              <a:rPr lang="cs-CZ" sz="2400" smtClean="0"/>
              <a:t>, </a:t>
            </a:r>
            <a:r>
              <a:rPr lang="az-Cyrl-AZ" sz="2400" smtClean="0"/>
              <a:t>Боевые единоборства</a:t>
            </a:r>
            <a:r>
              <a:rPr lang="cs-CZ" sz="2400" smtClean="0"/>
              <a:t>)</a:t>
            </a:r>
          </a:p>
          <a:p>
            <a:pPr eaLnBrk="1" hangingPunct="1"/>
            <a:r>
              <a:rPr lang="el-GR" sz="2400" smtClean="0"/>
              <a:t>Πολεμικές τέχνες</a:t>
            </a:r>
          </a:p>
          <a:p>
            <a:pPr eaLnBrk="1" hangingPunct="1"/>
            <a:endParaRPr lang="az-Cyrl-AZ" sz="2400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smtClean="0"/>
              <a:t>, </a:t>
            </a:r>
            <a:r>
              <a:rPr lang="cs-CZ" smtClean="0">
                <a:hlinkClick r:id="rId5"/>
              </a:rPr>
              <a:t>4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Korejská a 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err="1" smtClean="0"/>
              <a:t>Taekwondo</a:t>
            </a:r>
            <a:r>
              <a:rPr lang="cs-CZ" dirty="0" smtClean="0"/>
              <a:t>, </a:t>
            </a:r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r>
              <a:rPr lang="cs-CZ" dirty="0" smtClean="0"/>
              <a:t>, </a:t>
            </a:r>
            <a:r>
              <a:rPr lang="cs-CZ" dirty="0" err="1" smtClean="0"/>
              <a:t>ssireum</a:t>
            </a:r>
            <a:endParaRPr lang="cs-CZ" dirty="0" smtClean="0"/>
          </a:p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Wušu</a:t>
            </a:r>
            <a:r>
              <a:rPr lang="cs-CZ" dirty="0" smtClean="0"/>
              <a:t> vs.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err="1" smtClean="0"/>
              <a:t>gongfu</a:t>
            </a:r>
            <a:r>
              <a:rPr lang="cs-CZ" dirty="0" smtClean="0"/>
              <a:t>) vs. </a:t>
            </a:r>
            <a:r>
              <a:rPr lang="cs-CZ" dirty="0" err="1" smtClean="0"/>
              <a:t>čuanfa</a:t>
            </a:r>
            <a:endParaRPr lang="cs-CZ" dirty="0" smtClean="0"/>
          </a:p>
          <a:p>
            <a:r>
              <a:rPr lang="cs-CZ" dirty="0" smtClean="0"/>
              <a:t>Systematika</a:t>
            </a:r>
          </a:p>
          <a:p>
            <a:pPr lvl="1"/>
            <a:r>
              <a:rPr lang="cs-CZ" dirty="0" smtClean="0"/>
              <a:t>Interní vs. externí styly</a:t>
            </a:r>
          </a:p>
          <a:p>
            <a:pPr lvl="1"/>
            <a:r>
              <a:rPr lang="cs-CZ" dirty="0" smtClean="0"/>
              <a:t>Jižní vs. severní styly</a:t>
            </a:r>
          </a:p>
          <a:p>
            <a:endParaRPr lang="cs-CZ" dirty="0" smtClean="0"/>
          </a:p>
          <a:p>
            <a:r>
              <a:rPr lang="cs-CZ" dirty="0" err="1" smtClean="0"/>
              <a:t>Čchi</a:t>
            </a:r>
            <a:r>
              <a:rPr lang="cs-CZ" dirty="0" smtClean="0"/>
              <a:t> </a:t>
            </a:r>
            <a:r>
              <a:rPr lang="cs-CZ" dirty="0" err="1" smtClean="0"/>
              <a:t>kung</a:t>
            </a:r>
            <a:r>
              <a:rPr lang="cs-CZ" dirty="0" smtClean="0"/>
              <a:t> jako integrální praxe v čínských bojových uměních</a:t>
            </a:r>
            <a:endParaRPr 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Interní styly</a:t>
            </a:r>
          </a:p>
          <a:p>
            <a:pPr lvl="1"/>
            <a:r>
              <a:rPr lang="cs-CZ" dirty="0" smtClean="0"/>
              <a:t>Práce s </a:t>
            </a:r>
            <a:r>
              <a:rPr lang="cs-CZ" dirty="0" err="1" smtClean="0"/>
              <a:t>čchi</a:t>
            </a:r>
            <a:endParaRPr lang="cs-CZ" dirty="0" smtClean="0"/>
          </a:p>
          <a:p>
            <a:pPr lvl="1"/>
            <a:r>
              <a:rPr lang="cs-CZ" dirty="0" smtClean="0"/>
              <a:t>Imaginace</a:t>
            </a:r>
          </a:p>
          <a:p>
            <a:endParaRPr lang="cs-CZ" dirty="0" smtClean="0"/>
          </a:p>
          <a:p>
            <a:r>
              <a:rPr lang="cs-CZ" dirty="0" smtClean="0"/>
              <a:t>Externí styly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bandó</a:t>
            </a:r>
            <a:r>
              <a:rPr lang="cs-CZ" dirty="0" smtClean="0"/>
              <a:t>, </a:t>
            </a:r>
            <a:r>
              <a:rPr lang="cs-CZ" dirty="0" err="1" smtClean="0"/>
              <a:t>banšai</a:t>
            </a:r>
            <a:r>
              <a:rPr lang="cs-CZ" dirty="0" smtClean="0"/>
              <a:t>, </a:t>
            </a:r>
            <a:r>
              <a:rPr lang="cs-CZ" dirty="0" err="1" smtClean="0"/>
              <a:t>letwei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pentjak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Indie </a:t>
            </a:r>
          </a:p>
          <a:p>
            <a:pPr lvl="1"/>
            <a:r>
              <a:rPr lang="cs-CZ" dirty="0" err="1" smtClean="0"/>
              <a:t>Kalaripajatu</a:t>
            </a:r>
            <a:r>
              <a:rPr lang="cs-CZ" dirty="0" smtClean="0"/>
              <a:t>, </a:t>
            </a:r>
            <a:r>
              <a:rPr lang="cs-CZ" dirty="0" err="1" smtClean="0"/>
              <a:t>mušti</a:t>
            </a:r>
            <a:r>
              <a:rPr lang="cs-CZ" dirty="0" smtClean="0"/>
              <a:t>, </a:t>
            </a:r>
            <a:r>
              <a:rPr lang="cs-CZ" dirty="0" err="1" smtClean="0"/>
              <a:t>dandi</a:t>
            </a:r>
            <a:r>
              <a:rPr lang="cs-CZ" dirty="0" smtClean="0"/>
              <a:t>, </a:t>
            </a:r>
            <a:r>
              <a:rPr lang="cs-CZ" dirty="0" err="1" smtClean="0"/>
              <a:t>pehlwani</a:t>
            </a:r>
            <a:endParaRPr lang="cs-CZ" dirty="0" smtClean="0"/>
          </a:p>
          <a:p>
            <a:r>
              <a:rPr lang="cs-CZ" dirty="0" smtClean="0"/>
              <a:t>Kambodža</a:t>
            </a:r>
          </a:p>
          <a:p>
            <a:pPr lvl="1"/>
            <a:r>
              <a:rPr lang="cs-CZ" dirty="0" err="1" smtClean="0"/>
              <a:t>bokator</a:t>
            </a:r>
            <a:r>
              <a:rPr lang="cs-CZ" dirty="0" smtClean="0"/>
              <a:t>, </a:t>
            </a:r>
            <a:r>
              <a:rPr lang="cs-CZ" dirty="0" err="1" smtClean="0"/>
              <a:t>kbačkun</a:t>
            </a:r>
            <a:r>
              <a:rPr lang="cs-CZ" dirty="0" smtClean="0"/>
              <a:t> </a:t>
            </a:r>
            <a:r>
              <a:rPr lang="cs-CZ" dirty="0" err="1" smtClean="0"/>
              <a:t>boraan</a:t>
            </a:r>
            <a:r>
              <a:rPr lang="cs-CZ" dirty="0" smtClean="0"/>
              <a:t>, </a:t>
            </a:r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800" dirty="0" smtClean="0"/>
              <a:t>Francie</a:t>
            </a:r>
          </a:p>
          <a:p>
            <a:pPr lvl="1"/>
            <a:r>
              <a:rPr lang="cs-CZ" sz="2400" dirty="0" err="1" smtClean="0"/>
              <a:t>savate</a:t>
            </a:r>
            <a:r>
              <a:rPr lang="cs-CZ" sz="2400" dirty="0" smtClean="0"/>
              <a:t>, </a:t>
            </a:r>
            <a:r>
              <a:rPr lang="cs-CZ" sz="2400" dirty="0" err="1" smtClean="0"/>
              <a:t>canne</a:t>
            </a:r>
            <a:r>
              <a:rPr lang="cs-CZ" sz="2400" dirty="0" smtClean="0"/>
              <a:t> de </a:t>
            </a:r>
            <a:r>
              <a:rPr lang="cs-CZ" sz="2400" dirty="0" err="1" smtClean="0"/>
              <a:t>combat</a:t>
            </a:r>
            <a:r>
              <a:rPr lang="cs-CZ" sz="2400" dirty="0" smtClean="0"/>
              <a:t> </a:t>
            </a:r>
          </a:p>
          <a:p>
            <a:r>
              <a:rPr lang="cs-CZ" sz="2800" dirty="0" smtClean="0"/>
              <a:t>Anglie</a:t>
            </a:r>
          </a:p>
          <a:p>
            <a:pPr lvl="1"/>
            <a:r>
              <a:rPr lang="cs-CZ" sz="2400" dirty="0" err="1" smtClean="0"/>
              <a:t>bartitsu</a:t>
            </a:r>
            <a:r>
              <a:rPr lang="cs-CZ" sz="2400" dirty="0" smtClean="0"/>
              <a:t>, </a:t>
            </a:r>
            <a:r>
              <a:rPr lang="cs-CZ" sz="2400" dirty="0" err="1" smtClean="0"/>
              <a:t>defendu</a:t>
            </a:r>
            <a:r>
              <a:rPr lang="cs-CZ" sz="2400" dirty="0" smtClean="0"/>
              <a:t>, </a:t>
            </a:r>
            <a:r>
              <a:rPr lang="cs-CZ" sz="2400" dirty="0" err="1" smtClean="0"/>
              <a:t>Westmorland</a:t>
            </a:r>
            <a:r>
              <a:rPr lang="cs-CZ" sz="2400" dirty="0" smtClean="0"/>
              <a:t> wrestling, </a:t>
            </a:r>
            <a:r>
              <a:rPr lang="cs-CZ" sz="2400" dirty="0" err="1" smtClean="0"/>
              <a:t>Cumberland</a:t>
            </a:r>
            <a:r>
              <a:rPr lang="cs-CZ" sz="2400" dirty="0" smtClean="0"/>
              <a:t> wrestling </a:t>
            </a:r>
          </a:p>
          <a:p>
            <a:r>
              <a:rPr lang="cs-CZ" sz="2800" dirty="0" smtClean="0"/>
              <a:t>Portugalsko</a:t>
            </a:r>
          </a:p>
          <a:p>
            <a:pPr lvl="1"/>
            <a:r>
              <a:rPr lang="cs-CZ" sz="2400" dirty="0" err="1" smtClean="0"/>
              <a:t>jogo</a:t>
            </a:r>
            <a:r>
              <a:rPr lang="cs-CZ" sz="2400" dirty="0" smtClean="0"/>
              <a:t> do </a:t>
            </a:r>
            <a:r>
              <a:rPr lang="cs-CZ" sz="2400" dirty="0" err="1" smtClean="0"/>
              <a:t>pau</a:t>
            </a:r>
            <a:r>
              <a:rPr lang="cs-CZ" sz="2400" dirty="0" smtClean="0"/>
              <a:t> (</a:t>
            </a:r>
            <a:r>
              <a:rPr lang="cs-CZ" sz="2400" dirty="0" err="1" smtClean="0"/>
              <a:t>žogo</a:t>
            </a:r>
            <a:r>
              <a:rPr lang="cs-CZ" sz="2400" dirty="0" smtClean="0"/>
              <a:t> do </a:t>
            </a:r>
            <a:r>
              <a:rPr lang="cs-CZ" sz="2400" dirty="0" err="1" smtClean="0"/>
              <a:t>pau</a:t>
            </a:r>
            <a:r>
              <a:rPr lang="cs-CZ" sz="2400" dirty="0" smtClean="0"/>
              <a:t>), </a:t>
            </a:r>
            <a:r>
              <a:rPr lang="cs-CZ" sz="2400" dirty="0" err="1" smtClean="0"/>
              <a:t>galhofa</a:t>
            </a:r>
            <a:r>
              <a:rPr lang="cs-CZ" sz="2400" dirty="0" smtClean="0"/>
              <a:t> (</a:t>
            </a:r>
            <a:r>
              <a:rPr lang="cs-CZ" sz="2400" dirty="0" err="1" smtClean="0"/>
              <a:t>gaľjofa</a:t>
            </a:r>
            <a:r>
              <a:rPr lang="cs-CZ" sz="2400" dirty="0" smtClean="0"/>
              <a:t>) </a:t>
            </a:r>
          </a:p>
          <a:p>
            <a:r>
              <a:rPr lang="cs-CZ" sz="2800" dirty="0" smtClean="0"/>
              <a:t>Island</a:t>
            </a:r>
          </a:p>
          <a:p>
            <a:pPr lvl="1"/>
            <a:r>
              <a:rPr lang="cs-CZ" sz="2400" dirty="0" err="1" smtClean="0"/>
              <a:t>glima</a:t>
            </a:r>
            <a:r>
              <a:rPr lang="cs-CZ" sz="2400" dirty="0" smtClean="0"/>
              <a:t> </a:t>
            </a:r>
          </a:p>
          <a:p>
            <a:r>
              <a:rPr lang="cs-CZ" sz="2800" dirty="0" smtClean="0"/>
              <a:t>Turecko</a:t>
            </a:r>
          </a:p>
          <a:p>
            <a:pPr lvl="1"/>
            <a:r>
              <a:rPr lang="cs-CZ" sz="2400" dirty="0" err="1" smtClean="0"/>
              <a:t>yağlı</a:t>
            </a:r>
            <a:r>
              <a:rPr lang="cs-CZ" sz="2400" dirty="0" smtClean="0"/>
              <a:t> </a:t>
            </a:r>
            <a:r>
              <a:rPr lang="cs-CZ" sz="2400" dirty="0" err="1" smtClean="0"/>
              <a:t>güreş</a:t>
            </a:r>
            <a:r>
              <a:rPr lang="cs-CZ" sz="2400" dirty="0" smtClean="0"/>
              <a:t> (</a:t>
            </a:r>
            <a:r>
              <a:rPr lang="cs-CZ" sz="2400" dirty="0" err="1" smtClean="0"/>
              <a:t>jáli</a:t>
            </a:r>
            <a:r>
              <a:rPr lang="cs-CZ" sz="2400" dirty="0" smtClean="0"/>
              <a:t> </a:t>
            </a:r>
            <a:r>
              <a:rPr lang="cs-CZ" sz="2400" dirty="0" err="1" smtClean="0"/>
              <a:t>güreš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err="1" smtClean="0"/>
              <a:t>kajukenbo</a:t>
            </a:r>
            <a:endParaRPr lang="cs-CZ" dirty="0" smtClean="0"/>
          </a:p>
          <a:p>
            <a:pPr lvl="1"/>
            <a:r>
              <a:rPr lang="cs-CZ" dirty="0" err="1" smtClean="0"/>
              <a:t>catch</a:t>
            </a:r>
            <a:r>
              <a:rPr lang="cs-CZ" dirty="0" smtClean="0"/>
              <a:t> wrestling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Africká, 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Austrálie, Oceánie</a:t>
            </a:r>
          </a:p>
          <a:p>
            <a:pPr lvl="1"/>
            <a:r>
              <a:rPr lang="cs-CZ" dirty="0" err="1" smtClean="0"/>
              <a:t>koonomont</a:t>
            </a:r>
            <a:r>
              <a:rPr lang="cs-CZ" dirty="0" smtClean="0"/>
              <a:t> </a:t>
            </a:r>
            <a:r>
              <a:rPr lang="cs-CZ" dirty="0" err="1" smtClean="0"/>
              <a:t>togip</a:t>
            </a:r>
            <a:r>
              <a:rPr lang="cs-CZ" dirty="0" smtClean="0"/>
              <a:t> </a:t>
            </a:r>
            <a:r>
              <a:rPr lang="cs-CZ" dirty="0" err="1" smtClean="0"/>
              <a:t>baip</a:t>
            </a:r>
            <a:endParaRPr lang="cs-CZ" dirty="0" smtClean="0"/>
          </a:p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  <a:endParaRPr lang="cs-CZ" dirty="0" smtClean="0"/>
          </a:p>
          <a:p>
            <a:pPr lvl="1"/>
            <a:r>
              <a:rPr lang="cs-CZ" dirty="0" err="1" smtClean="0"/>
              <a:t>d</a:t>
            </a:r>
            <a:r>
              <a:rPr lang="cs-CZ" dirty="0" err="1" smtClean="0"/>
              <a:t>ambe</a:t>
            </a:r>
            <a:endParaRPr lang="cs-CZ" dirty="0" smtClean="0"/>
          </a:p>
          <a:p>
            <a:pPr lvl="1"/>
            <a:r>
              <a:rPr lang="cs-CZ" dirty="0" err="1" smtClean="0"/>
              <a:t>Iitonga</a:t>
            </a:r>
            <a:r>
              <a:rPr lang="cs-CZ" dirty="0" smtClean="0"/>
              <a:t> (</a:t>
            </a:r>
            <a:r>
              <a:rPr lang="cs-CZ" smtClean="0"/>
              <a:t>jižní Afrika)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609600" y="2257425"/>
          <a:ext cx="7927975" cy="3611563"/>
        </p:xfrm>
        <a:graphic>
          <a:graphicData uri="http://schemas.openxmlformats.org/presentationml/2006/ole">
            <p:oleObj spid="_x0000_s69636" name="CorelDRAW" r:id="rId3" imgW="6571440" imgH="2993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1600</TotalTime>
  <Words>2084</Words>
  <Application>Microsoft Office PowerPoint</Application>
  <PresentationFormat>Předvádění na obrazovce (4:3)</PresentationFormat>
  <Paragraphs>522</Paragraphs>
  <Slides>80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2" baseType="lpstr"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pojmech: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Bojová umění z hlediska kultury </vt:lpstr>
      <vt:lpstr>Otázky v bojových uměních  (i jinde)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Víra</vt:lpstr>
      <vt:lpstr>Víra</vt:lpstr>
      <vt:lpstr>Víra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</vt:lpstr>
      <vt:lpstr>Kendžucu</vt:lpstr>
      <vt:lpstr>Bódžucu</vt:lpstr>
      <vt:lpstr>Sódžucu</vt:lpstr>
      <vt:lpstr>Naginatadžucu</vt:lpstr>
      <vt:lpstr>Kjúdžucu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Japonská bojová umění</vt:lpstr>
      <vt:lpstr>Korejská a mongolská bojová umění</vt:lpstr>
      <vt:lpstr>Čínská bojová umění</vt:lpstr>
      <vt:lpstr>Čínská bojová umění</vt:lpstr>
      <vt:lpstr>Bojová umění jihovýchodní Asie</vt:lpstr>
      <vt:lpstr>Bojová umění jihovýchodní Asie</vt:lpstr>
      <vt:lpstr>Bojová umění jihovýchodní Asie</vt:lpstr>
      <vt:lpstr>Evropská bojová umění</vt:lpstr>
      <vt:lpstr>Americká bojová umění</vt:lpstr>
      <vt:lpstr>Africká, Australská, Oceánská bojová umění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Your User Name</cp:lastModifiedBy>
  <cp:revision>137</cp:revision>
  <cp:lastPrinted>1601-01-01T00:00:00Z</cp:lastPrinted>
  <dcterms:created xsi:type="dcterms:W3CDTF">2004-10-16T16:45:27Z</dcterms:created>
  <dcterms:modified xsi:type="dcterms:W3CDTF">2011-12-02T06:07:17Z</dcterms:modified>
</cp:coreProperties>
</file>