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80" r:id="rId23"/>
    <p:sldId id="281" r:id="rId24"/>
    <p:sldId id="282" r:id="rId25"/>
    <p:sldId id="284" r:id="rId26"/>
    <p:sldId id="285" r:id="rId27"/>
    <p:sldId id="276" r:id="rId28"/>
    <p:sldId id="277" r:id="rId29"/>
    <p:sldId id="278" r:id="rId30"/>
    <p:sldId id="286" r:id="rId31"/>
    <p:sldId id="287" r:id="rId32"/>
    <p:sldId id="288" r:id="rId33"/>
    <p:sldId id="289" r:id="rId34"/>
    <p:sldId id="290" r:id="rId35"/>
    <p:sldId id="291" r:id="rId36"/>
    <p:sldId id="292" r:id="rId37"/>
    <p:sldId id="293" r:id="rId38"/>
    <p:sldId id="294" r:id="rId39"/>
    <p:sldId id="295" r:id="rId40"/>
    <p:sldId id="296" r:id="rId41"/>
    <p:sldId id="299" r:id="rId42"/>
    <p:sldId id="297" r:id="rId43"/>
    <p:sldId id="298" r:id="rId44"/>
    <p:sldId id="306" r:id="rId45"/>
    <p:sldId id="308" r:id="rId46"/>
    <p:sldId id="300" r:id="rId47"/>
    <p:sldId id="302" r:id="rId48"/>
    <p:sldId id="303" r:id="rId49"/>
    <p:sldId id="304" r:id="rId50"/>
    <p:sldId id="305" r:id="rId51"/>
    <p:sldId id="307" r:id="rId52"/>
    <p:sldId id="309"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21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C742-4772-4834-834F-6D3CF650CE25}" type="datetimeFigureOut">
              <a:rPr lang="cs-CZ" smtClean="0"/>
              <a:t>2012-03-14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499F6-07A2-49F1-9ECE-6551909003D1}" type="slidenum">
              <a:rPr lang="cs-CZ" smtClean="0"/>
              <a:t>‹#›</a:t>
            </a:fld>
            <a:endParaRPr lang="cs-CZ"/>
          </a:p>
        </p:txBody>
      </p:sp>
    </p:spTree>
    <p:extLst>
      <p:ext uri="{BB962C8B-B14F-4D97-AF65-F5344CB8AC3E}">
        <p14:creationId xmlns:p14="http://schemas.microsoft.com/office/powerpoint/2010/main" val="316607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8B499F6-07A2-49F1-9ECE-6551909003D1}" type="slidenum">
              <a:rPr lang="cs-CZ" smtClean="0"/>
              <a:t>1</a:t>
            </a:fld>
            <a:endParaRPr lang="cs-CZ"/>
          </a:p>
        </p:txBody>
      </p:sp>
    </p:spTree>
    <p:extLst>
      <p:ext uri="{BB962C8B-B14F-4D97-AF65-F5344CB8AC3E}">
        <p14:creationId xmlns:p14="http://schemas.microsoft.com/office/powerpoint/2010/main" val="287588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8B499F6-07A2-49F1-9ECE-6551909003D1}" type="slidenum">
              <a:rPr lang="cs-CZ" smtClean="0"/>
              <a:t>2</a:t>
            </a:fld>
            <a:endParaRPr lang="cs-CZ"/>
          </a:p>
        </p:txBody>
      </p:sp>
    </p:spTree>
    <p:extLst>
      <p:ext uri="{BB962C8B-B14F-4D97-AF65-F5344CB8AC3E}">
        <p14:creationId xmlns:p14="http://schemas.microsoft.com/office/powerpoint/2010/main" val="37833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smtClean="0"/>
              <a:t>Kliknutím lze upravit styl.</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smtClean="0"/>
              <a:t>Kliknutím lze upravit styl předlohy.</a:t>
            </a:r>
            <a:endParaRPr kumimoji="0" lang="en-US"/>
          </a:p>
        </p:txBody>
      </p:sp>
      <p:sp>
        <p:nvSpPr>
          <p:cNvPr id="4" name="Zástupný symbol pro datum 3"/>
          <p:cNvSpPr>
            <a:spLocks noGrp="1"/>
          </p:cNvSpPr>
          <p:nvPr>
            <p:ph type="dt" sz="half" idx="10"/>
          </p:nvPr>
        </p:nvSpPr>
        <p:spPr/>
        <p:txBody>
          <a:bodyPr/>
          <a:lstStyle/>
          <a:p>
            <a:fld id="{1D45552F-8E8E-40D1-A7A5-A24771BB2FD0}" type="datetime1">
              <a:rPr lang="cs-CZ" smtClean="0"/>
              <a:t>2012-03-14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F54F9-89B7-4BB0-A89E-85D09DA5807D}" type="slidenum">
              <a:rPr lang="cs-CZ" smtClean="0"/>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B8C646-2A15-4FBB-822A-75A6FFC381A2}" type="datetime1">
              <a:rPr lang="cs-CZ" smtClean="0"/>
              <a:t>2012-03-14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F54F9-89B7-4BB0-A89E-85D09DA5807D}"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1245271-FC00-4C84-A1E8-F80EB4B7DF9F}" type="datetime1">
              <a:rPr lang="cs-CZ" smtClean="0"/>
              <a:t>2012-03-14</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D4BF54F9-89B7-4BB0-A89E-85D09DA5807D}"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extLst/>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D2E0A5E3-2E88-43C3-A877-B8CAAB2AB6AE}" type="datetime1">
              <a:rPr lang="cs-CZ" smtClean="0"/>
              <a:t>2012-03-14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F54F9-89B7-4BB0-A89E-85D09DA5807D}"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B31C4123-5B0D-4482-B27F-9E97CFF403A0}" type="datetime1">
              <a:rPr lang="cs-CZ" smtClean="0"/>
              <a:t>2012-03-14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F54F9-89B7-4BB0-A89E-85D09DA5807D}"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5EB6CFCE-2A01-4F8B-8997-15664D2F812F}" type="datetime1">
              <a:rPr lang="cs-CZ" smtClean="0"/>
              <a:t>2012-03-14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4BF54F9-89B7-4BB0-A89E-85D09DA5807D}"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Kliknutím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391FD1CF-933D-4AB2-BF4B-FB19A8AF399E}" type="datetime1">
              <a:rPr lang="cs-CZ" smtClean="0"/>
              <a:t>2012-03-14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4BF54F9-89B7-4BB0-A89E-85D09DA5807D}"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7109C2E2-0408-410B-BAFF-D1D69BEE2B9D}" type="datetime1">
              <a:rPr lang="cs-CZ" smtClean="0"/>
              <a:t>2012-03-14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4BF54F9-89B7-4BB0-A89E-85D09DA5807D}"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2135492-C464-4C64-A0C1-AEA255B25735}" type="datetime1">
              <a:rPr lang="cs-CZ" smtClean="0"/>
              <a:t>2012-03-14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smtClean="0"/>
              <a:t>Kliknutím lze upravit styl.</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FE373C18-5D53-435E-B581-648DA2426533}" type="datetime1">
              <a:rPr lang="cs-CZ" smtClean="0"/>
              <a:t>2012-03-14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4BF54F9-89B7-4BB0-A89E-85D09DA5807D}" type="slidenum">
              <a:rPr lang="cs-CZ" smtClean="0"/>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80DF2D7F-52B5-404A-87DD-2D4513053693}" type="datetime1">
              <a:rPr lang="cs-CZ" smtClean="0"/>
              <a:t>2012-03-14</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D4BF54F9-89B7-4BB0-A89E-85D09DA5807D}"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B49D753-DBA7-4367-8223-025F1B83F397}" type="datetime1">
              <a:rPr lang="cs-CZ" smtClean="0"/>
              <a:t>2012-03-14</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4BF54F9-89B7-4BB0-A89E-85D09DA5807D}"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Tfm4QGNNbs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vaz.chf.cz/content.aspx?contentid=269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46398" y="620688"/>
            <a:ext cx="7772400" cy="1470025"/>
          </a:xfrm>
        </p:spPr>
        <p:txBody>
          <a:bodyPr/>
          <a:lstStyle/>
          <a:p>
            <a:r>
              <a:rPr lang="en-US" dirty="0" smtClean="0"/>
              <a:t>H</a:t>
            </a:r>
            <a:r>
              <a:rPr lang="cs-CZ" dirty="0" err="1" smtClean="0"/>
              <a:t>ázená</a:t>
            </a:r>
            <a:endParaRPr lang="cs-CZ" dirty="0"/>
          </a:p>
        </p:txBody>
      </p:sp>
      <p:sp>
        <p:nvSpPr>
          <p:cNvPr id="3" name="Podnadpis 2"/>
          <p:cNvSpPr>
            <a:spLocks noGrp="1"/>
          </p:cNvSpPr>
          <p:nvPr>
            <p:ph type="subTitle" idx="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1</a:t>
            </a:fld>
            <a:endParaRPr lang="cs-CZ"/>
          </a:p>
        </p:txBody>
      </p:sp>
      <p:pic>
        <p:nvPicPr>
          <p:cNvPr id="2050" name="Picture 2" descr="I:\haz\hazena-histori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764704"/>
            <a:ext cx="4729708" cy="33423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5229200"/>
            <a:ext cx="6081712"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984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národní házené</a:t>
            </a:r>
            <a:endParaRPr lang="cs-CZ" dirty="0"/>
          </a:p>
        </p:txBody>
      </p:sp>
      <p:sp>
        <p:nvSpPr>
          <p:cNvPr id="3" name="Zástupný symbol pro obsah 2"/>
          <p:cNvSpPr>
            <a:spLocks noGrp="1"/>
          </p:cNvSpPr>
          <p:nvPr>
            <p:ph idx="1"/>
          </p:nvPr>
        </p:nvSpPr>
        <p:spPr/>
        <p:txBody>
          <a:bodyPr/>
          <a:lstStyle/>
          <a:p>
            <a:pPr marL="0" indent="0">
              <a:buNone/>
            </a:pPr>
            <a:r>
              <a:rPr lang="cs-CZ" dirty="0" smtClean="0"/>
              <a:t>1952</a:t>
            </a:r>
          </a:p>
          <a:p>
            <a:pPr marL="0" indent="0">
              <a:buNone/>
            </a:pPr>
            <a:r>
              <a:rPr lang="cs-CZ" dirty="0" smtClean="0"/>
              <a:t>Rozdělení svazů</a:t>
            </a:r>
          </a:p>
          <a:p>
            <a:pPr marL="118872" indent="0">
              <a:buNone/>
            </a:pPr>
            <a:r>
              <a:rPr lang="cs-CZ" dirty="0" smtClean="0"/>
              <a:t>(přejmenování)</a:t>
            </a:r>
          </a:p>
          <a:p>
            <a:endParaRPr lang="cs-CZ" dirty="0"/>
          </a:p>
          <a:p>
            <a:pPr marL="0" indent="0">
              <a:buNone/>
            </a:pPr>
            <a:r>
              <a:rPr lang="cs-CZ" dirty="0" smtClean="0"/>
              <a:t>1997</a:t>
            </a:r>
          </a:p>
          <a:p>
            <a:pPr marL="0" indent="0">
              <a:buNone/>
            </a:pPr>
            <a:r>
              <a:rPr lang="cs-CZ" dirty="0" smtClean="0"/>
              <a:t>národní </a:t>
            </a:r>
            <a:r>
              <a:rPr lang="cs-CZ" dirty="0"/>
              <a:t>házené registrováno 75 oddílů se 6247 </a:t>
            </a:r>
            <a:r>
              <a:rPr lang="cs-CZ" dirty="0" smtClean="0"/>
              <a:t>členy</a:t>
            </a:r>
            <a:r>
              <a:rPr lang="en-US" dirty="0" smtClean="0"/>
              <a:t> - </a:t>
            </a:r>
            <a:r>
              <a:rPr lang="cs-CZ" dirty="0" smtClean="0"/>
              <a:t>25.místo </a:t>
            </a:r>
            <a:r>
              <a:rPr lang="cs-CZ" dirty="0"/>
              <a:t>mezi sportovními </a:t>
            </a:r>
            <a:r>
              <a:rPr lang="cs-CZ" dirty="0" smtClean="0"/>
              <a:t>svazy.</a:t>
            </a:r>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10</a:t>
            </a:fld>
            <a:endParaRPr lang="cs-CZ"/>
          </a:p>
        </p:txBody>
      </p:sp>
      <p:pic>
        <p:nvPicPr>
          <p:cNvPr id="5" name="Obrázek 4" descr="http://old.chf.cz/include_images/metodika/historie/historie1.jpg"/>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212588"/>
            <a:ext cx="3793604" cy="2720468"/>
          </a:xfrm>
          <a:prstGeom prst="rect">
            <a:avLst/>
          </a:prstGeom>
          <a:noFill/>
          <a:ln>
            <a:noFill/>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842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a:t>
            </a:r>
            <a:r>
              <a:rPr lang="cs-CZ" dirty="0" err="1"/>
              <a:t>handballu</a:t>
            </a:r>
            <a:endParaRPr lang="cs-CZ" dirty="0"/>
          </a:p>
        </p:txBody>
      </p:sp>
      <p:sp>
        <p:nvSpPr>
          <p:cNvPr id="3" name="Zástupný symbol pro obsah 2"/>
          <p:cNvSpPr>
            <a:spLocks noGrp="1"/>
          </p:cNvSpPr>
          <p:nvPr>
            <p:ph idx="1"/>
          </p:nvPr>
        </p:nvSpPr>
        <p:spPr/>
        <p:txBody>
          <a:bodyPr>
            <a:normAutofit/>
          </a:bodyPr>
          <a:lstStyle/>
          <a:p>
            <a:r>
              <a:rPr lang="cs-CZ" dirty="0"/>
              <a:t>Dochovaly se jejich různé názvy: </a:t>
            </a:r>
            <a:r>
              <a:rPr lang="cs-CZ" dirty="0" err="1"/>
              <a:t>Ballvertreiben</a:t>
            </a:r>
            <a:r>
              <a:rPr lang="cs-CZ" dirty="0"/>
              <a:t>, </a:t>
            </a:r>
            <a:r>
              <a:rPr lang="cs-CZ" dirty="0" err="1"/>
              <a:t>Balltreiben</a:t>
            </a:r>
            <a:r>
              <a:rPr lang="cs-CZ" dirty="0"/>
              <a:t> či </a:t>
            </a:r>
            <a:r>
              <a:rPr lang="cs-CZ" dirty="0" err="1"/>
              <a:t>Parteiball</a:t>
            </a:r>
            <a:r>
              <a:rPr lang="cs-CZ" dirty="0"/>
              <a:t>, </a:t>
            </a:r>
            <a:r>
              <a:rPr lang="cs-CZ" dirty="0" err="1"/>
              <a:t>Stossball</a:t>
            </a:r>
            <a:r>
              <a:rPr lang="cs-CZ" dirty="0"/>
              <a:t> (míč nebyl chytán a házen, ale odbíjen), </a:t>
            </a:r>
            <a:r>
              <a:rPr lang="cs-CZ" dirty="0" err="1"/>
              <a:t>Schleuderball</a:t>
            </a:r>
            <a:r>
              <a:rPr lang="cs-CZ" dirty="0"/>
              <a:t> (používal se míč s poutkem), </a:t>
            </a:r>
            <a:r>
              <a:rPr lang="cs-CZ" dirty="0" err="1"/>
              <a:t>Grenzball</a:t>
            </a:r>
            <a:r>
              <a:rPr lang="cs-CZ" dirty="0"/>
              <a:t> (velký plný míč), </a:t>
            </a:r>
            <a:r>
              <a:rPr lang="cs-CZ" dirty="0" err="1"/>
              <a:t>Raffball</a:t>
            </a:r>
            <a:r>
              <a:rPr lang="cs-CZ" dirty="0"/>
              <a:t> (malý plný míč</a:t>
            </a:r>
            <a:r>
              <a:rPr lang="cs-CZ" dirty="0" smtClean="0"/>
              <a:t>).</a:t>
            </a:r>
            <a:endParaRPr lang="en-US" dirty="0" smtClean="0"/>
          </a:p>
          <a:p>
            <a:pPr marL="0" indent="0">
              <a:buNone/>
            </a:pPr>
            <a:endParaRPr lang="en-US" dirty="0" smtClean="0"/>
          </a:p>
          <a:p>
            <a:pPr marL="0" indent="0">
              <a:buNone/>
            </a:pPr>
            <a:r>
              <a:rPr lang="en-US" b="1" dirty="0" smtClean="0"/>
              <a:t>1917</a:t>
            </a:r>
            <a:endParaRPr lang="cs-CZ" b="1" dirty="0"/>
          </a:p>
          <a:p>
            <a:r>
              <a:rPr lang="cs-CZ" dirty="0" smtClean="0"/>
              <a:t>=</a:t>
            </a:r>
            <a:r>
              <a:rPr lang="en-US" dirty="0" smtClean="0"/>
              <a:t>&gt; </a:t>
            </a:r>
            <a:r>
              <a:rPr lang="en-US" dirty="0" err="1" smtClean="0"/>
              <a:t>Torball</a:t>
            </a:r>
            <a:r>
              <a:rPr lang="en-US" dirty="0" smtClean="0"/>
              <a:t> (</a:t>
            </a:r>
            <a:r>
              <a:rPr lang="cs-CZ" dirty="0" smtClean="0"/>
              <a:t>ženy, </a:t>
            </a:r>
            <a:r>
              <a:rPr lang="en-US" dirty="0" err="1" smtClean="0"/>
              <a:t>pravidla</a:t>
            </a:r>
            <a:r>
              <a:rPr lang="en-US" dirty="0" smtClean="0"/>
              <a:t>) =&gt; Handball</a:t>
            </a:r>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11</a:t>
            </a:fld>
            <a:endParaRPr lang="cs-CZ"/>
          </a:p>
        </p:txBody>
      </p:sp>
    </p:spTree>
    <p:extLst>
      <p:ext uri="{BB962C8B-B14F-4D97-AF65-F5344CB8AC3E}">
        <p14:creationId xmlns:p14="http://schemas.microsoft.com/office/powerpoint/2010/main" val="1768945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a:t>
            </a:r>
            <a:r>
              <a:rPr lang="cs-CZ" dirty="0" err="1" smtClean="0"/>
              <a:t>handballu</a:t>
            </a:r>
            <a:endParaRPr lang="cs-CZ" dirty="0"/>
          </a:p>
        </p:txBody>
      </p:sp>
      <p:sp>
        <p:nvSpPr>
          <p:cNvPr id="3" name="Zástupný symbol pro obsah 2"/>
          <p:cNvSpPr>
            <a:spLocks noGrp="1"/>
          </p:cNvSpPr>
          <p:nvPr>
            <p:ph idx="1"/>
          </p:nvPr>
        </p:nvSpPr>
        <p:spPr/>
        <p:txBody>
          <a:bodyPr>
            <a:normAutofit/>
          </a:bodyPr>
          <a:lstStyle/>
          <a:p>
            <a:pPr marL="0" indent="0">
              <a:buNone/>
            </a:pPr>
            <a:r>
              <a:rPr lang="en-US" b="1" dirty="0" smtClean="0"/>
              <a:t>1919</a:t>
            </a:r>
          </a:p>
          <a:p>
            <a:pPr marL="0" indent="0">
              <a:buNone/>
            </a:pPr>
            <a:r>
              <a:rPr lang="cs-CZ" dirty="0"/>
              <a:t>Carl </a:t>
            </a:r>
            <a:r>
              <a:rPr lang="cs-CZ" dirty="0" err="1" smtClean="0"/>
              <a:t>Schelenz</a:t>
            </a:r>
            <a:r>
              <a:rPr lang="en-US" dirty="0" smtClean="0"/>
              <a:t> (</a:t>
            </a:r>
            <a:r>
              <a:rPr lang="en-US" dirty="0" err="1" smtClean="0"/>
              <a:t>rozm</a:t>
            </a:r>
            <a:r>
              <a:rPr lang="cs-CZ" dirty="0" err="1" smtClean="0"/>
              <a:t>ěry</a:t>
            </a:r>
            <a:r>
              <a:rPr lang="cs-CZ" dirty="0" smtClean="0"/>
              <a:t>, kroky, boj, fotbal.)</a:t>
            </a:r>
          </a:p>
          <a:p>
            <a:pPr marL="0" indent="0">
              <a:buNone/>
            </a:pPr>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12</a:t>
            </a:fld>
            <a:endParaRPr lang="cs-CZ"/>
          </a:p>
        </p:txBody>
      </p:sp>
      <p:pic>
        <p:nvPicPr>
          <p:cNvPr id="6" name="Zástupný symbol pro obsah 4" descr="Raffball"/>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96952"/>
            <a:ext cx="4454748" cy="2970113"/>
          </a:xfrm>
          <a:prstGeom prst="rect">
            <a:avLst/>
          </a:prstGeom>
          <a:noFill/>
          <a:ln>
            <a:noFill/>
          </a:ln>
        </p:spPr>
      </p:pic>
    </p:spTree>
    <p:extLst>
      <p:ext uri="{BB962C8B-B14F-4D97-AF65-F5344CB8AC3E}">
        <p14:creationId xmlns:p14="http://schemas.microsoft.com/office/powerpoint/2010/main" val="1069738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a:t>
            </a:r>
            <a:r>
              <a:rPr lang="cs-CZ" dirty="0" err="1" smtClean="0"/>
              <a:t>handballu</a:t>
            </a:r>
            <a:endParaRPr lang="cs-CZ" dirty="0"/>
          </a:p>
        </p:txBody>
      </p:sp>
      <p:sp>
        <p:nvSpPr>
          <p:cNvPr id="6" name="Zástupný symbol pro obsah 5"/>
          <p:cNvSpPr>
            <a:spLocks noGrp="1"/>
          </p:cNvSpPr>
          <p:nvPr>
            <p:ph idx="1"/>
          </p:nvPr>
        </p:nvSpPr>
        <p:spPr>
          <a:xfrm>
            <a:off x="457200" y="1196752"/>
            <a:ext cx="8229600" cy="4929411"/>
          </a:xfrm>
        </p:spPr>
        <p:txBody>
          <a:bodyPr>
            <a:normAutofit/>
          </a:bodyPr>
          <a:lstStyle/>
          <a:p>
            <a:pPr marL="0" indent="0">
              <a:buNone/>
            </a:pPr>
            <a:r>
              <a:rPr lang="cs-CZ" b="1" dirty="0" smtClean="0"/>
              <a:t>1928</a:t>
            </a:r>
          </a:p>
          <a:p>
            <a:pPr marL="0" indent="0">
              <a:buNone/>
            </a:pPr>
            <a:r>
              <a:rPr lang="cs-CZ" dirty="0" smtClean="0"/>
              <a:t>IAAF =</a:t>
            </a:r>
            <a:r>
              <a:rPr lang="en-US" dirty="0" smtClean="0"/>
              <a:t>&gt; </a:t>
            </a:r>
            <a:r>
              <a:rPr lang="cs-CZ" dirty="0" smtClean="0"/>
              <a:t>IAHF</a:t>
            </a:r>
          </a:p>
          <a:p>
            <a:pPr marL="0" indent="0">
              <a:buNone/>
            </a:pPr>
            <a:endParaRPr lang="cs-CZ" dirty="0" smtClean="0"/>
          </a:p>
          <a:p>
            <a:pPr marL="0" indent="0">
              <a:buNone/>
            </a:pPr>
            <a:r>
              <a:rPr lang="cs-CZ" b="1" dirty="0" smtClean="0"/>
              <a:t>1936</a:t>
            </a:r>
          </a:p>
          <a:p>
            <a:pPr marL="0" indent="0">
              <a:buNone/>
            </a:pPr>
            <a:r>
              <a:rPr lang="cs-CZ" b="1" dirty="0" smtClean="0"/>
              <a:t>OH</a:t>
            </a:r>
            <a:r>
              <a:rPr lang="cs-CZ" dirty="0" smtClean="0"/>
              <a:t> – 6 družstev</a:t>
            </a:r>
          </a:p>
          <a:p>
            <a:pPr marL="0" indent="0">
              <a:buNone/>
            </a:pPr>
            <a:endParaRPr lang="cs-CZ" b="1" dirty="0"/>
          </a:p>
          <a:p>
            <a:pPr marL="0" indent="0">
              <a:buNone/>
            </a:pPr>
            <a:r>
              <a:rPr lang="cs-CZ" b="1" dirty="0" smtClean="0"/>
              <a:t>1938</a:t>
            </a:r>
          </a:p>
          <a:p>
            <a:pPr marL="0" indent="0">
              <a:buNone/>
            </a:pPr>
            <a:r>
              <a:rPr lang="cs-CZ" b="1" dirty="0" smtClean="0"/>
              <a:t>MS </a:t>
            </a:r>
            <a:r>
              <a:rPr lang="cs-CZ" dirty="0" smtClean="0"/>
              <a:t>– 10 družstev</a:t>
            </a:r>
            <a:endParaRPr lang="cs-CZ" b="1" dirty="0" smtClean="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13</a:t>
            </a:fld>
            <a:endParaRPr lang="cs-CZ" dirty="0"/>
          </a:p>
        </p:txBody>
      </p:sp>
      <p:pic>
        <p:nvPicPr>
          <p:cNvPr id="7" name="Obrázek 6" descr="http://old.chf.cz/include_images/metodika/historie/historie3.jpg"/>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276872"/>
            <a:ext cx="3810000" cy="2581275"/>
          </a:xfrm>
          <a:prstGeom prst="rect">
            <a:avLst/>
          </a:prstGeom>
          <a:noFill/>
          <a:ln>
            <a:noFill/>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349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házené</a:t>
            </a:r>
            <a:endParaRPr lang="cs-CZ" dirty="0"/>
          </a:p>
        </p:txBody>
      </p:sp>
      <p:sp>
        <p:nvSpPr>
          <p:cNvPr id="3" name="Zástupný symbol pro obsah 2"/>
          <p:cNvSpPr>
            <a:spLocks noGrp="1"/>
          </p:cNvSpPr>
          <p:nvPr>
            <p:ph idx="1"/>
          </p:nvPr>
        </p:nvSpPr>
        <p:spPr/>
        <p:txBody>
          <a:bodyPr>
            <a:normAutofit/>
          </a:bodyPr>
          <a:lstStyle/>
          <a:p>
            <a:pPr marL="0" indent="0">
              <a:buNone/>
            </a:pPr>
            <a:r>
              <a:rPr lang="cs-CZ" b="1" dirty="0" smtClean="0"/>
              <a:t>1898</a:t>
            </a:r>
          </a:p>
          <a:p>
            <a:pPr marL="0" indent="0">
              <a:buNone/>
            </a:pPr>
            <a:r>
              <a:rPr lang="cs-CZ" dirty="0"/>
              <a:t>Holger </a:t>
            </a:r>
            <a:r>
              <a:rPr lang="cs-CZ" dirty="0" err="1"/>
              <a:t>Nielsen</a:t>
            </a:r>
            <a:r>
              <a:rPr lang="cs-CZ" dirty="0"/>
              <a:t> </a:t>
            </a:r>
            <a:r>
              <a:rPr lang="cs-CZ" dirty="0" smtClean="0"/>
              <a:t> - </a:t>
            </a:r>
            <a:r>
              <a:rPr lang="cs-CZ" b="1" dirty="0" err="1"/>
              <a:t>haandbold</a:t>
            </a:r>
            <a:r>
              <a:rPr lang="cs-CZ" dirty="0"/>
              <a:t> </a:t>
            </a:r>
            <a:r>
              <a:rPr lang="cs-CZ" dirty="0" smtClean="0"/>
              <a:t>(Dánsko)</a:t>
            </a:r>
          </a:p>
          <a:p>
            <a:pPr>
              <a:buFontTx/>
              <a:buChar char="-"/>
            </a:pPr>
            <a:r>
              <a:rPr lang="cs-CZ" dirty="0" smtClean="0"/>
              <a:t>haly, školy, Švédsko</a:t>
            </a:r>
          </a:p>
          <a:p>
            <a:pPr marL="0" indent="0">
              <a:buNone/>
            </a:pPr>
            <a:endParaRPr lang="cs-CZ" dirty="0" smtClean="0"/>
          </a:p>
          <a:p>
            <a:pPr marL="0" indent="0">
              <a:buNone/>
            </a:pPr>
            <a:r>
              <a:rPr lang="cs-CZ" b="1" dirty="0" smtClean="0"/>
              <a:t>1934</a:t>
            </a:r>
            <a:endParaRPr lang="cs-CZ" b="1" dirty="0"/>
          </a:p>
          <a:p>
            <a:pPr marL="0" indent="0">
              <a:buNone/>
            </a:pPr>
            <a:r>
              <a:rPr lang="cs-CZ" dirty="0" smtClean="0"/>
              <a:t>IAHF – uznává skandinávská pravidla</a:t>
            </a:r>
          </a:p>
          <a:p>
            <a:pPr marL="0" indent="0">
              <a:buNone/>
            </a:pPr>
            <a:endParaRPr lang="cs-CZ" dirty="0"/>
          </a:p>
          <a:p>
            <a:pPr marL="0" indent="0">
              <a:buNone/>
            </a:pPr>
            <a:r>
              <a:rPr lang="cs-CZ" b="1" dirty="0" smtClean="0"/>
              <a:t>1938</a:t>
            </a:r>
          </a:p>
          <a:p>
            <a:pPr marL="0" indent="0">
              <a:buNone/>
            </a:pPr>
            <a:r>
              <a:rPr lang="cs-CZ" b="1" dirty="0" smtClean="0"/>
              <a:t>MS </a:t>
            </a:r>
            <a:r>
              <a:rPr lang="cs-CZ" dirty="0" smtClean="0"/>
              <a:t>– 4 družstva</a:t>
            </a:r>
            <a:endParaRPr lang="cs-CZ" b="1" dirty="0" smtClean="0"/>
          </a:p>
          <a:p>
            <a:pPr marL="0" indent="0">
              <a:buNone/>
            </a:pPr>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14</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156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házené</a:t>
            </a:r>
            <a:endParaRPr lang="cs-CZ" dirty="0"/>
          </a:p>
        </p:txBody>
      </p:sp>
      <p:sp>
        <p:nvSpPr>
          <p:cNvPr id="3" name="Zástupný symbol pro obsah 2"/>
          <p:cNvSpPr>
            <a:spLocks noGrp="1"/>
          </p:cNvSpPr>
          <p:nvPr>
            <p:ph idx="1"/>
          </p:nvPr>
        </p:nvSpPr>
        <p:spPr/>
        <p:txBody>
          <a:bodyPr>
            <a:normAutofit/>
          </a:bodyPr>
          <a:lstStyle/>
          <a:p>
            <a:pPr marL="0" indent="0">
              <a:buNone/>
            </a:pPr>
            <a:r>
              <a:rPr lang="cs-CZ" b="1" dirty="0" smtClean="0"/>
              <a:t>1946</a:t>
            </a:r>
          </a:p>
          <a:p>
            <a:pPr marL="0" indent="0">
              <a:buNone/>
            </a:pPr>
            <a:r>
              <a:rPr lang="cs-CZ" b="1" dirty="0" smtClean="0"/>
              <a:t>*IHF</a:t>
            </a:r>
            <a:r>
              <a:rPr lang="cs-CZ" dirty="0" smtClean="0"/>
              <a:t> (IAHF není po válce obnovena)</a:t>
            </a:r>
          </a:p>
          <a:p>
            <a:pPr marL="0" indent="0">
              <a:buNone/>
            </a:pPr>
            <a:endParaRPr lang="cs-CZ" b="1" dirty="0" smtClean="0"/>
          </a:p>
          <a:p>
            <a:pPr marL="0" indent="0">
              <a:buNone/>
            </a:pPr>
            <a:r>
              <a:rPr lang="cs-CZ" b="1" dirty="0" smtClean="0"/>
              <a:t>1966</a:t>
            </a:r>
          </a:p>
          <a:p>
            <a:pPr marL="0" indent="0">
              <a:buNone/>
            </a:pPr>
            <a:r>
              <a:rPr lang="cs-CZ" dirty="0" smtClean="0"/>
              <a:t>Poslední MS mužů v </a:t>
            </a:r>
            <a:r>
              <a:rPr lang="cs-CZ" dirty="0" err="1" smtClean="0"/>
              <a:t>handballu</a:t>
            </a:r>
            <a:endParaRPr lang="cs-CZ" dirty="0" smtClean="0"/>
          </a:p>
          <a:p>
            <a:pPr marL="0" indent="0">
              <a:buNone/>
            </a:pPr>
            <a:endParaRPr lang="cs-CZ" dirty="0"/>
          </a:p>
          <a:p>
            <a:pPr marL="0" indent="0">
              <a:buNone/>
            </a:pPr>
            <a:r>
              <a:rPr lang="cs-CZ" b="1" dirty="0" smtClean="0"/>
              <a:t>1972(6)</a:t>
            </a:r>
          </a:p>
          <a:p>
            <a:pPr marL="0" indent="0">
              <a:buNone/>
            </a:pPr>
            <a:r>
              <a:rPr lang="cs-CZ" dirty="0" smtClean="0"/>
              <a:t>házená na OH</a:t>
            </a:r>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15</a:t>
            </a:fld>
            <a:endParaRPr lang="cs-CZ"/>
          </a:p>
        </p:txBody>
      </p:sp>
      <p:pic>
        <p:nvPicPr>
          <p:cNvPr id="5" name="Obrázek 4" descr="http://old.chf.cz/include_images/metodika/historie/historie5.jpg"/>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780928"/>
            <a:ext cx="2857500" cy="3590925"/>
          </a:xfrm>
          <a:prstGeom prst="rect">
            <a:avLst/>
          </a:prstGeom>
          <a:noFill/>
          <a:ln>
            <a:noFill/>
          </a:ln>
        </p:spPr>
      </p:pic>
    </p:spTree>
    <p:extLst>
      <p:ext uri="{BB962C8B-B14F-4D97-AF65-F5344CB8AC3E}">
        <p14:creationId xmlns:p14="http://schemas.microsoft.com/office/powerpoint/2010/main" val="1714334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266"/>
            <a:ext cx="8229600" cy="1143000"/>
          </a:xfrm>
        </p:spPr>
        <p:txBody>
          <a:bodyPr/>
          <a:lstStyle/>
          <a:p>
            <a:r>
              <a:rPr lang="cs-CZ" dirty="0" smtClean="0"/>
              <a:t>Vývoj házené</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214856142"/>
              </p:ext>
            </p:extLst>
          </p:nvPr>
        </p:nvGraphicFramePr>
        <p:xfrm>
          <a:off x="1043608" y="970167"/>
          <a:ext cx="6912769" cy="5981274"/>
        </p:xfrm>
        <a:graphic>
          <a:graphicData uri="http://schemas.openxmlformats.org/drawingml/2006/table">
            <a:tbl>
              <a:tblPr firstRow="1" firstCol="1" bandRow="1">
                <a:tableStyleId>{5C22544A-7EE6-4342-B048-85BDC9FD1C3A}</a:tableStyleId>
              </a:tblPr>
              <a:tblGrid>
                <a:gridCol w="553022"/>
                <a:gridCol w="1728192"/>
                <a:gridCol w="553022"/>
                <a:gridCol w="1728192"/>
                <a:gridCol w="553022"/>
                <a:gridCol w="1797319"/>
              </a:tblGrid>
              <a:tr h="179058">
                <a:tc gridSpan="6">
                  <a:txBody>
                    <a:bodyPr/>
                    <a:lstStyle/>
                    <a:p>
                      <a:pPr algn="ctr">
                        <a:lnSpc>
                          <a:spcPct val="115000"/>
                        </a:lnSpc>
                        <a:spcAft>
                          <a:spcPts val="0"/>
                        </a:spcAft>
                      </a:pPr>
                      <a:r>
                        <a:rPr lang="cs-CZ" sz="800" dirty="0">
                          <a:effectLst/>
                        </a:rPr>
                        <a:t>Chronologie </a:t>
                      </a:r>
                      <a:br>
                        <a:rPr lang="cs-CZ" sz="800" dirty="0">
                          <a:effectLst/>
                        </a:rPr>
                      </a:br>
                      <a:r>
                        <a:rPr lang="cs-CZ" sz="800" dirty="0">
                          <a:effectLst/>
                        </a:rPr>
                        <a:t>významných událostí</a:t>
                      </a:r>
                      <a:endParaRPr lang="cs-CZ" sz="900" dirty="0">
                        <a:effectLst/>
                        <a:latin typeface="Calibri"/>
                        <a:ea typeface="Calibri"/>
                        <a:cs typeface="Times New Roman"/>
                      </a:endParaRPr>
                    </a:p>
                  </a:txBody>
                  <a:tcPr marL="8270" marR="8270" marT="8270" marB="827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86352">
                <a:tc gridSpan="2">
                  <a:txBody>
                    <a:bodyPr/>
                    <a:lstStyle/>
                    <a:p>
                      <a:pPr algn="ctr">
                        <a:lnSpc>
                          <a:spcPct val="115000"/>
                        </a:lnSpc>
                        <a:spcAft>
                          <a:spcPts val="0"/>
                        </a:spcAft>
                      </a:pPr>
                      <a:r>
                        <a:rPr lang="cs-CZ" sz="700">
                          <a:effectLst/>
                        </a:rPr>
                        <a:t>NÁRODNÍ HÁZENÁ</a:t>
                      </a:r>
                      <a:endParaRPr lang="cs-CZ" sz="900">
                        <a:effectLst/>
                        <a:latin typeface="Calibri"/>
                        <a:ea typeface="Calibri"/>
                        <a:cs typeface="Times New Roman"/>
                      </a:endParaRPr>
                    </a:p>
                  </a:txBody>
                  <a:tcPr marL="8270" marR="8270" marT="8270" marB="8270" anchor="ctr"/>
                </a:tc>
                <a:tc hMerge="1">
                  <a:txBody>
                    <a:bodyPr/>
                    <a:lstStyle/>
                    <a:p>
                      <a:endParaRPr lang="cs-CZ"/>
                    </a:p>
                  </a:txBody>
                  <a:tcPr/>
                </a:tc>
                <a:tc gridSpan="2">
                  <a:txBody>
                    <a:bodyPr/>
                    <a:lstStyle/>
                    <a:p>
                      <a:pPr algn="ctr">
                        <a:lnSpc>
                          <a:spcPct val="115000"/>
                        </a:lnSpc>
                        <a:spcAft>
                          <a:spcPts val="0"/>
                        </a:spcAft>
                      </a:pPr>
                      <a:r>
                        <a:rPr lang="cs-CZ" sz="700">
                          <a:effectLst/>
                        </a:rPr>
                        <a:t>HANDBALL</a:t>
                      </a:r>
                      <a:endParaRPr lang="cs-CZ" sz="900">
                        <a:effectLst/>
                        <a:latin typeface="Calibri"/>
                        <a:ea typeface="Calibri"/>
                        <a:cs typeface="Times New Roman"/>
                      </a:endParaRPr>
                    </a:p>
                  </a:txBody>
                  <a:tcPr marL="8270" marR="8270" marT="8270" marB="8270" anchor="ctr"/>
                </a:tc>
                <a:tc hMerge="1">
                  <a:txBody>
                    <a:bodyPr/>
                    <a:lstStyle/>
                    <a:p>
                      <a:endParaRPr lang="cs-CZ"/>
                    </a:p>
                  </a:txBody>
                  <a:tcPr/>
                </a:tc>
                <a:tc gridSpan="2">
                  <a:txBody>
                    <a:bodyPr/>
                    <a:lstStyle/>
                    <a:p>
                      <a:pPr algn="ctr">
                        <a:lnSpc>
                          <a:spcPct val="115000"/>
                        </a:lnSpc>
                        <a:spcAft>
                          <a:spcPts val="0"/>
                        </a:spcAft>
                      </a:pPr>
                      <a:r>
                        <a:rPr lang="cs-CZ" sz="700">
                          <a:effectLst/>
                        </a:rPr>
                        <a:t>HÁZENÁ</a:t>
                      </a:r>
                      <a:endParaRPr lang="cs-CZ" sz="900">
                        <a:effectLst/>
                        <a:latin typeface="Calibri"/>
                        <a:ea typeface="Calibri"/>
                        <a:cs typeface="Times New Roman"/>
                      </a:endParaRPr>
                    </a:p>
                  </a:txBody>
                  <a:tcPr marL="8270" marR="8270" marT="8270" marB="8270" anchor="ctr"/>
                </a:tc>
                <a:tc hMerge="1">
                  <a:txBody>
                    <a:bodyPr/>
                    <a:lstStyle/>
                    <a:p>
                      <a:endParaRPr lang="cs-CZ"/>
                    </a:p>
                  </a:txBody>
                  <a:tcPr/>
                </a:tc>
              </a:tr>
              <a:tr h="220245">
                <a:tc>
                  <a:txBody>
                    <a:bodyPr/>
                    <a:lstStyle/>
                    <a:p>
                      <a:pPr algn="ctr">
                        <a:lnSpc>
                          <a:spcPct val="115000"/>
                        </a:lnSpc>
                        <a:spcAft>
                          <a:spcPts val="0"/>
                        </a:spcAft>
                      </a:pPr>
                      <a:r>
                        <a:rPr lang="cs-CZ" sz="700">
                          <a:effectLst/>
                        </a:rPr>
                        <a:t>1892</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založen Spolek pro pěstování her české mládeže</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1897</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vydána pravidla raffballu (Koch)</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1898</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počátky haandboldu v Dánsku</a:t>
                      </a:r>
                      <a:endParaRPr lang="cs-CZ" sz="900">
                        <a:effectLst/>
                        <a:latin typeface="Calibri"/>
                        <a:ea typeface="Calibri"/>
                        <a:cs typeface="Times New Roman"/>
                      </a:endParaRPr>
                    </a:p>
                  </a:txBody>
                  <a:tcPr marL="8270" marR="8270" marT="8270" marB="8270" anchor="ctr"/>
                </a:tc>
              </a:tr>
              <a:tr h="153298">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dirty="0">
                          <a:effectLst/>
                        </a:rPr>
                        <a:t>.</a:t>
                      </a:r>
                      <a:endParaRPr lang="cs-CZ" sz="900" dirty="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1904</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založen dánský Haandboldový svaz</a:t>
                      </a:r>
                      <a:endParaRPr lang="cs-CZ" sz="900">
                        <a:effectLst/>
                        <a:latin typeface="Calibri"/>
                        <a:ea typeface="Calibri"/>
                        <a:cs typeface="Times New Roman"/>
                      </a:endParaRPr>
                    </a:p>
                  </a:txBody>
                  <a:tcPr marL="8270" marR="8270" marT="8270" marB="8270" anchor="ctr"/>
                </a:tc>
              </a:tr>
              <a:tr h="287193">
                <a:tc>
                  <a:txBody>
                    <a:bodyPr/>
                    <a:lstStyle/>
                    <a:p>
                      <a:pPr algn="ctr">
                        <a:lnSpc>
                          <a:spcPct val="115000"/>
                        </a:lnSpc>
                        <a:spcAft>
                          <a:spcPts val="0"/>
                        </a:spcAft>
                      </a:pPr>
                      <a:r>
                        <a:rPr lang="cs-CZ" sz="700">
                          <a:effectLst/>
                        </a:rPr>
                        <a:t>1905</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dirty="0">
                          <a:effectLst/>
                        </a:rPr>
                        <a:t>vydána pravidla vrhané s přenášením (Karas)</a:t>
                      </a:r>
                      <a:endParaRPr lang="cs-CZ" sz="900" dirty="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488033">
                <a:tc>
                  <a:txBody>
                    <a:bodyPr/>
                    <a:lstStyle/>
                    <a:p>
                      <a:pPr algn="ctr">
                        <a:lnSpc>
                          <a:spcPct val="115000"/>
                        </a:lnSpc>
                        <a:spcAft>
                          <a:spcPts val="0"/>
                        </a:spcAft>
                      </a:pPr>
                      <a:r>
                        <a:rPr lang="cs-CZ" sz="700">
                          <a:effectLst/>
                        </a:rPr>
                        <a:t>1906</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vydána pravidla cílové-terčové (Klenka</a:t>
                      </a:r>
                      <a:br>
                        <a:rPr lang="cs-CZ" sz="700">
                          <a:effectLst/>
                        </a:rPr>
                      </a:br>
                      <a:r>
                        <a:rPr lang="cs-CZ" sz="700">
                          <a:effectLst/>
                        </a:rPr>
                        <a:t/>
                      </a:r>
                      <a:br>
                        <a:rPr lang="cs-CZ" sz="700">
                          <a:effectLst/>
                        </a:rPr>
                      </a:br>
                      <a:r>
                        <a:rPr lang="cs-CZ" sz="700">
                          <a:effectLst/>
                        </a:rPr>
                        <a:t>utvořena pravidla házené - cílové (Krištof)</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20245">
                <a:tc>
                  <a:txBody>
                    <a:bodyPr/>
                    <a:lstStyle/>
                    <a:p>
                      <a:pPr algn="ctr">
                        <a:lnSpc>
                          <a:spcPct val="115000"/>
                        </a:lnSpc>
                        <a:spcAft>
                          <a:spcPts val="0"/>
                        </a:spcAft>
                      </a:pPr>
                      <a:r>
                        <a:rPr lang="cs-CZ" sz="700">
                          <a:effectLst/>
                        </a:rPr>
                        <a:t>1907</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založen Sportovní kroužek Házená Praha</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153298">
                <a:tc>
                  <a:txBody>
                    <a:bodyPr/>
                    <a:lstStyle/>
                    <a:p>
                      <a:pPr algn="ctr">
                        <a:lnSpc>
                          <a:spcPct val="115000"/>
                        </a:lnSpc>
                        <a:spcAft>
                          <a:spcPts val="0"/>
                        </a:spcAft>
                      </a:pPr>
                      <a:r>
                        <a:rPr lang="cs-CZ" sz="700">
                          <a:effectLst/>
                        </a:rPr>
                        <a:t>1908</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vydána pravidla házené - cílové</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20245">
                <a:tc>
                  <a:txBody>
                    <a:bodyPr/>
                    <a:lstStyle/>
                    <a:p>
                      <a:pPr algn="ctr">
                        <a:lnSpc>
                          <a:spcPct val="115000"/>
                        </a:lnSpc>
                        <a:spcAft>
                          <a:spcPts val="0"/>
                        </a:spcAft>
                      </a:pPr>
                      <a:r>
                        <a:rPr lang="cs-CZ" sz="700">
                          <a:effectLst/>
                        </a:rPr>
                        <a:t>1909</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vznikla svazová komise kroužků házené</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20245">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1917</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torball přejmenován na handball (Heiser)</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20245">
                <a:tc>
                  <a:txBody>
                    <a:bodyPr/>
                    <a:lstStyle/>
                    <a:p>
                      <a:pPr algn="ctr">
                        <a:lnSpc>
                          <a:spcPct val="115000"/>
                        </a:lnSpc>
                        <a:spcAft>
                          <a:spcPts val="0"/>
                        </a:spcAft>
                      </a:pPr>
                      <a:r>
                        <a:rPr lang="cs-CZ" sz="700">
                          <a:effectLst/>
                        </a:rPr>
                        <a:t>1918</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upravena pravidla národní házené (Trantina)</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87193">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1919</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pravidla handballu upravena pro hřiště na kopanou (Schelenz)</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87193">
                <a:tc>
                  <a:txBody>
                    <a:bodyPr/>
                    <a:lstStyle/>
                    <a:p>
                      <a:pPr algn="ctr">
                        <a:lnSpc>
                          <a:spcPct val="115000"/>
                        </a:lnSpc>
                        <a:spcAft>
                          <a:spcPts val="0"/>
                        </a:spcAft>
                      </a:pPr>
                      <a:r>
                        <a:rPr lang="cs-CZ" sz="700">
                          <a:effectLst/>
                        </a:rPr>
                        <a:t>1920</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založen Československý svaz házené a ženských sportů</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96811">
                <a:tc>
                  <a:txBody>
                    <a:bodyPr/>
                    <a:lstStyle/>
                    <a:p>
                      <a:pPr algn="ctr">
                        <a:lnSpc>
                          <a:spcPct val="115000"/>
                        </a:lnSpc>
                        <a:spcAft>
                          <a:spcPts val="0"/>
                        </a:spcAft>
                      </a:pPr>
                      <a:r>
                        <a:rPr lang="cs-CZ" sz="700">
                          <a:effectLst/>
                        </a:rPr>
                        <a:t>1921</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založena FSFI</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20245">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1926</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vznik komise míčových her při IAAF</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153298">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1928</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ustavující kongres IAHF</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87193">
                <a:tc>
                  <a:txBody>
                    <a:bodyPr/>
                    <a:lstStyle/>
                    <a:p>
                      <a:pPr algn="ctr">
                        <a:lnSpc>
                          <a:spcPct val="115000"/>
                        </a:lnSpc>
                        <a:spcAft>
                          <a:spcPts val="0"/>
                        </a:spcAft>
                      </a:pPr>
                      <a:r>
                        <a:rPr lang="cs-CZ" sz="700">
                          <a:effectLst/>
                        </a:rPr>
                        <a:t>1930</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III. ženské světové hry v Praze 1936</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1934</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přijetí skandinávských pravidel na III. Kongresu IAHF</a:t>
                      </a:r>
                      <a:endParaRPr lang="cs-CZ" sz="900">
                        <a:effectLst/>
                        <a:latin typeface="Calibri"/>
                        <a:ea typeface="Calibri"/>
                        <a:cs typeface="Times New Roman"/>
                      </a:endParaRPr>
                    </a:p>
                  </a:txBody>
                  <a:tcPr marL="8270" marR="8270" marT="8270" marB="8270" anchor="ctr"/>
                </a:tc>
              </a:tr>
              <a:tr h="153298">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1936</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olympijský turnaj mužů</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96811">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1938</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první MS mužů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1938</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první MS mužů</a:t>
                      </a:r>
                      <a:endParaRPr lang="cs-CZ" sz="900">
                        <a:effectLst/>
                        <a:latin typeface="Calibri"/>
                        <a:ea typeface="Calibri"/>
                        <a:cs typeface="Times New Roman"/>
                      </a:endParaRPr>
                    </a:p>
                  </a:txBody>
                  <a:tcPr marL="8270" marR="8270" marT="8270" marB="8270" anchor="ctr"/>
                </a:tc>
              </a:tr>
              <a:tr h="287193">
                <a:tc>
                  <a:txBody>
                    <a:bodyPr/>
                    <a:lstStyle/>
                    <a:p>
                      <a:pPr algn="ctr">
                        <a:lnSpc>
                          <a:spcPct val="115000"/>
                        </a:lnSpc>
                        <a:spcAft>
                          <a:spcPts val="0"/>
                        </a:spcAft>
                      </a:pPr>
                      <a:r>
                        <a:rPr lang="cs-CZ" sz="700">
                          <a:effectLst/>
                        </a:rPr>
                        <a:t>1948</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vznik Ústředí pro házenou podle dosavadních pravidel při ČOS</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1948</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vznik Ústředí pro házenou o 7 a 11 hráčích při ČOS</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96811">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1949</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první MS žen</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220245">
                <a:tc>
                  <a:txBody>
                    <a:bodyPr/>
                    <a:lstStyle/>
                    <a:p>
                      <a:pPr algn="ctr">
                        <a:lnSpc>
                          <a:spcPct val="115000"/>
                        </a:lnSpc>
                        <a:spcAft>
                          <a:spcPts val="0"/>
                        </a:spcAft>
                      </a:pPr>
                      <a:r>
                        <a:rPr lang="cs-CZ" sz="700">
                          <a:effectLst/>
                        </a:rPr>
                        <a:t>1952</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vytvoření Ústřední sekce české házené</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1952</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vytvoření Ústřední sekce házené</a:t>
                      </a:r>
                      <a:endParaRPr lang="cs-CZ" sz="900">
                        <a:effectLst/>
                        <a:latin typeface="Calibri"/>
                        <a:ea typeface="Calibri"/>
                        <a:cs typeface="Times New Roman"/>
                      </a:endParaRPr>
                    </a:p>
                  </a:txBody>
                  <a:tcPr marL="8270" marR="8270" marT="8270" marB="8270" anchor="ctr"/>
                </a:tc>
              </a:tr>
              <a:tr h="96811">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1957</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první MS žen</a:t>
                      </a:r>
                      <a:endParaRPr lang="cs-CZ" sz="900">
                        <a:effectLst/>
                        <a:latin typeface="Calibri"/>
                        <a:ea typeface="Calibri"/>
                        <a:cs typeface="Times New Roman"/>
                      </a:endParaRPr>
                    </a:p>
                  </a:txBody>
                  <a:tcPr marL="8270" marR="8270" marT="8270" marB="8270" anchor="ctr"/>
                </a:tc>
              </a:tr>
              <a:tr h="96811">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1960</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poslední MS žen</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96811">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1966</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poslední MS mužů</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153298">
                <a:tc>
                  <a:txBody>
                    <a:bodyPr/>
                    <a:lstStyle/>
                    <a:p>
                      <a:pPr algn="ctr">
                        <a:lnSpc>
                          <a:spcPct val="115000"/>
                        </a:lnSpc>
                        <a:spcAft>
                          <a:spcPts val="0"/>
                        </a:spcAft>
                      </a:pPr>
                      <a:r>
                        <a:rPr lang="cs-CZ" sz="700">
                          <a:effectLst/>
                        </a:rPr>
                        <a:t>1971</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vytvoření Svazu národní házené</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r>
              <a:tr h="153298">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1972</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první OH turnaj mužů</a:t>
                      </a:r>
                      <a:endParaRPr lang="cs-CZ" sz="900">
                        <a:effectLst/>
                        <a:latin typeface="Calibri"/>
                        <a:ea typeface="Calibri"/>
                        <a:cs typeface="Times New Roman"/>
                      </a:endParaRPr>
                    </a:p>
                  </a:txBody>
                  <a:tcPr marL="8270" marR="8270" marT="8270" marB="8270" anchor="ctr"/>
                </a:tc>
              </a:tr>
              <a:tr h="96811">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 </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800">
                          <a:effectLst/>
                        </a:rPr>
                        <a:t>.</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a:effectLst/>
                        </a:rPr>
                        <a:t>1976</a:t>
                      </a:r>
                      <a:endParaRPr lang="cs-CZ" sz="900">
                        <a:effectLst/>
                        <a:latin typeface="Calibri"/>
                        <a:ea typeface="Calibri"/>
                        <a:cs typeface="Times New Roman"/>
                      </a:endParaRPr>
                    </a:p>
                  </a:txBody>
                  <a:tcPr marL="8270" marR="8270" marT="8270" marB="8270" anchor="ctr"/>
                </a:tc>
                <a:tc>
                  <a:txBody>
                    <a:bodyPr/>
                    <a:lstStyle/>
                    <a:p>
                      <a:pPr algn="ctr">
                        <a:lnSpc>
                          <a:spcPct val="115000"/>
                        </a:lnSpc>
                        <a:spcAft>
                          <a:spcPts val="0"/>
                        </a:spcAft>
                      </a:pPr>
                      <a:r>
                        <a:rPr lang="cs-CZ" sz="700" dirty="0">
                          <a:effectLst/>
                        </a:rPr>
                        <a:t>první OH turnaj žen</a:t>
                      </a:r>
                      <a:endParaRPr lang="cs-CZ" sz="900" dirty="0">
                        <a:effectLst/>
                        <a:latin typeface="Calibri"/>
                        <a:ea typeface="Calibri"/>
                        <a:cs typeface="Times New Roman"/>
                      </a:endParaRPr>
                    </a:p>
                  </a:txBody>
                  <a:tcPr marL="8270" marR="8270" marT="8270" marB="8270" anchor="ctr"/>
                </a:tc>
              </a:tr>
            </a:tbl>
          </a:graphicData>
        </a:graphic>
      </p:graphicFrame>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16</a:t>
            </a:fld>
            <a:endParaRPr lang="cs-CZ"/>
          </a:p>
        </p:txBody>
      </p:sp>
    </p:spTree>
    <p:extLst>
      <p:ext uri="{BB962C8B-B14F-4D97-AF65-F5344CB8AC3E}">
        <p14:creationId xmlns:p14="http://schemas.microsoft.com/office/powerpoint/2010/main" val="310712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házené</a:t>
            </a:r>
            <a:endParaRPr lang="cs-CZ" dirty="0"/>
          </a:p>
        </p:txBody>
      </p:sp>
      <p:sp>
        <p:nvSpPr>
          <p:cNvPr id="3" name="Zástupný symbol pro obsah 2"/>
          <p:cNvSpPr>
            <a:spLocks noGrp="1"/>
          </p:cNvSpPr>
          <p:nvPr>
            <p:ph idx="1"/>
          </p:nvPr>
        </p:nvSpPr>
        <p:spPr/>
        <p:txBody>
          <a:bodyPr/>
          <a:lstStyle/>
          <a:p>
            <a:pPr marL="0" indent="0">
              <a:buNone/>
            </a:pPr>
            <a:r>
              <a:rPr lang="cs-CZ" dirty="0" smtClean="0"/>
              <a:t>MS</a:t>
            </a:r>
          </a:p>
          <a:p>
            <a:pPr marL="0" indent="0">
              <a:buNone/>
            </a:pPr>
            <a:r>
              <a:rPr lang="cs-CZ" dirty="0" smtClean="0"/>
              <a:t>1957 ženy (1986 2.)</a:t>
            </a:r>
          </a:p>
          <a:p>
            <a:pPr marL="0" indent="0">
              <a:buNone/>
            </a:pPr>
            <a:r>
              <a:rPr lang="cs-CZ" dirty="0" smtClean="0"/>
              <a:t>1967 muži</a:t>
            </a:r>
          </a:p>
          <a:p>
            <a:pPr marL="0" indent="0">
              <a:buNone/>
            </a:pPr>
            <a:endParaRPr lang="cs-CZ" dirty="0" smtClean="0"/>
          </a:p>
          <a:p>
            <a:pPr marL="0" indent="0">
              <a:buNone/>
            </a:pPr>
            <a:r>
              <a:rPr lang="cs-CZ" dirty="0" smtClean="0"/>
              <a:t>OH </a:t>
            </a:r>
          </a:p>
          <a:p>
            <a:pPr marL="0" indent="0">
              <a:buNone/>
            </a:pPr>
            <a:r>
              <a:rPr lang="cs-CZ" dirty="0" smtClean="0"/>
              <a:t>1972 muži 2.</a:t>
            </a:r>
            <a:endParaRPr lang="cs-CZ" dirty="0"/>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17</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821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Odnože</a:t>
            </a:r>
            <a:endParaRPr lang="cs-CZ" dirty="0"/>
          </a:p>
        </p:txBody>
      </p:sp>
      <p:sp>
        <p:nvSpPr>
          <p:cNvPr id="3" name="Zástupný symbol pro obsah 2"/>
          <p:cNvSpPr>
            <a:spLocks noGrp="1"/>
          </p:cNvSpPr>
          <p:nvPr>
            <p:ph idx="1"/>
          </p:nvPr>
        </p:nvSpPr>
        <p:spPr/>
        <p:txBody>
          <a:bodyPr/>
          <a:lstStyle/>
          <a:p>
            <a:r>
              <a:rPr lang="cs-CZ" dirty="0" smtClean="0"/>
              <a:t>Miniházená</a:t>
            </a:r>
          </a:p>
          <a:p>
            <a:r>
              <a:rPr lang="cs-CZ" dirty="0" smtClean="0"/>
              <a:t>Plážová házená</a:t>
            </a:r>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18</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5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házené</a:t>
            </a:r>
            <a:endParaRPr lang="cs-CZ" dirty="0"/>
          </a:p>
        </p:txBody>
      </p:sp>
      <p:sp>
        <p:nvSpPr>
          <p:cNvPr id="3" name="Zástupný symbol pro obsah 2"/>
          <p:cNvSpPr>
            <a:spLocks noGrp="1"/>
          </p:cNvSpPr>
          <p:nvPr>
            <p:ph idx="1"/>
          </p:nvPr>
        </p:nvSpPr>
        <p:spPr/>
        <p:txBody>
          <a:bodyPr/>
          <a:lstStyle/>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19</a:t>
            </a:fld>
            <a:endParaRPr lang="cs-CZ"/>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1613838" y="2542941"/>
            <a:ext cx="1140460" cy="1904365"/>
          </a:xfrm>
          <a:prstGeom prst="rect">
            <a:avLst/>
          </a:prstGeom>
          <a:noFill/>
          <a:ln>
            <a:noFill/>
          </a:ln>
        </p:spPr>
      </p:pic>
      <p:pic>
        <p:nvPicPr>
          <p:cNvPr id="6" name="Obráze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542941"/>
            <a:ext cx="3507105" cy="2065020"/>
          </a:xfrm>
          <a:prstGeom prst="rect">
            <a:avLst/>
          </a:prstGeom>
          <a:noFill/>
        </p:spPr>
      </p:pic>
    </p:spTree>
    <p:extLst>
      <p:ext uri="{BB962C8B-B14F-4D97-AF65-F5344CB8AC3E}">
        <p14:creationId xmlns:p14="http://schemas.microsoft.com/office/powerpoint/2010/main" val="921322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pojmu</a:t>
            </a:r>
            <a:endParaRPr lang="cs-CZ" dirty="0"/>
          </a:p>
        </p:txBody>
      </p:sp>
      <p:sp>
        <p:nvSpPr>
          <p:cNvPr id="3" name="Zástupný symbol pro obsah 2"/>
          <p:cNvSpPr>
            <a:spLocks noGrp="1"/>
          </p:cNvSpPr>
          <p:nvPr>
            <p:ph idx="1"/>
          </p:nvPr>
        </p:nvSpPr>
        <p:spPr/>
        <p:txBody>
          <a:bodyPr/>
          <a:lstStyle/>
          <a:p>
            <a:r>
              <a:rPr lang="cs-CZ" dirty="0"/>
              <a:t>Sportovní hry jsou </a:t>
            </a:r>
            <a:r>
              <a:rPr lang="cs-CZ" dirty="0" smtClean="0"/>
              <a:t>samostatné </a:t>
            </a:r>
            <a:r>
              <a:rPr lang="cs-CZ" dirty="0"/>
              <a:t>druhy sportu s jednoznačnými názvy. Od jiných sportovních odvětví se sportovní hry liší zejména tím, že jsou současnou, soutěživou činností dvou soupeřů (kolektivů nebo jednotlivců), kteří se snaží prokázat převahu lepším ovládnutím jednoho společného předmětu boje, za neustále se měnicí herní situace (STIBITZ 1982).</a:t>
            </a:r>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2</a:t>
            </a:fld>
            <a:endParaRPr lang="cs-CZ"/>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194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Hrací plocha</a:t>
            </a:r>
            <a:endParaRPr lang="cs-CZ" dirty="0"/>
          </a:p>
        </p:txBody>
      </p:sp>
      <p:sp>
        <p:nvSpPr>
          <p:cNvPr id="3" name="Zástupný symbol pro obsah 2"/>
          <p:cNvSpPr>
            <a:spLocks noGrp="1"/>
          </p:cNvSpPr>
          <p:nvPr>
            <p:ph idx="1"/>
          </p:nvPr>
        </p:nvSpPr>
        <p:spPr>
          <a:xfrm>
            <a:off x="467544" y="1412776"/>
            <a:ext cx="8229600" cy="4525963"/>
          </a:xfrm>
        </p:spPr>
        <p:txBody>
          <a:bodyPr>
            <a:noAutofit/>
          </a:bodyPr>
          <a:lstStyle/>
          <a:p>
            <a:r>
              <a:rPr lang="cs-CZ" sz="1600" dirty="0" smtClean="0"/>
              <a:t>1:1 </a:t>
            </a:r>
            <a:r>
              <a:rPr lang="cs-CZ" sz="1600" dirty="0"/>
              <a:t>Hrací plocha je obdélník dlouhý 40 m, široký 20 m a obsahuje dvě brankoviště (viz pravidla 1:4 a 6) a hrací pole. Podélné strany se nazývají postranní čáry, kratší strany ohraničují brankové autové čáry, respektive mezi tyčemi brankové čáry.</a:t>
            </a:r>
          </a:p>
          <a:p>
            <a:r>
              <a:rPr lang="cs-CZ" sz="1600" dirty="0"/>
              <a:t>Okolo celé hrací plochy by měla být ochranná zóna, široká vedle postranních čar nejméně 1 m a za brankovými autovými čarami nejméně 2 m.</a:t>
            </a:r>
          </a:p>
          <a:p>
            <a:r>
              <a:rPr lang="cs-CZ" sz="1600" dirty="0" smtClean="0"/>
              <a:t>1:2 </a:t>
            </a:r>
            <a:r>
              <a:rPr lang="cs-CZ" sz="1600" dirty="0"/>
              <a:t>Branka stojí ve středu brankové autové čáry. Branky musí být pevně zakotveny do podlahy nebo do zdi. Mají světlost na výšku 2 m a na šířku 3 m.</a:t>
            </a:r>
          </a:p>
          <a:p>
            <a:r>
              <a:rPr lang="cs-CZ" sz="1600" dirty="0"/>
              <a:t>Brankové tyče jsou pevně spojeny příčným břevnem. Jeho zadní hrana se musí překrývat se zadním okrajem brankové čáry. Brankové tyče a břevno musí mít čtvercový průřez (8×8 cm). Musí být na třech z hracího pole viditelných stranách natřeny dvěma barvami, které se výrazně odlišují od pozadí.</a:t>
            </a:r>
          </a:p>
          <a:p>
            <a:r>
              <a:rPr lang="cs-CZ" sz="1600" dirty="0" smtClean="0"/>
              <a:t>1:3 </a:t>
            </a:r>
            <a:r>
              <a:rPr lang="cs-CZ" sz="1600" dirty="0"/>
              <a:t>Všechny čáry na hrací ploše jsou součástí prostoru, který na hrací ploše ohraničují. Brankové čáry mezi tyčemi jsou 8 cm široké, všechny ostatní čáry mají šířku 5 cm.</a:t>
            </a:r>
          </a:p>
          <a:p>
            <a:r>
              <a:rPr lang="cs-CZ" sz="1600" dirty="0"/>
              <a:t>Dva na sebe navazující prostory mohou být namísto čar vymezeny také dvěma rozdílnými barvami plochy.</a:t>
            </a:r>
          </a:p>
          <a:p>
            <a:r>
              <a:rPr lang="cs-CZ" sz="1600" dirty="0"/>
              <a:t>1:4 Před každou brankou je vyznačeno brankoviště. Brankoviště je ohraničeno čarou brankoviště (6 m čarou</a:t>
            </a:r>
            <a:r>
              <a:rPr lang="cs-CZ" sz="1600" dirty="0" smtClean="0"/>
              <a:t>):</a:t>
            </a:r>
            <a:endParaRPr lang="cs-CZ" sz="1600"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20</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712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Hrací plocha</a:t>
            </a:r>
            <a:endParaRPr lang="cs-CZ" dirty="0"/>
          </a:p>
        </p:txBody>
      </p:sp>
      <p:sp>
        <p:nvSpPr>
          <p:cNvPr id="3" name="Zástupný symbol pro obsah 2"/>
          <p:cNvSpPr>
            <a:spLocks noGrp="1"/>
          </p:cNvSpPr>
          <p:nvPr>
            <p:ph idx="1"/>
          </p:nvPr>
        </p:nvSpPr>
        <p:spPr/>
        <p:txBody>
          <a:bodyPr>
            <a:normAutofit fontScale="25000" lnSpcReduction="20000"/>
          </a:bodyPr>
          <a:lstStyle/>
          <a:p>
            <a:r>
              <a:rPr lang="cs-CZ" sz="7200" dirty="0" smtClean="0"/>
              <a:t>1:5 Čára volného hodu – devítimetrová čára – se vyznačí přerušovanou čarou ve vzdálenosti 3 m souběžně s čarou brankoviště. Jednotlivé čáry stejně jako mezery mezi nimi měří vždy 15 cm.</a:t>
            </a:r>
          </a:p>
          <a:p>
            <a:r>
              <a:rPr lang="cs-CZ" sz="7200" dirty="0" smtClean="0"/>
              <a:t>1:6 Sedmimetrová čára je 1 m dlouhá značka před brankou. Je vyznačena rovnoběžně s brankovou čarou ve vzdálenosti 7 m (měřeno od zadního okraje brankové čáry k přednímu okraji 7 m čáry.</a:t>
            </a:r>
          </a:p>
          <a:p>
            <a:r>
              <a:rPr lang="cs-CZ" sz="7200" dirty="0" smtClean="0"/>
              <a:t>1:7 Čára hranice brankáře (4 m čára) je 15 cm dlouhá značka před brankou. Je vyznačena rovnoběžně s brankovou čarou ve vzdálenosti 4 m (měřeno od zadního okraje brankové čáry k přednímu okraji 4 m čáry.</a:t>
            </a:r>
          </a:p>
          <a:p>
            <a:r>
              <a:rPr lang="cs-CZ" sz="7200" dirty="0" smtClean="0"/>
              <a:t>1:8 Středová čára spojuje půlící body obou postranních čar.</a:t>
            </a:r>
          </a:p>
          <a:p>
            <a:r>
              <a:rPr lang="cs-CZ" sz="7200" dirty="0" smtClean="0"/>
              <a:t>1:9 Čára pro střídání (část postranní čáry) vede pro každé družstvo od středové čáry až do vzdálenosti 4,5 m od středové čáry. Na konci čáry pro střídání jsou vyznačeny rovnoběžně se středovou čarou na obě strany od postranní čáry 15 cm dlouhé čáry.</a:t>
            </a:r>
          </a:p>
          <a:p>
            <a:endParaRPr lang="cs-CZ" dirty="0" smtClean="0"/>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21</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746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Hrací plocha</a:t>
            </a:r>
            <a:endParaRPr lang="cs-CZ" dirty="0"/>
          </a:p>
        </p:txBody>
      </p:sp>
      <p:pic>
        <p:nvPicPr>
          <p:cNvPr id="5" name="Zástupný symbol pro obsah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357708" y="1774825"/>
            <a:ext cx="6428584" cy="4625975"/>
          </a:xfrm>
          <a:prstGeom prst="rect">
            <a:avLst/>
          </a:prstGeom>
          <a:noFill/>
          <a:ln>
            <a:noFill/>
          </a:ln>
        </p:spPr>
      </p:pic>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22</a:t>
            </a:fld>
            <a:endParaRPr lang="cs-CZ"/>
          </a:p>
        </p:txBody>
      </p:sp>
    </p:spTree>
    <p:extLst>
      <p:ext uri="{BB962C8B-B14F-4D97-AF65-F5344CB8AC3E}">
        <p14:creationId xmlns:p14="http://schemas.microsoft.com/office/powerpoint/2010/main" val="2477746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Hrací plocha</a:t>
            </a:r>
            <a:endParaRPr lang="cs-CZ" dirty="0"/>
          </a:p>
        </p:txBody>
      </p:sp>
      <p:sp>
        <p:nvSpPr>
          <p:cNvPr id="3" name="Zástupný symbol pro obsah 2"/>
          <p:cNvSpPr>
            <a:spLocks noGrp="1"/>
          </p:cNvSpPr>
          <p:nvPr>
            <p:ph idx="1"/>
          </p:nvPr>
        </p:nvSpPr>
        <p:spPr/>
        <p:txBody>
          <a:bodyPr>
            <a:normAutofit/>
          </a:bodyPr>
          <a:lstStyle/>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23</a:t>
            </a:fld>
            <a:endParaRPr lang="cs-CZ"/>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17997" y="10885"/>
            <a:ext cx="5241290" cy="8333105"/>
          </a:xfrm>
          <a:prstGeom prst="rect">
            <a:avLst/>
          </a:prstGeom>
          <a:noFill/>
          <a:ln>
            <a:noFill/>
          </a:ln>
        </p:spPr>
      </p:pic>
    </p:spTree>
    <p:extLst>
      <p:ext uri="{BB962C8B-B14F-4D97-AF65-F5344CB8AC3E}">
        <p14:creationId xmlns:p14="http://schemas.microsoft.com/office/powerpoint/2010/main" val="2477746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Hrací doba, závěrečný signál, </a:t>
            </a:r>
            <a:r>
              <a:rPr lang="cs-CZ" dirty="0" err="1"/>
              <a:t>time-out</a:t>
            </a:r>
            <a:endParaRPr lang="cs-CZ" dirty="0"/>
          </a:p>
        </p:txBody>
      </p:sp>
      <p:sp>
        <p:nvSpPr>
          <p:cNvPr id="3" name="Zástupný symbol pro obsah 2"/>
          <p:cNvSpPr>
            <a:spLocks noGrp="1"/>
          </p:cNvSpPr>
          <p:nvPr>
            <p:ph idx="1"/>
          </p:nvPr>
        </p:nvSpPr>
        <p:spPr>
          <a:xfrm>
            <a:off x="457200" y="1600200"/>
            <a:ext cx="8229600" cy="4853136"/>
          </a:xfrm>
        </p:spPr>
        <p:txBody>
          <a:bodyPr>
            <a:noAutofit/>
          </a:bodyPr>
          <a:lstStyle/>
          <a:p>
            <a:r>
              <a:rPr lang="cs-CZ" sz="2000" dirty="0"/>
              <a:t>2:1 Normální hrací doba pro všechna družstva s hráči nad 16 let trvá 2×30 minut; přestávka v poločase trvá 10 minut.</a:t>
            </a:r>
          </a:p>
          <a:p>
            <a:r>
              <a:rPr lang="cs-CZ" sz="2000" dirty="0" smtClean="0"/>
              <a:t>2:3 </a:t>
            </a:r>
            <a:r>
              <a:rPr lang="cs-CZ" sz="2000" dirty="0"/>
              <a:t>Hrací doba začíná hvizdem </a:t>
            </a:r>
            <a:r>
              <a:rPr lang="cs-CZ" sz="2800" dirty="0"/>
              <a:t>rozhodčího</a:t>
            </a:r>
            <a:r>
              <a:rPr lang="cs-CZ" sz="2000" dirty="0"/>
              <a:t>, po kterém následuje výhoz, a končí automatickým závěrečným signálem veřejného časoměrného zařízení nebo závěrečným signálem časoměřiče. Pokud žádný takový signál nezazní, musí rozhodčí zapískat a tím potvrdit, že hrací doba již skončila (17:10).</a:t>
            </a:r>
          </a:p>
          <a:p>
            <a:r>
              <a:rPr lang="cs-CZ" sz="2000" dirty="0"/>
              <a:t>2:4 Všechna porušení pravidel a nesportovní chování, ke kterým došlo před závěrečným signálem nebo současně s ním (v poločase nebo na konci utkání), musí být potrestána, i když to lze provést až po zaznění signálu. Rozhodčí pak ukončí střetnutí (poločas) až po provedení volného (s výjimkou 13:4c) nebo 7 m hodu, na jejichž výsledek je třeba vyčkat (vysvětlivka 1).</a:t>
            </a:r>
          </a:p>
          <a:p>
            <a:r>
              <a:rPr lang="cs-CZ" sz="2000" dirty="0"/>
              <a:t>2:8 Rozhodčí určují, zda a jak dlouho bude hrací doba přerušena (“</a:t>
            </a:r>
            <a:r>
              <a:rPr lang="cs-CZ" sz="2000" dirty="0" err="1"/>
              <a:t>Time-out</a:t>
            </a:r>
            <a:r>
              <a:rPr lang="cs-CZ" sz="2000" dirty="0"/>
              <a:t>”).</a:t>
            </a:r>
          </a:p>
          <a:p>
            <a:endParaRPr lang="cs-CZ" sz="2000"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24</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746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Hrací doba, závěrečný signál, </a:t>
            </a:r>
            <a:r>
              <a:rPr lang="cs-CZ" dirty="0" err="1" smtClean="0"/>
              <a:t>time-out</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V následujících situacích je </a:t>
            </a:r>
            <a:r>
              <a:rPr lang="cs-CZ" dirty="0" err="1" smtClean="0"/>
              <a:t>time-out</a:t>
            </a:r>
            <a:r>
              <a:rPr lang="cs-CZ" dirty="0" smtClean="0"/>
              <a:t> povinný:</a:t>
            </a:r>
          </a:p>
          <a:p>
            <a:pPr lvl="0"/>
            <a:r>
              <a:rPr lang="cs-CZ" dirty="0" smtClean="0"/>
              <a:t>vyloučení, diskvalifikace, vyloučení do konce utkání</a:t>
            </a:r>
          </a:p>
          <a:p>
            <a:pPr lvl="0"/>
            <a:r>
              <a:rPr lang="cs-CZ" dirty="0" smtClean="0"/>
              <a:t>7 m hod</a:t>
            </a:r>
          </a:p>
          <a:p>
            <a:pPr lvl="0"/>
            <a:r>
              <a:rPr lang="cs-CZ" dirty="0" err="1" smtClean="0"/>
              <a:t>time-out</a:t>
            </a:r>
            <a:r>
              <a:rPr lang="cs-CZ" dirty="0" smtClean="0"/>
              <a:t> družstva</a:t>
            </a:r>
          </a:p>
          <a:p>
            <a:pPr lvl="0"/>
            <a:r>
              <a:rPr lang="cs-CZ" dirty="0" smtClean="0"/>
              <a:t>chyba při střídání nebo vstup nadpočetného hráče na hrací plochu</a:t>
            </a:r>
          </a:p>
          <a:p>
            <a:pPr lvl="0"/>
            <a:r>
              <a:rPr lang="cs-CZ" dirty="0" smtClean="0"/>
              <a:t>hvizd časoměřiče nebo technického delegáta</a:t>
            </a:r>
          </a:p>
          <a:p>
            <a:pPr lvl="0"/>
            <a:r>
              <a:rPr lang="cs-CZ" dirty="0" smtClean="0"/>
              <a:t>nezbytná domluva mezi rozhodčími podle pravidla 17:8</a:t>
            </a:r>
          </a:p>
          <a:p>
            <a:r>
              <a:rPr lang="cs-CZ" dirty="0" smtClean="0"/>
              <a:t>2:10 Každé družstvo má nárok na jeden </a:t>
            </a:r>
            <a:r>
              <a:rPr lang="cs-CZ" dirty="0" err="1" smtClean="0"/>
              <a:t>time-out</a:t>
            </a:r>
            <a:r>
              <a:rPr lang="cs-CZ" dirty="0" smtClean="0"/>
              <a:t> družstva (“Team </a:t>
            </a:r>
            <a:r>
              <a:rPr lang="cs-CZ" dirty="0" err="1" smtClean="0"/>
              <a:t>Time-out</a:t>
            </a:r>
            <a:r>
              <a:rPr lang="cs-CZ" dirty="0" smtClean="0"/>
              <a:t>”) v délce jedné minuty (vysvětlivka 3).</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25</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746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Míč</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3:1 Míč má kožený nebo syntetický povrch. Musí být kulatý. Vnější materiál nesmí být lesklý nebo hladký (17:3).</a:t>
            </a:r>
          </a:p>
          <a:p>
            <a:r>
              <a:rPr lang="cs-CZ" dirty="0"/>
              <a:t>3:2 Družstva v jednotlivých kategoriích musí používat míče následujících velikostí (obvod a váha):</a:t>
            </a:r>
          </a:p>
          <a:p>
            <a:r>
              <a:rPr lang="cs-CZ" dirty="0"/>
              <a:t>58–60 cm a 425–475 g (velikost IHF 3) pro muže a dorostence (16 let a starší);</a:t>
            </a:r>
          </a:p>
          <a:p>
            <a:r>
              <a:rPr lang="cs-CZ" dirty="0"/>
              <a:t>54–56 cm a 325–375 g (velikost IHF 2) pro ženy, dorostenky (14 let a starší) a žáky (od 12 do 16 let);</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26</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452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Družstvo, střídání, vybavení </a:t>
            </a:r>
            <a:r>
              <a:rPr lang="cs-CZ" dirty="0" smtClean="0"/>
              <a:t>hráčů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4:1 Družstvo se skládá nejvýše ze 14 hráčů.</a:t>
            </a:r>
          </a:p>
          <a:p>
            <a:r>
              <a:rPr lang="cs-CZ" dirty="0"/>
              <a:t>Na hrací ploše se smí současně nacházet nejvýše 7 hráčů. Ostatní hráči jsou střídající.</a:t>
            </a:r>
          </a:p>
          <a:p>
            <a:r>
              <a:rPr lang="cs-CZ" dirty="0"/>
              <a:t>Družstvo musí během celého utkání mít jednoho hráče na hrací ploše označeného jako brankáře. Hráč, označený jako brankář, může kdykoli zaujmout pozici hráče v poli. Stejně tak může kterýkoli hráč z pole kdykoli převzít pozici brankáře (viz pravidla 4:4 a 4:7).</a:t>
            </a:r>
          </a:p>
          <a:p>
            <a:r>
              <a:rPr lang="cs-CZ" dirty="0"/>
              <a:t>K zahájení utkání musí na hrací plochu nastoupit nejméně 5 hráčů.</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27</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511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Družstvo, střídání, vybavení hráčů</a:t>
            </a:r>
            <a:endParaRPr lang="cs-CZ" dirty="0"/>
          </a:p>
        </p:txBody>
      </p:sp>
      <p:sp>
        <p:nvSpPr>
          <p:cNvPr id="3" name="Zástupný symbol pro obsah 2"/>
          <p:cNvSpPr>
            <a:spLocks noGrp="1"/>
          </p:cNvSpPr>
          <p:nvPr>
            <p:ph idx="1"/>
          </p:nvPr>
        </p:nvSpPr>
        <p:spPr/>
        <p:txBody>
          <a:bodyPr/>
          <a:lstStyle/>
          <a:p>
            <a:r>
              <a:rPr lang="cs-CZ" dirty="0"/>
              <a:t>4:4 Střídající hráči mohou během utkání kdykoliv a opakovaně, bez hlášení zapisovateli nebo časoměřiči, nastoupit do hry, pokud střídaní hráči opustili hrací plochu (4:5).</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28</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581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Brankář</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BRANKÁŘI JE DOVOLENO:</a:t>
            </a:r>
          </a:p>
          <a:p>
            <a:r>
              <a:rPr lang="cs-CZ" dirty="0"/>
              <a:t>5:1 při bránění v brankovišti se dotknout míče kteroukoli částí těla.</a:t>
            </a:r>
          </a:p>
          <a:p>
            <a:r>
              <a:rPr lang="cs-CZ" dirty="0"/>
              <a:t>5:2 pohybovat se s míčem v brankovišti nehledě na omezení platná pro hráče v poli (pravidla 7:2–4, 7:7). Nesmí však zdržovat provedení vyhazování (6:5, 12:2 a 15:3b).</a:t>
            </a:r>
          </a:p>
          <a:p>
            <a:r>
              <a:rPr lang="cs-CZ" dirty="0"/>
              <a:t>5:3 opustit bez míče brankoviště a zapojit se do hry v poli. V tomto případě podléhá pravidlům pro hráče v poli.</a:t>
            </a:r>
          </a:p>
          <a:p>
            <a:r>
              <a:rPr lang="cs-CZ" dirty="0"/>
              <a:t>Brankoviště se považuje za opuštěné, jakmile se brankář kteroukoli částí těla dotkne hracího pole za čarou brankoviště.</a:t>
            </a:r>
          </a:p>
          <a:p>
            <a:r>
              <a:rPr lang="cs-CZ" dirty="0"/>
              <a:t>5:4 opustit brankoviště s míčem, který nedostal pod kontrolu, a dále s ním hrát v hracím poli.</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29</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76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pojmu</a:t>
            </a:r>
            <a:endParaRPr lang="cs-CZ" dirty="0"/>
          </a:p>
        </p:txBody>
      </p:sp>
      <p:sp>
        <p:nvSpPr>
          <p:cNvPr id="3" name="Zástupný symbol pro obsah 2"/>
          <p:cNvSpPr>
            <a:spLocks noGrp="1"/>
          </p:cNvSpPr>
          <p:nvPr>
            <p:ph idx="1"/>
          </p:nvPr>
        </p:nvSpPr>
        <p:spPr/>
        <p:txBody>
          <a:bodyPr/>
          <a:lstStyle/>
          <a:p>
            <a:r>
              <a:rPr lang="cs-CZ" dirty="0"/>
              <a:t>Pojmem házená v širším </a:t>
            </a:r>
            <a:r>
              <a:rPr lang="cs-CZ" dirty="0" smtClean="0"/>
              <a:t>slova </a:t>
            </a:r>
            <a:r>
              <a:rPr lang="cs-CZ" dirty="0"/>
              <a:t>smyslu jsou označovány hry a sportovní hry brankového typu, ve kterých je předmětem hry míč a hlavním prostředkem hraní s míčem je jeho chytáni a házení.</a:t>
            </a:r>
          </a:p>
          <a:p>
            <a:endParaRPr lang="cs-CZ" dirty="0"/>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3</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472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Brankář</a:t>
            </a:r>
            <a:endParaRPr lang="cs-CZ" dirty="0"/>
          </a:p>
        </p:txBody>
      </p:sp>
      <p:sp>
        <p:nvSpPr>
          <p:cNvPr id="3" name="Zástupný symbol pro obsah 2"/>
          <p:cNvSpPr>
            <a:spLocks noGrp="1"/>
          </p:cNvSpPr>
          <p:nvPr>
            <p:ph idx="1"/>
          </p:nvPr>
        </p:nvSpPr>
        <p:spPr/>
        <p:txBody>
          <a:bodyPr>
            <a:normAutofit/>
          </a:bodyPr>
          <a:lstStyle/>
          <a:p>
            <a:r>
              <a:rPr lang="cs-CZ" sz="1600" dirty="0"/>
              <a:t>BRANKÁŘI NENÍ DOVOLENO:</a:t>
            </a:r>
          </a:p>
          <a:p>
            <a:r>
              <a:rPr lang="cs-CZ" sz="1600" dirty="0"/>
              <a:t>5:5 ohrožovat při obranné činnosti soupeře (8:2, 8:5).</a:t>
            </a:r>
          </a:p>
          <a:p>
            <a:r>
              <a:rPr lang="cs-CZ" sz="1600" dirty="0"/>
              <a:t>5:6 opustit brankoviště s míčem, který dostal pod kontrolu (13:1a).</a:t>
            </a:r>
          </a:p>
          <a:p>
            <a:r>
              <a:rPr lang="cs-CZ" sz="1600" dirty="0"/>
              <a:t>5:7 po vyhazování se znovu dotknout míče mimo brankoviště dříve, než se ho dotkl jiný hráč (13:1a).</a:t>
            </a:r>
          </a:p>
          <a:p>
            <a:r>
              <a:rPr lang="cs-CZ" sz="1600" dirty="0"/>
              <a:t>5:8 dotknout se míče, který leží nebo se kutálí mimo brankoviště, pokud se sám nachází v brankovišti (13:1a).</a:t>
            </a:r>
          </a:p>
          <a:p>
            <a:r>
              <a:rPr lang="cs-CZ" sz="1600" dirty="0"/>
              <a:t>5:9 vnést do brankoviště míč, který leží nebo se kutálí mimo brankoviště (13:1a).</a:t>
            </a:r>
          </a:p>
          <a:p>
            <a:r>
              <a:rPr lang="cs-CZ" sz="1600" dirty="0"/>
              <a:t>5:10 vrátit se s míčem z hracího pole do brankoviště (13:1a).</a:t>
            </a:r>
          </a:p>
          <a:p>
            <a:r>
              <a:rPr lang="cs-CZ" sz="1600" dirty="0"/>
              <a:t>5:11 dotknout se nohou od kolena dolů míče, který se pohybuje směrem do hracího pole nebo leží v brankovišti (13:1a).</a:t>
            </a:r>
          </a:p>
          <a:p>
            <a:r>
              <a:rPr lang="cs-CZ" sz="1600" dirty="0"/>
              <a:t>5:12 při provádění 7 m hodu soupeře překročit čáru hranice brankáře (4m čáru) nebo její prodloužení na obě strany dříve, než míč opustí ruku házejícího hráče (14:9).</a:t>
            </a:r>
          </a:p>
          <a:p>
            <a:r>
              <a:rPr lang="cs-CZ" sz="1600" dirty="0"/>
              <a:t>Komentář:</a:t>
            </a:r>
          </a:p>
          <a:p>
            <a:r>
              <a:rPr lang="cs-CZ" sz="1600" dirty="0"/>
              <a:t>Pokud brankář stojí jednou nohou na zemi za čarou hranice brankáře nebo na ní (4m čáře), je mu dovoleno pohybovat druhou nohou nebo jinými částmi těla ve vzduchu i přes tuto čáru.</a:t>
            </a:r>
          </a:p>
          <a:p>
            <a:endParaRPr lang="cs-CZ" sz="1600"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30</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512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Brankoviště</a:t>
            </a:r>
            <a:endParaRPr lang="cs-CZ" dirty="0"/>
          </a:p>
        </p:txBody>
      </p:sp>
      <p:sp>
        <p:nvSpPr>
          <p:cNvPr id="3" name="Zástupný symbol pro obsah 2"/>
          <p:cNvSpPr>
            <a:spLocks noGrp="1"/>
          </p:cNvSpPr>
          <p:nvPr>
            <p:ph idx="1"/>
          </p:nvPr>
        </p:nvSpPr>
        <p:spPr/>
        <p:txBody>
          <a:bodyPr/>
          <a:lstStyle/>
          <a:p>
            <a:r>
              <a:rPr lang="cs-CZ" dirty="0"/>
              <a:t>6:1 Do brankoviště smí vstoupit jen brankář (viz však 6:3). Za vstup do brankoviště se považuje, když se jej, včetně čáry brankoviště, dotkne kteroukoli částí těla hráč z pole.</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31</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412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Hraní s míčem</a:t>
            </a:r>
          </a:p>
        </p:txBody>
      </p:sp>
      <p:sp>
        <p:nvSpPr>
          <p:cNvPr id="3" name="Zástupný symbol pro obsah 2"/>
          <p:cNvSpPr>
            <a:spLocks noGrp="1"/>
          </p:cNvSpPr>
          <p:nvPr>
            <p:ph idx="1"/>
          </p:nvPr>
        </p:nvSpPr>
        <p:spPr/>
        <p:txBody>
          <a:bodyPr>
            <a:normAutofit fontScale="70000" lnSpcReduction="20000"/>
          </a:bodyPr>
          <a:lstStyle/>
          <a:p>
            <a:r>
              <a:rPr lang="cs-CZ" dirty="0"/>
              <a:t>Je dovoleno:</a:t>
            </a:r>
          </a:p>
          <a:p>
            <a:r>
              <a:rPr lang="cs-CZ" dirty="0"/>
              <a:t>7:1 míč s použitím rukou (otevřených nebo pěstí), paží, hlavy, trupu, stehen a kolen házet, chytat, tlumit, strkat nebo tlouci.</a:t>
            </a:r>
          </a:p>
          <a:p>
            <a:r>
              <a:rPr lang="cs-CZ" dirty="0"/>
              <a:t>7:2 míč maximálně 3 sekundy držet, i když leží na zemi (13:1a).</a:t>
            </a:r>
          </a:p>
          <a:p>
            <a:r>
              <a:rPr lang="cs-CZ" dirty="0"/>
              <a:t>7:3 pohybovat se s míčem nejvýše tři kroky (13:1a). Za jeden krok se považuje:</a:t>
            </a:r>
          </a:p>
          <a:p>
            <a:pPr lvl="0"/>
            <a:r>
              <a:rPr lang="cs-CZ" dirty="0"/>
              <a:t>když hráč, stojící oběma nohama na zemi, jednu nohu zvednul a znovu položil, a nebo posunul jednu nohu z jednoho místa na druhé;</a:t>
            </a:r>
          </a:p>
          <a:p>
            <a:pPr lvl="0"/>
            <a:r>
              <a:rPr lang="cs-CZ" dirty="0"/>
              <a:t>když hráč, stojící na jedné noze, chytil míč a dotknul se pak země druhou nohou;</a:t>
            </a:r>
          </a:p>
          <a:p>
            <a:pPr lvl="0"/>
            <a:r>
              <a:rPr lang="cs-CZ" dirty="0"/>
              <a:t>když se hráč po skoku dotknul země jednou nohou a potom na stejné noze provedl skok nebo se dotknul země druhou nohou;</a:t>
            </a:r>
          </a:p>
          <a:p>
            <a:pPr lvl="0"/>
            <a:r>
              <a:rPr lang="cs-CZ" dirty="0"/>
              <a:t>když se hráč po skoku dotknul země oběma nohama současně a potom jednu nohu zvednul a znovu ji položil nebo ji posunul z jednoho místa na druhé.</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32</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61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Hraní s míčem</a:t>
            </a:r>
            <a:endParaRPr lang="cs-CZ" dirty="0"/>
          </a:p>
        </p:txBody>
      </p:sp>
      <p:sp>
        <p:nvSpPr>
          <p:cNvPr id="3" name="Zástupný symbol pro obsah 2"/>
          <p:cNvSpPr>
            <a:spLocks noGrp="1"/>
          </p:cNvSpPr>
          <p:nvPr>
            <p:ph idx="1"/>
          </p:nvPr>
        </p:nvSpPr>
        <p:spPr/>
        <p:txBody>
          <a:bodyPr/>
          <a:lstStyle/>
          <a:p>
            <a:r>
              <a:rPr lang="cs-CZ" dirty="0"/>
              <a:t>Není dovoleno:</a:t>
            </a:r>
          </a:p>
          <a:p>
            <a:pPr marL="0" indent="0">
              <a:buNone/>
            </a:pPr>
            <a:r>
              <a:rPr lang="cs-CZ" dirty="0"/>
              <a:t>7:8 dotknout se míče nohou od kolena dolů s výjimkou nastřelení míče soupeřem (13:1a-b).</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33</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53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Přestupky a provinění proti pravidlům</a:t>
            </a:r>
          </a:p>
        </p:txBody>
      </p:sp>
      <p:sp>
        <p:nvSpPr>
          <p:cNvPr id="3" name="Zástupný symbol pro obsah 2"/>
          <p:cNvSpPr>
            <a:spLocks noGrp="1"/>
          </p:cNvSpPr>
          <p:nvPr>
            <p:ph idx="1"/>
          </p:nvPr>
        </p:nvSpPr>
        <p:spPr/>
        <p:txBody>
          <a:bodyPr>
            <a:normAutofit fontScale="70000" lnSpcReduction="20000"/>
          </a:bodyPr>
          <a:lstStyle/>
          <a:p>
            <a:r>
              <a:rPr lang="cs-CZ" dirty="0"/>
              <a:t>je dovoleno:</a:t>
            </a:r>
          </a:p>
          <a:p>
            <a:r>
              <a:rPr lang="cs-CZ" dirty="0"/>
              <a:t>8:1 a) používat rukou a paží k získání nebo </a:t>
            </a:r>
            <a:r>
              <a:rPr lang="cs-CZ" dirty="0" err="1"/>
              <a:t>zblokování</a:t>
            </a:r>
            <a:r>
              <a:rPr lang="cs-CZ" dirty="0"/>
              <a:t> míče.</a:t>
            </a:r>
          </a:p>
          <a:p>
            <a:pPr lvl="0"/>
            <a:r>
              <a:rPr lang="cs-CZ" dirty="0"/>
              <a:t>otevřenou rukou odebrat soupeři míč z kterékoliv strany.</a:t>
            </a:r>
          </a:p>
          <a:p>
            <a:pPr lvl="0"/>
            <a:r>
              <a:rPr lang="cs-CZ" dirty="0"/>
              <a:t>blokovat soupeře tělem, i když nemá míč.</a:t>
            </a:r>
          </a:p>
          <a:p>
            <a:pPr lvl="0"/>
            <a:r>
              <a:rPr lang="cs-CZ" dirty="0"/>
              <a:t>udržovat pokrčenými pažemi zepředu tělesný kontakt se soupeřem, tímto způsobem ho kontrolovat a kopírovat jeho pohyb.</a:t>
            </a:r>
          </a:p>
          <a:p>
            <a:r>
              <a:rPr lang="cs-CZ" dirty="0"/>
              <a:t>Není dovoleno:</a:t>
            </a:r>
          </a:p>
          <a:p>
            <a:r>
              <a:rPr lang="cs-CZ" dirty="0"/>
              <a:t>8:2 a) vyrazit nebo vytrhnout soupeři z rukou jím chycený míč.</a:t>
            </a:r>
          </a:p>
          <a:p>
            <a:pPr lvl="0"/>
            <a:r>
              <a:rPr lang="cs-CZ" dirty="0"/>
              <a:t>soupeře blokovat nebo odstrkovat použitím rukou, paží či nohou.</a:t>
            </a:r>
          </a:p>
          <a:p>
            <a:pPr lvl="0"/>
            <a:r>
              <a:rPr lang="cs-CZ" dirty="0"/>
              <a:t>soupeře svírat, držet, strkat, nabíhat nebo naskakovat na něj;</a:t>
            </a:r>
          </a:p>
          <a:p>
            <a:pPr lvl="0"/>
            <a:r>
              <a:rPr lang="cs-CZ" dirty="0"/>
              <a:t>soupeře s míčem nebo bez míče v rozporu s pravidly ohrožovat nebo omezovat.</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34</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591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Dosažení </a:t>
            </a:r>
            <a:r>
              <a:rPr lang="cs-CZ" dirty="0" smtClean="0"/>
              <a:t>gólu	</a:t>
            </a:r>
            <a:endParaRPr lang="cs-CZ" dirty="0"/>
          </a:p>
        </p:txBody>
      </p:sp>
      <p:sp>
        <p:nvSpPr>
          <p:cNvPr id="3" name="Zástupný symbol pro obsah 2"/>
          <p:cNvSpPr>
            <a:spLocks noGrp="1"/>
          </p:cNvSpPr>
          <p:nvPr>
            <p:ph idx="1"/>
          </p:nvPr>
        </p:nvSpPr>
        <p:spPr/>
        <p:txBody>
          <a:bodyPr/>
          <a:lstStyle/>
          <a:p>
            <a:r>
              <a:rPr lang="cs-CZ" dirty="0" smtClean="0"/>
              <a:t>Gólu </a:t>
            </a:r>
            <a:r>
              <a:rPr lang="cs-CZ" dirty="0"/>
              <a:t>je dosaženo, když míč celým objemem přešel brankovou čáru, pokud před hodem nebo při něm házející hráč nebo jeho spoluhráči neporušili pravidla. Brankový rozhodčí potvrdí dvěma krátkými hvizdy a signalizačním znakem 12, že bylo dosaženo gólu.</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35</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290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Dosažení gólu	</a:t>
            </a:r>
            <a:endParaRPr lang="cs-CZ" dirty="0"/>
          </a:p>
        </p:txBody>
      </p:sp>
      <p:pic>
        <p:nvPicPr>
          <p:cNvPr id="5" name="Zástupný symbol pro obsah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124744"/>
            <a:ext cx="5400600" cy="5184576"/>
          </a:xfrm>
          <a:prstGeom prst="rect">
            <a:avLst/>
          </a:prstGeom>
          <a:noFill/>
          <a:ln>
            <a:noFill/>
          </a:ln>
        </p:spPr>
      </p:pic>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36</a:t>
            </a:fld>
            <a:endParaRPr lang="cs-CZ"/>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842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Vhazování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a:t>Vhazování se provádí, když míč úplně přešel za postranní čáru, nebo když se míče předtím, než překročil brankovou autovou čáru, jako poslední dotknul hráč z pole bránícího družstva.</a:t>
            </a:r>
          </a:p>
          <a:p>
            <a:r>
              <a:rPr lang="cs-CZ" dirty="0"/>
              <a:t>11:2 Vhazování provádí bez pískání (s výjimkou 15:3b) družstvo, jehož hráči se nedotkli jako poslední míče předtím, než přešel za postranní nebo brankovou autovou čáru.</a:t>
            </a:r>
          </a:p>
          <a:p>
            <a:r>
              <a:rPr lang="cs-CZ" dirty="0"/>
              <a:t>11:3 Vhazování se provádí z místa, na kterém míč překročil postranní čáru, nebo – pokud míč překročil brankovou autovou čáru – z místa, kde se na příslušné straně sbíhají postranní a </a:t>
            </a:r>
            <a:r>
              <a:rPr lang="cs-CZ" dirty="0" err="1"/>
              <a:t>branková-autová</a:t>
            </a:r>
            <a:r>
              <a:rPr lang="cs-CZ" dirty="0"/>
              <a:t> čára.</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37</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812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Vyhazování</a:t>
            </a:r>
            <a:endParaRPr lang="cs-CZ" dirty="0"/>
          </a:p>
        </p:txBody>
      </p:sp>
      <p:sp>
        <p:nvSpPr>
          <p:cNvPr id="3" name="Zástupný symbol pro obsah 2"/>
          <p:cNvSpPr>
            <a:spLocks noGrp="1"/>
          </p:cNvSpPr>
          <p:nvPr>
            <p:ph idx="1"/>
          </p:nvPr>
        </p:nvSpPr>
        <p:spPr/>
        <p:txBody>
          <a:bodyPr>
            <a:normAutofit/>
          </a:bodyPr>
          <a:lstStyle/>
          <a:p>
            <a:r>
              <a:rPr lang="cs-CZ" dirty="0"/>
              <a:t>12:1 Vyhazování se provádí, když brankář dostal pod kontrolu míč ve svém brankovišti (pravidlo 6:5), nebo když míč přešel za brankovou autovou čáru poté, co se ho jako poslední dotkl brankář nebo hráč družstva soupeře.</a:t>
            </a:r>
          </a:p>
          <a:p>
            <a:r>
              <a:rPr lang="cs-CZ" dirty="0"/>
              <a:t>12:2 Vyhazování provádí brankář bez pískání (s výjimkou 15:3b) z brankoviště, přes čáru brankoviště.</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38</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443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Volný </a:t>
            </a:r>
            <a:r>
              <a:rPr lang="cs-CZ" dirty="0" smtClean="0"/>
              <a:t>hod</a:t>
            </a:r>
            <a:endParaRPr lang="cs-CZ" dirty="0"/>
          </a:p>
        </p:txBody>
      </p:sp>
      <p:sp>
        <p:nvSpPr>
          <p:cNvPr id="3" name="Zástupný symbol pro obsah 2"/>
          <p:cNvSpPr>
            <a:spLocks noGrp="1"/>
          </p:cNvSpPr>
          <p:nvPr>
            <p:ph idx="1"/>
          </p:nvPr>
        </p:nvSpPr>
        <p:spPr/>
        <p:txBody>
          <a:bodyPr/>
          <a:lstStyle/>
          <a:p>
            <a:r>
              <a:rPr lang="cs-CZ" dirty="0"/>
              <a:t>Rozhodčí zásadně přerušují hru s tím, že bude znovu zahájena volným hodem druhého </a:t>
            </a:r>
            <a:r>
              <a:rPr lang="cs-CZ" dirty="0" smtClean="0"/>
              <a:t>družstva</a:t>
            </a:r>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39</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66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682150241"/>
              </p:ext>
            </p:extLst>
          </p:nvPr>
        </p:nvGraphicFramePr>
        <p:xfrm>
          <a:off x="1835696" y="548680"/>
          <a:ext cx="5184576" cy="6119271"/>
        </p:xfrm>
        <a:graphic>
          <a:graphicData uri="http://schemas.openxmlformats.org/drawingml/2006/table">
            <a:tbl>
              <a:tblPr firstRow="1" firstCol="1" bandRow="1">
                <a:tableStyleId>{5C22544A-7EE6-4342-B048-85BDC9FD1C3A}</a:tableStyleId>
              </a:tblPr>
              <a:tblGrid>
                <a:gridCol w="1036915"/>
                <a:gridCol w="1555373"/>
                <a:gridCol w="1296144"/>
                <a:gridCol w="1296144"/>
              </a:tblGrid>
              <a:tr h="307836">
                <a:tc gridSpan="4">
                  <a:txBody>
                    <a:bodyPr/>
                    <a:lstStyle/>
                    <a:p>
                      <a:pPr algn="ctr">
                        <a:lnSpc>
                          <a:spcPct val="115000"/>
                        </a:lnSpc>
                        <a:spcAft>
                          <a:spcPts val="0"/>
                        </a:spcAft>
                      </a:pPr>
                      <a:r>
                        <a:rPr lang="cs-CZ" sz="1200" dirty="0">
                          <a:effectLst/>
                        </a:rPr>
                        <a:t>Házenkářské sportovní hry</a:t>
                      </a:r>
                      <a:endParaRPr lang="cs-CZ" sz="2400" dirty="0">
                        <a:effectLst/>
                        <a:latin typeface="Calibri"/>
                        <a:ea typeface="Calibri"/>
                        <a:cs typeface="Times New Roman"/>
                      </a:endParaRPr>
                    </a:p>
                  </a:txBody>
                  <a:tcPr marL="19050" marR="19050" marT="19050" marB="19050" anchor="ctr"/>
                </a:tc>
                <a:tc hMerge="1">
                  <a:txBody>
                    <a:bodyPr/>
                    <a:lstStyle/>
                    <a:p>
                      <a:endParaRPr lang="cs-CZ"/>
                    </a:p>
                  </a:txBody>
                  <a:tcPr/>
                </a:tc>
                <a:tc hMerge="1">
                  <a:txBody>
                    <a:bodyPr/>
                    <a:lstStyle/>
                    <a:p>
                      <a:endParaRPr lang="cs-CZ"/>
                    </a:p>
                  </a:txBody>
                  <a:tcPr/>
                </a:tc>
                <a:tc hMerge="1">
                  <a:txBody>
                    <a:bodyPr/>
                    <a:lstStyle/>
                    <a:p>
                      <a:endParaRPr lang="cs-CZ"/>
                    </a:p>
                  </a:txBody>
                  <a:tcPr/>
                </a:tc>
              </a:tr>
              <a:tr h="557822">
                <a:tc>
                  <a:txBody>
                    <a:bodyPr/>
                    <a:lstStyle/>
                    <a:p>
                      <a:pPr algn="ctr">
                        <a:lnSpc>
                          <a:spcPct val="115000"/>
                        </a:lnSpc>
                        <a:spcAft>
                          <a:spcPts val="0"/>
                        </a:spcAft>
                      </a:pPr>
                      <a:r>
                        <a:rPr lang="cs-CZ" sz="1200" dirty="0">
                          <a:effectLst/>
                        </a:rPr>
                        <a:t>Sportovní </a:t>
                      </a:r>
                      <a:br>
                        <a:rPr lang="cs-CZ" sz="1200" dirty="0">
                          <a:effectLst/>
                        </a:rPr>
                      </a:br>
                      <a:r>
                        <a:rPr lang="cs-CZ" sz="1200" dirty="0">
                          <a:effectLst/>
                        </a:rPr>
                        <a:t>odvětví</a:t>
                      </a:r>
                      <a:endParaRPr lang="cs-CZ"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Jiná </a:t>
                      </a:r>
                      <a:br>
                        <a:rPr lang="cs-CZ" sz="1200">
                          <a:effectLst/>
                        </a:rPr>
                      </a:br>
                      <a:r>
                        <a:rPr lang="cs-CZ" sz="1200">
                          <a:effectLst/>
                        </a:rPr>
                        <a:t>označení</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Zastřešující mez. organizace</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Současné </a:t>
                      </a:r>
                      <a:br>
                        <a:rPr lang="cs-CZ" sz="1200">
                          <a:effectLst/>
                        </a:rPr>
                      </a:br>
                      <a:r>
                        <a:rPr lang="cs-CZ" sz="1200">
                          <a:effectLst/>
                        </a:rPr>
                        <a:t>rozšíření</a:t>
                      </a:r>
                      <a:endParaRPr lang="cs-CZ" sz="2400">
                        <a:effectLst/>
                        <a:latin typeface="Calibri"/>
                        <a:ea typeface="Calibri"/>
                        <a:cs typeface="Times New Roman"/>
                      </a:endParaRPr>
                    </a:p>
                  </a:txBody>
                  <a:tcPr marL="19050" marR="19050" marT="19050" marB="19050" anchor="ctr"/>
                </a:tc>
              </a:tr>
              <a:tr h="807810">
                <a:tc>
                  <a:txBody>
                    <a:bodyPr/>
                    <a:lstStyle/>
                    <a:p>
                      <a:pPr algn="ctr">
                        <a:lnSpc>
                          <a:spcPct val="115000"/>
                        </a:lnSpc>
                        <a:spcAft>
                          <a:spcPts val="0"/>
                        </a:spcAft>
                      </a:pPr>
                      <a:r>
                        <a:rPr lang="cs-CZ" sz="1200">
                          <a:effectLst/>
                        </a:rPr>
                        <a:t>Národní házená</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dirty="0">
                          <a:effectLst/>
                        </a:rPr>
                        <a:t> - Házená</a:t>
                      </a:r>
                      <a:br>
                        <a:rPr lang="cs-CZ" sz="1200" dirty="0">
                          <a:effectLst/>
                        </a:rPr>
                      </a:br>
                      <a:r>
                        <a:rPr lang="cs-CZ" sz="1200" dirty="0">
                          <a:effectLst/>
                        </a:rPr>
                        <a:t>- Česká házená</a:t>
                      </a:r>
                      <a:endParaRPr lang="cs-CZ"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FSFI (1921 – 1939)</a:t>
                      </a:r>
                      <a:br>
                        <a:rPr lang="cs-CZ" sz="1200">
                          <a:effectLst/>
                        </a:rPr>
                      </a:br>
                      <a:r>
                        <a:rPr lang="cs-CZ" sz="1200">
                          <a:effectLst/>
                        </a:rPr>
                        <a:t>IAAF (1926 – 1928)</a:t>
                      </a:r>
                      <a:br>
                        <a:rPr lang="cs-CZ" sz="1200">
                          <a:effectLst/>
                        </a:rPr>
                      </a:br>
                      <a:r>
                        <a:rPr lang="cs-CZ" sz="1200">
                          <a:effectLst/>
                        </a:rPr>
                        <a:t>V současnosti žádná</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Česko</a:t>
                      </a:r>
                      <a:endParaRPr lang="cs-CZ" sz="2400">
                        <a:effectLst/>
                        <a:latin typeface="Calibri"/>
                        <a:ea typeface="Calibri"/>
                        <a:cs typeface="Times New Roman"/>
                      </a:endParaRPr>
                    </a:p>
                  </a:txBody>
                  <a:tcPr marL="19050" marR="19050" marT="19050" marB="19050" anchor="ctr"/>
                </a:tc>
              </a:tr>
              <a:tr h="1057797">
                <a:tc>
                  <a:txBody>
                    <a:bodyPr/>
                    <a:lstStyle/>
                    <a:p>
                      <a:pPr algn="ctr">
                        <a:lnSpc>
                          <a:spcPct val="115000"/>
                        </a:lnSpc>
                        <a:spcAft>
                          <a:spcPts val="0"/>
                        </a:spcAft>
                      </a:pPr>
                      <a:r>
                        <a:rPr lang="cs-CZ" sz="1200">
                          <a:effectLst/>
                        </a:rPr>
                        <a:t>Handball</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dirty="0">
                          <a:effectLst/>
                        </a:rPr>
                        <a:t>- Mezinárodní házená o 11 hráčích IHF </a:t>
                      </a:r>
                      <a:br>
                        <a:rPr lang="cs-CZ" sz="1200" dirty="0">
                          <a:effectLst/>
                        </a:rPr>
                      </a:br>
                      <a:r>
                        <a:rPr lang="cs-CZ" sz="1200" dirty="0">
                          <a:effectLst/>
                        </a:rPr>
                        <a:t>- </a:t>
                      </a:r>
                      <a:r>
                        <a:rPr lang="cs-CZ" sz="1200" dirty="0" err="1">
                          <a:effectLst/>
                        </a:rPr>
                        <a:t>Feldhandball</a:t>
                      </a:r>
                      <a:r>
                        <a:rPr lang="cs-CZ" sz="1200" dirty="0">
                          <a:effectLst/>
                        </a:rPr>
                        <a:t/>
                      </a:r>
                      <a:br>
                        <a:rPr lang="cs-CZ" sz="1200" dirty="0">
                          <a:effectLst/>
                        </a:rPr>
                      </a:br>
                      <a:r>
                        <a:rPr lang="cs-CZ" sz="1200" dirty="0">
                          <a:effectLst/>
                        </a:rPr>
                        <a:t>- </a:t>
                      </a:r>
                      <a:r>
                        <a:rPr lang="cs-CZ" sz="1200" dirty="0" err="1">
                          <a:effectLst/>
                        </a:rPr>
                        <a:t>Grossfeldhandball</a:t>
                      </a:r>
                      <a:endParaRPr lang="cs-CZ"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IAAF (1926 - 1928)</a:t>
                      </a:r>
                      <a:br>
                        <a:rPr lang="cs-CZ" sz="1200">
                          <a:effectLst/>
                        </a:rPr>
                      </a:br>
                      <a:r>
                        <a:rPr lang="cs-CZ" sz="1200">
                          <a:effectLst/>
                        </a:rPr>
                        <a:t>IAHF (1928 - 1939)</a:t>
                      </a:r>
                      <a:br>
                        <a:rPr lang="cs-CZ" sz="1200">
                          <a:effectLst/>
                        </a:rPr>
                      </a:br>
                      <a:r>
                        <a:rPr lang="cs-CZ" sz="1200">
                          <a:effectLst/>
                        </a:rPr>
                        <a:t>IHF (1946 - 1977)</a:t>
                      </a:r>
                      <a:br>
                        <a:rPr lang="cs-CZ" sz="1200">
                          <a:effectLst/>
                        </a:rPr>
                      </a:br>
                      <a:r>
                        <a:rPr lang="cs-CZ" sz="1200">
                          <a:effectLst/>
                        </a:rPr>
                        <a:t>V současnosti žádná</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Německo</a:t>
                      </a:r>
                      <a:endParaRPr lang="cs-CZ" sz="2400">
                        <a:effectLst/>
                        <a:latin typeface="Calibri"/>
                        <a:ea typeface="Calibri"/>
                        <a:cs typeface="Times New Roman"/>
                      </a:endParaRPr>
                    </a:p>
                  </a:txBody>
                  <a:tcPr marL="19050" marR="19050" marT="19050" marB="19050" anchor="ctr"/>
                </a:tc>
              </a:tr>
              <a:tr h="1807759">
                <a:tc>
                  <a:txBody>
                    <a:bodyPr/>
                    <a:lstStyle/>
                    <a:p>
                      <a:pPr algn="ctr">
                        <a:lnSpc>
                          <a:spcPct val="115000"/>
                        </a:lnSpc>
                        <a:spcAft>
                          <a:spcPts val="0"/>
                        </a:spcAft>
                      </a:pPr>
                      <a:r>
                        <a:rPr lang="cs-CZ" sz="1200">
                          <a:effectLst/>
                        </a:rPr>
                        <a:t>Házená</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dirty="0">
                          <a:effectLst/>
                        </a:rPr>
                        <a:t>- Mezinárodní házená </a:t>
                      </a:r>
                      <a:br>
                        <a:rPr lang="cs-CZ" sz="1200" dirty="0">
                          <a:effectLst/>
                        </a:rPr>
                      </a:br>
                      <a:r>
                        <a:rPr lang="cs-CZ" sz="1200" dirty="0">
                          <a:effectLst/>
                        </a:rPr>
                        <a:t>o 7 hráčích </a:t>
                      </a:r>
                      <a:br>
                        <a:rPr lang="cs-CZ" sz="1200" dirty="0">
                          <a:effectLst/>
                        </a:rPr>
                      </a:br>
                      <a:r>
                        <a:rPr lang="cs-CZ" sz="1200" dirty="0">
                          <a:effectLst/>
                        </a:rPr>
                        <a:t>- </a:t>
                      </a:r>
                      <a:r>
                        <a:rPr lang="cs-CZ" sz="1200" dirty="0" err="1">
                          <a:effectLst/>
                        </a:rPr>
                        <a:t>Handball</a:t>
                      </a:r>
                      <a:r>
                        <a:rPr lang="cs-CZ" sz="1200" dirty="0">
                          <a:effectLst/>
                        </a:rPr>
                        <a:t> </a:t>
                      </a:r>
                      <a:br>
                        <a:rPr lang="cs-CZ" sz="1200" dirty="0">
                          <a:effectLst/>
                        </a:rPr>
                      </a:br>
                      <a:r>
                        <a:rPr lang="cs-CZ" sz="1200" dirty="0">
                          <a:effectLst/>
                        </a:rPr>
                        <a:t>- </a:t>
                      </a:r>
                      <a:r>
                        <a:rPr lang="cs-CZ" sz="1200" dirty="0" err="1">
                          <a:effectLst/>
                        </a:rPr>
                        <a:t>Kleinfeldhandball</a:t>
                      </a:r>
                      <a:r>
                        <a:rPr lang="cs-CZ" sz="1200" dirty="0">
                          <a:effectLst/>
                        </a:rPr>
                        <a:t> </a:t>
                      </a:r>
                      <a:br>
                        <a:rPr lang="cs-CZ" sz="1200" dirty="0">
                          <a:effectLst/>
                        </a:rPr>
                      </a:br>
                      <a:r>
                        <a:rPr lang="cs-CZ" sz="1200" dirty="0">
                          <a:effectLst/>
                        </a:rPr>
                        <a:t>- </a:t>
                      </a:r>
                      <a:r>
                        <a:rPr lang="cs-CZ" sz="1200" dirty="0" err="1">
                          <a:effectLst/>
                        </a:rPr>
                        <a:t>Hallenhandball</a:t>
                      </a:r>
                      <a:r>
                        <a:rPr lang="cs-CZ" sz="1200" dirty="0">
                          <a:effectLst/>
                        </a:rPr>
                        <a:t> </a:t>
                      </a:r>
                      <a:br>
                        <a:rPr lang="cs-CZ" sz="1200" dirty="0">
                          <a:effectLst/>
                        </a:rPr>
                      </a:br>
                      <a:r>
                        <a:rPr lang="cs-CZ" sz="1200" dirty="0">
                          <a:effectLst/>
                        </a:rPr>
                        <a:t>- Team-</a:t>
                      </a:r>
                      <a:r>
                        <a:rPr lang="cs-CZ" sz="1200" dirty="0" err="1">
                          <a:effectLst/>
                        </a:rPr>
                        <a:t>Handball</a:t>
                      </a:r>
                      <a:r>
                        <a:rPr lang="cs-CZ" sz="1200" dirty="0">
                          <a:effectLst/>
                        </a:rPr>
                        <a:t/>
                      </a:r>
                      <a:br>
                        <a:rPr lang="cs-CZ" sz="1200" dirty="0">
                          <a:effectLst/>
                        </a:rPr>
                      </a:br>
                      <a:r>
                        <a:rPr lang="cs-CZ" sz="1200" dirty="0">
                          <a:effectLst/>
                        </a:rPr>
                        <a:t>- </a:t>
                      </a:r>
                      <a:r>
                        <a:rPr lang="cs-CZ" sz="1200" dirty="0" err="1">
                          <a:effectLst/>
                        </a:rPr>
                        <a:t>Handball</a:t>
                      </a:r>
                      <a:r>
                        <a:rPr lang="cs-CZ" sz="1200" dirty="0">
                          <a:effectLst/>
                        </a:rPr>
                        <a:t> </a:t>
                      </a:r>
                      <a:r>
                        <a:rPr lang="cs-CZ" sz="1200" dirty="0" err="1">
                          <a:effectLst/>
                        </a:rPr>
                        <a:t>Olympic</a:t>
                      </a:r>
                      <a:endParaRPr lang="cs-CZ"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dirty="0">
                          <a:effectLst/>
                        </a:rPr>
                        <a:t>IAHF (1934 - 1939)</a:t>
                      </a:r>
                      <a:br>
                        <a:rPr lang="cs-CZ" sz="1200" dirty="0">
                          <a:effectLst/>
                        </a:rPr>
                      </a:br>
                      <a:r>
                        <a:rPr lang="cs-CZ" sz="1200" dirty="0">
                          <a:effectLst/>
                        </a:rPr>
                        <a:t>IHF (1946 - dosud)</a:t>
                      </a:r>
                      <a:br>
                        <a:rPr lang="cs-CZ" sz="1200" dirty="0">
                          <a:effectLst/>
                        </a:rPr>
                      </a:br>
                      <a:r>
                        <a:rPr lang="cs-CZ" sz="1200" dirty="0">
                          <a:effectLst/>
                        </a:rPr>
                        <a:t>EHF (1991 - dosud)</a:t>
                      </a:r>
                      <a:endParaRPr lang="cs-CZ"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více než 140 zemí všech kontinentů</a:t>
                      </a:r>
                      <a:endParaRPr lang="cs-CZ" sz="2400">
                        <a:effectLst/>
                        <a:latin typeface="Calibri"/>
                        <a:ea typeface="Calibri"/>
                        <a:cs typeface="Times New Roman"/>
                      </a:endParaRPr>
                    </a:p>
                  </a:txBody>
                  <a:tcPr marL="19050" marR="19050" marT="19050" marB="19050" anchor="ctr"/>
                </a:tc>
              </a:tr>
              <a:tr h="557822">
                <a:tc>
                  <a:txBody>
                    <a:bodyPr/>
                    <a:lstStyle/>
                    <a:p>
                      <a:pPr algn="ctr">
                        <a:lnSpc>
                          <a:spcPct val="115000"/>
                        </a:lnSpc>
                        <a:spcAft>
                          <a:spcPts val="0"/>
                        </a:spcAft>
                      </a:pPr>
                      <a:r>
                        <a:rPr lang="cs-CZ" sz="1200">
                          <a:effectLst/>
                        </a:rPr>
                        <a:t>Miniházená</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 Malá házená</a:t>
                      </a:r>
                      <a:br>
                        <a:rPr lang="cs-CZ" sz="1200">
                          <a:effectLst/>
                        </a:rPr>
                      </a:br>
                      <a:r>
                        <a:rPr lang="cs-CZ" sz="1200">
                          <a:effectLst/>
                        </a:rPr>
                        <a:t>- Minihandball</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dirty="0">
                          <a:effectLst/>
                        </a:rPr>
                        <a:t>IHF (1996 - dosud)</a:t>
                      </a:r>
                      <a:br>
                        <a:rPr lang="cs-CZ" sz="1200" dirty="0">
                          <a:effectLst/>
                        </a:rPr>
                      </a:br>
                      <a:r>
                        <a:rPr lang="cs-CZ" sz="1200" dirty="0">
                          <a:effectLst/>
                        </a:rPr>
                        <a:t>EHF (1996 - dosud)</a:t>
                      </a:r>
                      <a:endParaRPr lang="cs-CZ"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většina házenkářsky vyspělých zemí</a:t>
                      </a:r>
                      <a:endParaRPr lang="cs-CZ" sz="2400">
                        <a:effectLst/>
                        <a:latin typeface="Calibri"/>
                        <a:ea typeface="Calibri"/>
                        <a:cs typeface="Times New Roman"/>
                      </a:endParaRPr>
                    </a:p>
                  </a:txBody>
                  <a:tcPr marL="19050" marR="19050" marT="19050" marB="19050" anchor="ctr"/>
                </a:tc>
              </a:tr>
              <a:tr h="807810">
                <a:tc>
                  <a:txBody>
                    <a:bodyPr/>
                    <a:lstStyle/>
                    <a:p>
                      <a:pPr algn="ctr">
                        <a:lnSpc>
                          <a:spcPct val="115000"/>
                        </a:lnSpc>
                        <a:spcAft>
                          <a:spcPts val="0"/>
                        </a:spcAft>
                      </a:pPr>
                      <a:r>
                        <a:rPr lang="cs-CZ" sz="1200">
                          <a:effectLst/>
                        </a:rPr>
                        <a:t>Plážová házená</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 Házená na písku</a:t>
                      </a:r>
                      <a:br>
                        <a:rPr lang="cs-CZ" sz="1200">
                          <a:effectLst/>
                        </a:rPr>
                      </a:br>
                      <a:r>
                        <a:rPr lang="cs-CZ" sz="1200">
                          <a:effectLst/>
                        </a:rPr>
                        <a:t>- Beach-Handball</a:t>
                      </a:r>
                      <a:br>
                        <a:rPr lang="cs-CZ" sz="1200">
                          <a:effectLst/>
                        </a:rPr>
                      </a:br>
                      <a:r>
                        <a:rPr lang="cs-CZ" sz="1200">
                          <a:effectLst/>
                        </a:rPr>
                        <a:t>- Sandball </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a:effectLst/>
                        </a:rPr>
                        <a:t>IHF (1996 - dosud)</a:t>
                      </a:r>
                      <a:br>
                        <a:rPr lang="cs-CZ" sz="1200">
                          <a:effectLst/>
                        </a:rPr>
                      </a:br>
                      <a:r>
                        <a:rPr lang="cs-CZ" sz="1200">
                          <a:effectLst/>
                        </a:rPr>
                        <a:t>EHF (1996 - dosud)</a:t>
                      </a:r>
                      <a:endParaRPr lang="cs-CZ" sz="24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cs-CZ" sz="1200" dirty="0">
                          <a:effectLst/>
                        </a:rPr>
                        <a:t>převážně přímořské státy v Evropě a Jižní Americe</a:t>
                      </a:r>
                      <a:endParaRPr lang="cs-CZ" sz="2400" dirty="0">
                        <a:effectLst/>
                        <a:latin typeface="Calibri"/>
                        <a:ea typeface="Calibri"/>
                        <a:cs typeface="Times New Roman"/>
                      </a:endParaRPr>
                    </a:p>
                  </a:txBody>
                  <a:tcPr marL="19050" marR="19050" marT="19050" marB="19050" anchor="ctr"/>
                </a:tc>
              </a:tr>
            </a:tbl>
          </a:graphicData>
        </a:graphic>
      </p:graphicFrame>
      <p:sp>
        <p:nvSpPr>
          <p:cNvPr id="4" name="Zástupný symbol pro číslo snímku 3"/>
          <p:cNvSpPr>
            <a:spLocks noGrp="1"/>
          </p:cNvSpPr>
          <p:nvPr>
            <p:ph type="sldNum" sz="quarter" idx="12"/>
          </p:nvPr>
        </p:nvSpPr>
        <p:spPr/>
        <p:txBody>
          <a:bodyPr/>
          <a:lstStyle/>
          <a:p>
            <a:fld id="{D4BF54F9-89B7-4BB0-A89E-85D09DA5807D}" type="slidenum">
              <a:rPr lang="cs-CZ" smtClean="0"/>
              <a:t>4</a:t>
            </a:fld>
            <a:endParaRPr lang="cs-CZ"/>
          </a:p>
        </p:txBody>
      </p:sp>
    </p:spTree>
    <p:extLst>
      <p:ext uri="{BB962C8B-B14F-4D97-AF65-F5344CB8AC3E}">
        <p14:creationId xmlns:p14="http://schemas.microsoft.com/office/powerpoint/2010/main" val="3855708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7m </a:t>
            </a:r>
            <a:r>
              <a:rPr lang="cs-CZ" dirty="0" smtClean="0"/>
              <a:t>hod</a:t>
            </a:r>
            <a:endParaRPr lang="cs-CZ" dirty="0"/>
          </a:p>
        </p:txBody>
      </p:sp>
      <p:sp>
        <p:nvSpPr>
          <p:cNvPr id="3" name="Zástupný symbol pro obsah 2"/>
          <p:cNvSpPr>
            <a:spLocks noGrp="1"/>
          </p:cNvSpPr>
          <p:nvPr>
            <p:ph idx="1"/>
          </p:nvPr>
        </p:nvSpPr>
        <p:spPr/>
        <p:txBody>
          <a:bodyPr/>
          <a:lstStyle/>
          <a:p>
            <a:r>
              <a:rPr lang="cs-CZ" dirty="0"/>
              <a:t>Sedmimetrový hod se nařizuje za:</a:t>
            </a:r>
          </a:p>
          <a:p>
            <a:pPr lvl="0"/>
            <a:r>
              <a:rPr lang="cs-CZ" dirty="0"/>
              <a:t>zmaření jasné gólové příležitosti na celé hrací ploše hráčem nebo funkcionářem soupeřova družstva;</a:t>
            </a:r>
          </a:p>
          <a:p>
            <a:pPr lvl="0"/>
            <a:r>
              <a:rPr lang="cs-CZ" dirty="0"/>
              <a:t>neoprávněné zapískání při jasné brankové příležitosti;</a:t>
            </a:r>
          </a:p>
          <a:p>
            <a:r>
              <a:rPr lang="cs-CZ" dirty="0"/>
              <a:t>zmaření jasné brankové příležitosti zásahem osoby, která není zúčastněna na utkání </a:t>
            </a:r>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40</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351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Tresty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Napomínat se může za:</a:t>
            </a:r>
          </a:p>
          <a:p>
            <a:pPr lvl="0"/>
            <a:r>
              <a:rPr lang="cs-CZ" dirty="0"/>
              <a:t>fauly a obdobná porušení pravidel o chování se k soupeři (5:5, 8:2), která podle pravidla 8:3 nepatří do kategorie “progresivního trestání”.</a:t>
            </a:r>
          </a:p>
          <a:p>
            <a:r>
              <a:rPr lang="cs-CZ" dirty="0"/>
              <a:t>Napomínat se musí za:</a:t>
            </a:r>
          </a:p>
          <a:p>
            <a:pPr lvl="0"/>
            <a:r>
              <a:rPr lang="cs-CZ" dirty="0"/>
              <a:t>porušení pravidel, která mají být trestána progresivně (8:3);</a:t>
            </a:r>
          </a:p>
          <a:p>
            <a:pPr lvl="0"/>
            <a:r>
              <a:rPr lang="cs-CZ" dirty="0"/>
              <a:t>porušení pravidel při provádění hodu družstvem soupeře (15:7);</a:t>
            </a:r>
          </a:p>
          <a:p>
            <a:pPr lvl="0"/>
            <a:r>
              <a:rPr lang="cs-CZ" dirty="0"/>
              <a:t>nesportovní chování hráče nebo funkcionáře družstva (8:4).</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41</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8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Tresty</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Vylučovat se musí za:</a:t>
            </a:r>
          </a:p>
          <a:p>
            <a:pPr lvl="0"/>
            <a:r>
              <a:rPr lang="cs-CZ" dirty="0"/>
              <a:t>chybné střídání nebo vstup na hrací plochu v rozporu s pravidly (4:5–6);</a:t>
            </a:r>
          </a:p>
          <a:p>
            <a:pPr lvl="0"/>
            <a:r>
              <a:rPr lang="cs-CZ" dirty="0"/>
              <a:t>opakované porušení pravidel o chování se k soupeři, které má být trestáno progresivně (8:3);</a:t>
            </a:r>
          </a:p>
          <a:p>
            <a:pPr lvl="0"/>
            <a:r>
              <a:rPr lang="cs-CZ" dirty="0"/>
              <a:t>opakované nesportovní chování hráče na hrací ploše nebo mimo ni (8:4);</a:t>
            </a:r>
          </a:p>
          <a:p>
            <a:pPr lvl="0"/>
            <a:r>
              <a:rPr lang="cs-CZ" dirty="0"/>
              <a:t>druhé nesportovní chování funkcionářů družstva, poté co některý z nich byl již podle pravidla 16:1d napomenut (8:4);</a:t>
            </a:r>
          </a:p>
          <a:p>
            <a:pPr lvl="0"/>
            <a:r>
              <a:rPr lang="cs-CZ" dirty="0"/>
              <a:t>nepoložení míče při nařízení volného hodu proti družstvu, které mělo míč v držení (13:5);</a:t>
            </a:r>
          </a:p>
          <a:p>
            <a:pPr lvl="0"/>
            <a:r>
              <a:rPr lang="cs-CZ" dirty="0"/>
              <a:t>opakované porušení pravidel při provádění hodů družstvem soupeře (15:7);</a:t>
            </a:r>
          </a:p>
          <a:p>
            <a:pPr lvl="0"/>
            <a:r>
              <a:rPr lang="cs-CZ" dirty="0"/>
              <a:t>diskvalifikaci hráče nebo funkcionáře družstva během hrací doby (16:8, druhý odstavec);</a:t>
            </a:r>
          </a:p>
          <a:p>
            <a:pPr lvl="0"/>
            <a:r>
              <a:rPr lang="cs-CZ" dirty="0"/>
              <a:t>nesportovní chování hráče před znovuzahájením hry, poté co byl potrestán vyloučením (16:12).</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42</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979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Tresty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Diskvalifikovat se musí za:</a:t>
            </a:r>
          </a:p>
          <a:p>
            <a:pPr lvl="0"/>
            <a:r>
              <a:rPr lang="cs-CZ" dirty="0"/>
              <a:t>vstup neoprávněného hráče na hrací plochu (4:3).</a:t>
            </a:r>
          </a:p>
          <a:p>
            <a:pPr lvl="0"/>
            <a:r>
              <a:rPr lang="cs-CZ" dirty="0"/>
              <a:t>třetí (nebo každé další) nesportovní chování funkcionáře družstva, poté co některý z funkcionářů již byl podle pravidla 16:3d potrestán vyloučením (8:4).</a:t>
            </a:r>
          </a:p>
          <a:p>
            <a:pPr lvl="0"/>
            <a:r>
              <a:rPr lang="cs-CZ" dirty="0"/>
              <a:t>porušení pravidel, které ohrožuje zdraví protihráče (8:5).</a:t>
            </a:r>
          </a:p>
          <a:p>
            <a:pPr lvl="0"/>
            <a:r>
              <a:rPr lang="cs-CZ" dirty="0"/>
              <a:t>hrubé nesportovní chování hráče nebo funkcionáře družstva na hrací ploše nebo mimo ni (8:6).</a:t>
            </a:r>
          </a:p>
          <a:p>
            <a:pPr lvl="0"/>
            <a:r>
              <a:rPr lang="cs-CZ" dirty="0"/>
              <a:t>násilnost hráče mimo hrací dobu, to znamená před začátkem utkání nebo během přestávky (8:7; 16:13b, 16:13d);</a:t>
            </a:r>
          </a:p>
          <a:p>
            <a:pPr lvl="0"/>
            <a:r>
              <a:rPr lang="cs-CZ" dirty="0"/>
              <a:t>násilnost funkcionáře družstva (8:7).</a:t>
            </a:r>
          </a:p>
          <a:p>
            <a:pPr lvl="0"/>
            <a:r>
              <a:rPr lang="cs-CZ" dirty="0"/>
              <a:t>třetí vyloučení téhož hráče (16:5).</a:t>
            </a:r>
          </a:p>
          <a:p>
            <a:pPr lvl="0"/>
            <a:r>
              <a:rPr lang="cs-CZ" dirty="0"/>
              <a:t>opakované nesportovní chování hráče nebo funkcionáře družstva během přestávky (16:13d).</a:t>
            </a:r>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43</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977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Systematika</a:t>
            </a:r>
            <a:endParaRPr lang="cs-CZ" dirty="0"/>
          </a:p>
        </p:txBody>
      </p:sp>
      <p:sp>
        <p:nvSpPr>
          <p:cNvPr id="3" name="Zástupný symbol pro obsah 2"/>
          <p:cNvSpPr>
            <a:spLocks noGrp="1"/>
          </p:cNvSpPr>
          <p:nvPr>
            <p:ph idx="1"/>
          </p:nvPr>
        </p:nvSpPr>
        <p:spPr>
          <a:xfrm>
            <a:off x="457200" y="1340768"/>
            <a:ext cx="8229600" cy="5112568"/>
          </a:xfrm>
        </p:spPr>
        <p:txBody>
          <a:bodyPr numCol="2">
            <a:noAutofit/>
          </a:bodyPr>
          <a:lstStyle/>
          <a:p>
            <a:pPr lvl="0"/>
            <a:r>
              <a:rPr lang="en-US" sz="1600" u="sng" dirty="0" err="1"/>
              <a:t>Útočné</a:t>
            </a:r>
            <a:r>
              <a:rPr lang="en-US" sz="1600" u="sng" dirty="0"/>
              <a:t> </a:t>
            </a:r>
            <a:r>
              <a:rPr lang="en-US" sz="1600" u="sng" dirty="0" err="1"/>
              <a:t>systémy</a:t>
            </a:r>
            <a:endParaRPr lang="cs-CZ" sz="1600" dirty="0"/>
          </a:p>
          <a:p>
            <a:r>
              <a:rPr lang="en-US" sz="1600" dirty="0"/>
              <a:t> </a:t>
            </a:r>
            <a:endParaRPr lang="cs-CZ" sz="1600" dirty="0"/>
          </a:p>
          <a:p>
            <a:r>
              <a:rPr lang="en-US" sz="1600" b="1" dirty="0"/>
              <a:t>I. </a:t>
            </a:r>
            <a:r>
              <a:rPr lang="en-US" sz="1600" b="1" dirty="0" err="1"/>
              <a:t>proti</a:t>
            </a:r>
            <a:r>
              <a:rPr lang="cs-CZ" sz="1600" b="1" dirty="0"/>
              <a:t>útok</a:t>
            </a:r>
            <a:endParaRPr lang="cs-CZ" sz="1600" dirty="0"/>
          </a:p>
          <a:p>
            <a:r>
              <a:rPr lang="cs-CZ" sz="1600" dirty="0"/>
              <a:t>a, brankářem</a:t>
            </a:r>
          </a:p>
          <a:p>
            <a:r>
              <a:rPr lang="cs-CZ" sz="1600" dirty="0"/>
              <a:t>b, hráčem v poli</a:t>
            </a:r>
          </a:p>
          <a:p>
            <a:r>
              <a:rPr lang="cs-CZ" sz="1600" dirty="0"/>
              <a:t> </a:t>
            </a:r>
          </a:p>
          <a:p>
            <a:r>
              <a:rPr lang="cs-CZ" sz="1600" b="1" dirty="0"/>
              <a:t>II. rychlý útok</a:t>
            </a:r>
            <a:endParaRPr lang="cs-CZ" sz="1600" dirty="0"/>
          </a:p>
          <a:p>
            <a:r>
              <a:rPr lang="cs-CZ" sz="1600" dirty="0"/>
              <a:t>c, brankářem a jedním hráčem v poli</a:t>
            </a:r>
          </a:p>
          <a:p>
            <a:r>
              <a:rPr lang="cs-CZ" sz="1600" dirty="0"/>
              <a:t>d, brankářem a více hráči v poli</a:t>
            </a:r>
          </a:p>
          <a:p>
            <a:r>
              <a:rPr lang="cs-CZ" sz="1600" dirty="0"/>
              <a:t>e, hráči v poli</a:t>
            </a:r>
          </a:p>
          <a:p>
            <a:r>
              <a:rPr lang="cs-CZ" sz="1600" dirty="0"/>
              <a:t> </a:t>
            </a:r>
          </a:p>
          <a:p>
            <a:r>
              <a:rPr lang="cs-CZ" sz="1600" b="1" dirty="0"/>
              <a:t>III. postupný útok</a:t>
            </a:r>
            <a:endParaRPr lang="cs-CZ" sz="1600" dirty="0"/>
          </a:p>
          <a:p>
            <a:r>
              <a:rPr lang="cs-CZ" sz="1600" i="1" dirty="0"/>
              <a:t>a, poziční</a:t>
            </a:r>
            <a:endParaRPr lang="cs-CZ" sz="1600" dirty="0"/>
          </a:p>
          <a:p>
            <a:r>
              <a:rPr lang="cs-CZ" sz="1600" dirty="0"/>
              <a:t>1. systém s 1 pivotmanem</a:t>
            </a:r>
          </a:p>
          <a:p>
            <a:r>
              <a:rPr lang="cs-CZ" sz="1600" dirty="0"/>
              <a:t>2. systém se 2 pivotmany</a:t>
            </a:r>
          </a:p>
          <a:p>
            <a:r>
              <a:rPr lang="cs-CZ" sz="1600" dirty="0"/>
              <a:t>3. systém s 1 </a:t>
            </a:r>
            <a:r>
              <a:rPr lang="cs-CZ" sz="1600" dirty="0" err="1"/>
              <a:t>postmanem</a:t>
            </a:r>
            <a:endParaRPr lang="cs-CZ" sz="1600" dirty="0"/>
          </a:p>
          <a:p>
            <a:r>
              <a:rPr lang="cs-CZ" sz="1600" dirty="0"/>
              <a:t>4. systém s 1 pivotmanem a 1 </a:t>
            </a:r>
            <a:r>
              <a:rPr lang="cs-CZ" sz="1600" dirty="0" err="1"/>
              <a:t>postmanem</a:t>
            </a:r>
            <a:endParaRPr lang="cs-CZ" sz="1600" dirty="0"/>
          </a:p>
          <a:p>
            <a:r>
              <a:rPr lang="cs-CZ" sz="1600" dirty="0"/>
              <a:t> </a:t>
            </a:r>
          </a:p>
          <a:p>
            <a:r>
              <a:rPr lang="cs-CZ" sz="1600" i="1" dirty="0"/>
              <a:t>b, cirkulační</a:t>
            </a:r>
            <a:endParaRPr lang="cs-CZ" sz="1600" dirty="0"/>
          </a:p>
          <a:p>
            <a:r>
              <a:rPr lang="cs-CZ" sz="1600" dirty="0"/>
              <a:t>1. systém s 1 vbíhajícím pivotmanem</a:t>
            </a:r>
          </a:p>
          <a:p>
            <a:r>
              <a:rPr lang="cs-CZ" sz="1600" dirty="0"/>
              <a:t>2. systém se 2 vbíhajícím  pivotmany</a:t>
            </a:r>
          </a:p>
          <a:p>
            <a:r>
              <a:rPr lang="cs-CZ" sz="1600" dirty="0"/>
              <a:t>3. systém s 1 stálým a 1 vbíhajícím pivotmanem</a:t>
            </a:r>
          </a:p>
          <a:p>
            <a:r>
              <a:rPr lang="cs-CZ" sz="1600" dirty="0"/>
              <a:t> </a:t>
            </a:r>
          </a:p>
          <a:p>
            <a:r>
              <a:rPr lang="cs-CZ" sz="1600" i="1" dirty="0"/>
              <a:t>c, brankářem jako sedmým hráčem v poli</a:t>
            </a:r>
            <a:endParaRPr lang="cs-CZ" sz="1600"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44</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84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Systematika</a:t>
            </a:r>
            <a:endParaRPr lang="cs-CZ" dirty="0"/>
          </a:p>
        </p:txBody>
      </p:sp>
      <p:sp>
        <p:nvSpPr>
          <p:cNvPr id="3" name="Zástupný symbol pro obsah 2"/>
          <p:cNvSpPr>
            <a:spLocks noGrp="1"/>
          </p:cNvSpPr>
          <p:nvPr>
            <p:ph idx="1"/>
          </p:nvPr>
        </p:nvSpPr>
        <p:spPr>
          <a:xfrm>
            <a:off x="457200" y="1340768"/>
            <a:ext cx="8229600" cy="5112568"/>
          </a:xfrm>
        </p:spPr>
        <p:txBody>
          <a:bodyPr numCol="2">
            <a:noAutofit/>
          </a:bodyPr>
          <a:lstStyle/>
          <a:p>
            <a:pPr lvl="0"/>
            <a:r>
              <a:rPr lang="en-US" sz="1800" u="sng" dirty="0" err="1"/>
              <a:t>Útočné</a:t>
            </a:r>
            <a:r>
              <a:rPr lang="en-US" sz="1800" u="sng" dirty="0"/>
              <a:t> </a:t>
            </a:r>
            <a:r>
              <a:rPr lang="en-US" sz="1800" u="sng" dirty="0" err="1"/>
              <a:t>systémy</a:t>
            </a:r>
            <a:endParaRPr lang="cs-CZ" sz="1800" dirty="0"/>
          </a:p>
          <a:p>
            <a:r>
              <a:rPr lang="en-US" sz="1800" dirty="0"/>
              <a:t> </a:t>
            </a:r>
            <a:endParaRPr lang="cs-CZ" sz="1800" dirty="0"/>
          </a:p>
          <a:p>
            <a:r>
              <a:rPr lang="en-US" sz="1800" b="1" dirty="0"/>
              <a:t>I. </a:t>
            </a:r>
            <a:r>
              <a:rPr lang="en-US" sz="1800" b="1" dirty="0" err="1"/>
              <a:t>proti</a:t>
            </a:r>
            <a:r>
              <a:rPr lang="cs-CZ" sz="1800" b="1" dirty="0"/>
              <a:t>útok</a:t>
            </a:r>
            <a:endParaRPr lang="cs-CZ" sz="1800" dirty="0"/>
          </a:p>
          <a:p>
            <a:r>
              <a:rPr lang="cs-CZ" sz="1800" dirty="0"/>
              <a:t>a, brankářem</a:t>
            </a:r>
          </a:p>
          <a:p>
            <a:r>
              <a:rPr lang="cs-CZ" sz="1800" dirty="0"/>
              <a:t>b, hráčem v poli</a:t>
            </a:r>
          </a:p>
          <a:p>
            <a:r>
              <a:rPr lang="cs-CZ" sz="1800" dirty="0"/>
              <a:t> </a:t>
            </a:r>
          </a:p>
          <a:p>
            <a:r>
              <a:rPr lang="cs-CZ" sz="1800" b="1" dirty="0"/>
              <a:t>II. rychlý útok</a:t>
            </a:r>
            <a:endParaRPr lang="cs-CZ" sz="1800" dirty="0"/>
          </a:p>
          <a:p>
            <a:r>
              <a:rPr lang="cs-CZ" sz="1800" dirty="0"/>
              <a:t>c, brankářem a jedním hráčem v poli</a:t>
            </a:r>
          </a:p>
          <a:p>
            <a:r>
              <a:rPr lang="cs-CZ" sz="1800" dirty="0"/>
              <a:t>d, brankářem a více hráči v poli</a:t>
            </a:r>
          </a:p>
          <a:p>
            <a:r>
              <a:rPr lang="cs-CZ" sz="1800" dirty="0"/>
              <a:t>e, hráči v poli</a:t>
            </a:r>
          </a:p>
          <a:p>
            <a:r>
              <a:rPr lang="cs-CZ" sz="1800" dirty="0"/>
              <a:t> </a:t>
            </a:r>
          </a:p>
          <a:p>
            <a:r>
              <a:rPr lang="cs-CZ" sz="1800" b="1" dirty="0"/>
              <a:t>III. postupný útok</a:t>
            </a:r>
            <a:endParaRPr lang="cs-CZ" sz="1800" dirty="0"/>
          </a:p>
          <a:p>
            <a:r>
              <a:rPr lang="cs-CZ" sz="1800" i="1" dirty="0"/>
              <a:t>a, poziční</a:t>
            </a:r>
            <a:endParaRPr lang="cs-CZ" sz="1800" dirty="0"/>
          </a:p>
          <a:p>
            <a:r>
              <a:rPr lang="cs-CZ" sz="1800" dirty="0"/>
              <a:t>1. systém s 1 pivotmanem</a:t>
            </a:r>
          </a:p>
          <a:p>
            <a:r>
              <a:rPr lang="cs-CZ" sz="1800" dirty="0"/>
              <a:t>2. systém se 2 pivotmany</a:t>
            </a:r>
          </a:p>
          <a:p>
            <a:r>
              <a:rPr lang="cs-CZ" sz="1800" dirty="0"/>
              <a:t>3. systém s 1 </a:t>
            </a:r>
            <a:r>
              <a:rPr lang="cs-CZ" sz="1800" dirty="0" err="1"/>
              <a:t>postmanem</a:t>
            </a:r>
            <a:endParaRPr lang="cs-CZ" sz="1800" dirty="0"/>
          </a:p>
          <a:p>
            <a:r>
              <a:rPr lang="cs-CZ" sz="1800" dirty="0"/>
              <a:t>4. systém s 1 pivotmanem a 1 </a:t>
            </a:r>
            <a:r>
              <a:rPr lang="cs-CZ" sz="1800" dirty="0" err="1"/>
              <a:t>postmanem</a:t>
            </a:r>
            <a:endParaRPr lang="cs-CZ" sz="1800" dirty="0"/>
          </a:p>
          <a:p>
            <a:r>
              <a:rPr lang="cs-CZ" sz="1800" dirty="0"/>
              <a:t> </a:t>
            </a:r>
          </a:p>
          <a:p>
            <a:r>
              <a:rPr lang="cs-CZ" sz="1800" i="1" dirty="0"/>
              <a:t>b, cirkulační</a:t>
            </a:r>
            <a:endParaRPr lang="cs-CZ" sz="1800" dirty="0"/>
          </a:p>
          <a:p>
            <a:r>
              <a:rPr lang="cs-CZ" sz="1800" dirty="0"/>
              <a:t>1. systém s 1 vbíhajícím pivotmanem</a:t>
            </a:r>
          </a:p>
          <a:p>
            <a:r>
              <a:rPr lang="cs-CZ" sz="1800" dirty="0"/>
              <a:t>2. systém se 2 vbíhajícím  pivotmany</a:t>
            </a:r>
          </a:p>
          <a:p>
            <a:r>
              <a:rPr lang="cs-CZ" sz="1800" dirty="0"/>
              <a:t>3. systém s 1 stálým a 1 vbíhajícím pivotmanem</a:t>
            </a:r>
          </a:p>
          <a:p>
            <a:r>
              <a:rPr lang="cs-CZ" sz="1800" dirty="0"/>
              <a:t> </a:t>
            </a:r>
          </a:p>
          <a:p>
            <a:r>
              <a:rPr lang="cs-CZ" sz="1800" i="1" dirty="0"/>
              <a:t>c, brankářem jako sedmým hráčem v poli</a:t>
            </a:r>
            <a:endParaRPr lang="cs-CZ" sz="1800"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45</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815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Systematika</a:t>
            </a:r>
            <a:endParaRPr lang="cs-CZ" dirty="0"/>
          </a:p>
        </p:txBody>
      </p:sp>
      <p:sp>
        <p:nvSpPr>
          <p:cNvPr id="3" name="Zástupný symbol pro obsah 2"/>
          <p:cNvSpPr>
            <a:spLocks noGrp="1"/>
          </p:cNvSpPr>
          <p:nvPr>
            <p:ph idx="1"/>
          </p:nvPr>
        </p:nvSpPr>
        <p:spPr/>
        <p:txBody>
          <a:bodyPr/>
          <a:lstStyle/>
          <a:p>
            <a:pPr lvl="0"/>
            <a:r>
              <a:rPr lang="de-DE" u="sng" dirty="0" err="1"/>
              <a:t>Útočné</a:t>
            </a:r>
            <a:r>
              <a:rPr lang="de-DE" u="sng" dirty="0"/>
              <a:t> </a:t>
            </a:r>
            <a:r>
              <a:rPr lang="de-DE" u="sng" dirty="0" err="1"/>
              <a:t>kombinace</a:t>
            </a:r>
            <a:endParaRPr lang="cs-CZ" dirty="0"/>
          </a:p>
          <a:p>
            <a:r>
              <a:rPr lang="de-DE" dirty="0"/>
              <a:t> </a:t>
            </a:r>
            <a:endParaRPr lang="cs-CZ" dirty="0"/>
          </a:p>
          <a:p>
            <a:r>
              <a:rPr lang="de-DE" dirty="0"/>
              <a:t>1. </a:t>
            </a:r>
            <a:r>
              <a:rPr lang="de-DE" dirty="0" err="1"/>
              <a:t>přebíhání</a:t>
            </a:r>
            <a:endParaRPr lang="cs-CZ" dirty="0"/>
          </a:p>
          <a:p>
            <a:r>
              <a:rPr lang="de-DE" dirty="0"/>
              <a:t>2. </a:t>
            </a:r>
            <a:r>
              <a:rPr lang="de-DE" dirty="0" err="1"/>
              <a:t>clonění</a:t>
            </a:r>
            <a:endParaRPr lang="cs-CZ" dirty="0"/>
          </a:p>
          <a:p>
            <a:r>
              <a:rPr lang="de-DE" dirty="0"/>
              <a:t>3. </a:t>
            </a:r>
            <a:r>
              <a:rPr lang="de-DE" dirty="0" err="1"/>
              <a:t>odlákávání</a:t>
            </a:r>
            <a:endParaRPr lang="cs-CZ" dirty="0"/>
          </a:p>
          <a:p>
            <a:r>
              <a:rPr lang="de-DE" dirty="0"/>
              <a:t>4. </a:t>
            </a:r>
            <a:r>
              <a:rPr lang="de-DE" dirty="0" err="1"/>
              <a:t>přihrávání</a:t>
            </a:r>
            <a:endParaRPr lang="cs-CZ" dirty="0"/>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46</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779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Systematika</a:t>
            </a:r>
            <a:endParaRPr lang="cs-CZ" dirty="0"/>
          </a:p>
        </p:txBody>
      </p:sp>
      <p:sp>
        <p:nvSpPr>
          <p:cNvPr id="3" name="Zástupný symbol pro obsah 2"/>
          <p:cNvSpPr>
            <a:spLocks noGrp="1"/>
          </p:cNvSpPr>
          <p:nvPr>
            <p:ph idx="1"/>
          </p:nvPr>
        </p:nvSpPr>
        <p:spPr/>
        <p:txBody>
          <a:bodyPr>
            <a:normAutofit/>
          </a:bodyPr>
          <a:lstStyle/>
          <a:p>
            <a:pPr lvl="0"/>
            <a:r>
              <a:rPr lang="de-DE" u="sng" dirty="0" err="1"/>
              <a:t>Útočné</a:t>
            </a:r>
            <a:r>
              <a:rPr lang="de-DE" u="sng" dirty="0"/>
              <a:t> </a:t>
            </a:r>
            <a:r>
              <a:rPr lang="de-DE" u="sng" dirty="0" err="1"/>
              <a:t>činnosti</a:t>
            </a:r>
            <a:r>
              <a:rPr lang="de-DE" u="sng" dirty="0"/>
              <a:t> </a:t>
            </a:r>
            <a:r>
              <a:rPr lang="de-DE" u="sng" dirty="0" err="1"/>
              <a:t>jednotlivce</a:t>
            </a:r>
            <a:endParaRPr lang="cs-CZ" dirty="0"/>
          </a:p>
          <a:p>
            <a:r>
              <a:rPr lang="de-DE" dirty="0"/>
              <a:t> </a:t>
            </a:r>
            <a:endParaRPr lang="cs-CZ" dirty="0"/>
          </a:p>
          <a:p>
            <a:r>
              <a:rPr lang="de-DE" dirty="0"/>
              <a:t>1. </a:t>
            </a:r>
            <a:r>
              <a:rPr lang="de-DE" dirty="0" err="1"/>
              <a:t>zaujímání</a:t>
            </a:r>
            <a:r>
              <a:rPr lang="de-DE" dirty="0"/>
              <a:t> </a:t>
            </a:r>
            <a:r>
              <a:rPr lang="de-DE" dirty="0" err="1"/>
              <a:t>útočného</a:t>
            </a:r>
            <a:r>
              <a:rPr lang="de-DE" dirty="0"/>
              <a:t> </a:t>
            </a:r>
            <a:r>
              <a:rPr lang="de-DE" dirty="0" err="1"/>
              <a:t>postavení</a:t>
            </a:r>
            <a:r>
              <a:rPr lang="de-DE" dirty="0"/>
              <a:t> </a:t>
            </a:r>
            <a:r>
              <a:rPr lang="de-DE" dirty="0" err="1"/>
              <a:t>bez</a:t>
            </a:r>
            <a:r>
              <a:rPr lang="de-DE" dirty="0"/>
              <a:t> </a:t>
            </a:r>
            <a:r>
              <a:rPr lang="de-DE" dirty="0" err="1"/>
              <a:t>míče</a:t>
            </a:r>
            <a:endParaRPr lang="cs-CZ" dirty="0"/>
          </a:p>
          <a:p>
            <a:r>
              <a:rPr lang="de-DE" dirty="0"/>
              <a:t>2. </a:t>
            </a:r>
            <a:r>
              <a:rPr lang="de-DE" dirty="0" err="1"/>
              <a:t>uvolňování</a:t>
            </a:r>
            <a:r>
              <a:rPr lang="de-DE" dirty="0"/>
              <a:t> </a:t>
            </a:r>
            <a:r>
              <a:rPr lang="de-DE" dirty="0" err="1"/>
              <a:t>hráče</a:t>
            </a:r>
            <a:r>
              <a:rPr lang="de-DE" dirty="0"/>
              <a:t> </a:t>
            </a:r>
            <a:r>
              <a:rPr lang="de-DE" dirty="0" err="1"/>
              <a:t>bez</a:t>
            </a:r>
            <a:r>
              <a:rPr lang="de-DE" dirty="0"/>
              <a:t> </a:t>
            </a:r>
            <a:r>
              <a:rPr lang="de-DE" dirty="0" err="1"/>
              <a:t>míče</a:t>
            </a:r>
            <a:endParaRPr lang="cs-CZ" dirty="0"/>
          </a:p>
          <a:p>
            <a:r>
              <a:rPr lang="de-DE" dirty="0"/>
              <a:t>3. </a:t>
            </a:r>
            <a:r>
              <a:rPr lang="de-DE" dirty="0" err="1"/>
              <a:t>přihrávání</a:t>
            </a:r>
            <a:endParaRPr lang="cs-CZ" dirty="0"/>
          </a:p>
          <a:p>
            <a:r>
              <a:rPr lang="de-DE" dirty="0"/>
              <a:t>4. </a:t>
            </a:r>
            <a:r>
              <a:rPr lang="de-DE" dirty="0" err="1"/>
              <a:t>uvolňování</a:t>
            </a:r>
            <a:r>
              <a:rPr lang="de-DE" dirty="0"/>
              <a:t> </a:t>
            </a:r>
            <a:r>
              <a:rPr lang="de-DE" dirty="0" err="1"/>
              <a:t>hráče</a:t>
            </a:r>
            <a:r>
              <a:rPr lang="de-DE" dirty="0"/>
              <a:t> s </a:t>
            </a:r>
            <a:r>
              <a:rPr lang="de-DE" dirty="0" err="1"/>
              <a:t>míčem</a:t>
            </a:r>
            <a:endParaRPr lang="cs-CZ" dirty="0"/>
          </a:p>
          <a:p>
            <a:r>
              <a:rPr lang="de-DE" dirty="0"/>
              <a:t>5. </a:t>
            </a:r>
            <a:r>
              <a:rPr lang="de-DE" dirty="0" err="1"/>
              <a:t>střelba</a:t>
            </a:r>
            <a:endParaRPr lang="cs-CZ" dirty="0"/>
          </a:p>
          <a:p>
            <a:r>
              <a:rPr lang="de-DE" dirty="0"/>
              <a:t>6.</a:t>
            </a:r>
            <a:r>
              <a:rPr lang="de-DE" b="1" dirty="0"/>
              <a:t> </a:t>
            </a:r>
            <a:r>
              <a:rPr lang="de-DE" dirty="0" err="1"/>
              <a:t>útočné</a:t>
            </a:r>
            <a:r>
              <a:rPr lang="de-DE" dirty="0"/>
              <a:t> </a:t>
            </a:r>
            <a:r>
              <a:rPr lang="de-DE" dirty="0" err="1"/>
              <a:t>činnosti</a:t>
            </a:r>
            <a:r>
              <a:rPr lang="de-DE" dirty="0"/>
              <a:t> </a:t>
            </a:r>
            <a:r>
              <a:rPr lang="de-DE" dirty="0" err="1"/>
              <a:t>brankáře</a:t>
            </a:r>
            <a:endParaRPr lang="cs-CZ" dirty="0"/>
          </a:p>
          <a:p>
            <a:endParaRPr lang="cs-CZ" dirty="0"/>
          </a:p>
        </p:txBody>
      </p:sp>
      <p:sp>
        <p:nvSpPr>
          <p:cNvPr id="4" name="Zástupný symbol pro číslo snímku 3"/>
          <p:cNvSpPr>
            <a:spLocks noGrp="1"/>
          </p:cNvSpPr>
          <p:nvPr>
            <p:ph type="sldNum" sz="quarter" idx="12"/>
          </p:nvPr>
        </p:nvSpPr>
        <p:spPr/>
        <p:txBody>
          <a:bodyPr>
            <a:normAutofit/>
          </a:bodyPr>
          <a:lstStyle/>
          <a:p>
            <a:fld id="{D4BF54F9-89B7-4BB0-A89E-85D09DA5807D}" type="slidenum">
              <a:rPr lang="cs-CZ" smtClean="0"/>
              <a:t>47</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84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Systematika</a:t>
            </a:r>
            <a:endParaRPr lang="cs-CZ" dirty="0"/>
          </a:p>
        </p:txBody>
      </p:sp>
      <p:sp>
        <p:nvSpPr>
          <p:cNvPr id="3" name="Zástupný symbol pro obsah 2"/>
          <p:cNvSpPr>
            <a:spLocks noGrp="1"/>
          </p:cNvSpPr>
          <p:nvPr>
            <p:ph idx="1"/>
          </p:nvPr>
        </p:nvSpPr>
        <p:spPr/>
        <p:txBody>
          <a:bodyPr numCol="2">
            <a:normAutofit fontScale="77500" lnSpcReduction="20000"/>
          </a:bodyPr>
          <a:lstStyle/>
          <a:p>
            <a:pPr lvl="0"/>
            <a:r>
              <a:rPr lang="de-DE" u="sng" dirty="0" err="1"/>
              <a:t>Obranné</a:t>
            </a:r>
            <a:r>
              <a:rPr lang="de-DE" u="sng" dirty="0"/>
              <a:t> </a:t>
            </a:r>
            <a:r>
              <a:rPr lang="de-DE" u="sng" dirty="0" err="1"/>
              <a:t>systémy</a:t>
            </a:r>
            <a:endParaRPr lang="cs-CZ" dirty="0"/>
          </a:p>
          <a:p>
            <a:r>
              <a:rPr lang="de-DE" dirty="0"/>
              <a:t> </a:t>
            </a:r>
            <a:endParaRPr lang="cs-CZ" dirty="0"/>
          </a:p>
          <a:p>
            <a:r>
              <a:rPr lang="de-DE" b="1" dirty="0"/>
              <a:t>I. </a:t>
            </a:r>
            <a:r>
              <a:rPr lang="de-DE" b="1" dirty="0" err="1"/>
              <a:t>systém</a:t>
            </a:r>
            <a:r>
              <a:rPr lang="de-DE" b="1" dirty="0"/>
              <a:t> </a:t>
            </a:r>
            <a:r>
              <a:rPr lang="de-DE" b="1" dirty="0" err="1"/>
              <a:t>zónové</a:t>
            </a:r>
            <a:r>
              <a:rPr lang="de-DE" b="1" dirty="0"/>
              <a:t> </a:t>
            </a:r>
            <a:r>
              <a:rPr lang="de-DE" b="1" dirty="0" err="1"/>
              <a:t>obrany</a:t>
            </a:r>
            <a:endParaRPr lang="cs-CZ" dirty="0"/>
          </a:p>
          <a:p>
            <a:r>
              <a:rPr lang="de-DE" i="1" dirty="0"/>
              <a:t>a, </a:t>
            </a:r>
            <a:r>
              <a:rPr lang="de-DE" i="1" dirty="0" err="1"/>
              <a:t>pasivní</a:t>
            </a:r>
            <a:endParaRPr lang="cs-CZ" dirty="0"/>
          </a:p>
          <a:p>
            <a:r>
              <a:rPr lang="de-DE" dirty="0"/>
              <a:t>1. </a:t>
            </a:r>
            <a:r>
              <a:rPr lang="de-DE" dirty="0" err="1"/>
              <a:t>systém</a:t>
            </a:r>
            <a:r>
              <a:rPr lang="de-DE" dirty="0"/>
              <a:t>	0:6</a:t>
            </a:r>
            <a:endParaRPr lang="cs-CZ" dirty="0"/>
          </a:p>
          <a:p>
            <a:r>
              <a:rPr lang="de-DE" dirty="0"/>
              <a:t> </a:t>
            </a:r>
            <a:endParaRPr lang="cs-CZ" dirty="0"/>
          </a:p>
          <a:p>
            <a:r>
              <a:rPr lang="de-DE" i="1" dirty="0"/>
              <a:t>b, </a:t>
            </a:r>
            <a:r>
              <a:rPr lang="de-DE" i="1" dirty="0" err="1"/>
              <a:t>aktivní</a:t>
            </a:r>
            <a:endParaRPr lang="cs-CZ" dirty="0"/>
          </a:p>
          <a:p>
            <a:r>
              <a:rPr lang="de-DE" dirty="0"/>
              <a:t>2. </a:t>
            </a:r>
            <a:r>
              <a:rPr lang="de-DE" dirty="0" err="1"/>
              <a:t>systém</a:t>
            </a:r>
            <a:r>
              <a:rPr lang="de-DE" dirty="0"/>
              <a:t>	</a:t>
            </a:r>
            <a:r>
              <a:rPr lang="en-US" dirty="0"/>
              <a:t>1</a:t>
            </a:r>
            <a:r>
              <a:rPr lang="de-DE" dirty="0"/>
              <a:t>:5</a:t>
            </a:r>
            <a:endParaRPr lang="cs-CZ" dirty="0"/>
          </a:p>
          <a:p>
            <a:r>
              <a:rPr lang="de-DE" dirty="0"/>
              <a:t>3. </a:t>
            </a:r>
            <a:r>
              <a:rPr lang="de-DE" dirty="0" err="1"/>
              <a:t>systém</a:t>
            </a:r>
            <a:r>
              <a:rPr lang="de-DE" dirty="0"/>
              <a:t>	2:4</a:t>
            </a:r>
            <a:endParaRPr lang="cs-CZ" dirty="0"/>
          </a:p>
          <a:p>
            <a:r>
              <a:rPr lang="de-DE" dirty="0"/>
              <a:t>4. </a:t>
            </a:r>
            <a:r>
              <a:rPr lang="de-DE" dirty="0" err="1"/>
              <a:t>systém</a:t>
            </a:r>
            <a:r>
              <a:rPr lang="de-DE" dirty="0"/>
              <a:t>	3:3</a:t>
            </a:r>
            <a:endParaRPr lang="cs-CZ" dirty="0"/>
          </a:p>
          <a:p>
            <a:r>
              <a:rPr lang="de-DE" dirty="0"/>
              <a:t>5. </a:t>
            </a:r>
            <a:r>
              <a:rPr lang="de-DE" dirty="0" err="1"/>
              <a:t>systém</a:t>
            </a:r>
            <a:r>
              <a:rPr lang="de-DE" dirty="0"/>
              <a:t>	1:2:3</a:t>
            </a:r>
            <a:endParaRPr lang="cs-CZ" dirty="0"/>
          </a:p>
          <a:p>
            <a:r>
              <a:rPr lang="de-DE" dirty="0"/>
              <a:t> </a:t>
            </a:r>
            <a:endParaRPr lang="cs-CZ" dirty="0"/>
          </a:p>
          <a:p>
            <a:r>
              <a:rPr lang="de-DE" i="1" dirty="0"/>
              <a:t>c, </a:t>
            </a:r>
            <a:r>
              <a:rPr lang="de-DE" i="1" dirty="0" err="1"/>
              <a:t>agresivn</a:t>
            </a:r>
            <a:r>
              <a:rPr lang="cs-CZ" i="1" dirty="0"/>
              <a:t>í</a:t>
            </a:r>
            <a:endParaRPr lang="cs-CZ" dirty="0"/>
          </a:p>
          <a:p>
            <a:r>
              <a:rPr lang="cs-CZ" dirty="0"/>
              <a:t> </a:t>
            </a:r>
          </a:p>
          <a:p>
            <a:r>
              <a:rPr lang="cs-CZ" b="1" dirty="0"/>
              <a:t>II. systémy kombinované obrany</a:t>
            </a:r>
            <a:endParaRPr lang="cs-CZ" dirty="0"/>
          </a:p>
          <a:p>
            <a:r>
              <a:rPr lang="cs-CZ" dirty="0"/>
              <a:t>	</a:t>
            </a:r>
            <a:r>
              <a:rPr lang="de-DE" dirty="0"/>
              <a:t>1. </a:t>
            </a:r>
            <a:r>
              <a:rPr lang="de-DE" dirty="0" err="1"/>
              <a:t>systém</a:t>
            </a:r>
            <a:r>
              <a:rPr lang="de-DE" dirty="0"/>
              <a:t>	1+5</a:t>
            </a:r>
            <a:endParaRPr lang="cs-CZ" dirty="0"/>
          </a:p>
          <a:p>
            <a:r>
              <a:rPr lang="cs-CZ" dirty="0"/>
              <a:t>	2</a:t>
            </a:r>
            <a:r>
              <a:rPr lang="de-DE" dirty="0"/>
              <a:t>. </a:t>
            </a:r>
            <a:r>
              <a:rPr lang="de-DE" dirty="0" err="1"/>
              <a:t>systém</a:t>
            </a:r>
            <a:r>
              <a:rPr lang="de-DE" dirty="0"/>
              <a:t>	2+4</a:t>
            </a:r>
            <a:endParaRPr lang="cs-CZ" dirty="0"/>
          </a:p>
          <a:p>
            <a:r>
              <a:rPr lang="cs-CZ" dirty="0"/>
              <a:t>	</a:t>
            </a:r>
            <a:r>
              <a:rPr lang="de-DE" dirty="0"/>
              <a:t>3. </a:t>
            </a:r>
            <a:r>
              <a:rPr lang="de-DE" dirty="0" err="1"/>
              <a:t>systém</a:t>
            </a:r>
            <a:r>
              <a:rPr lang="de-DE" dirty="0"/>
              <a:t>	5+1</a:t>
            </a:r>
            <a:endParaRPr lang="cs-CZ" dirty="0"/>
          </a:p>
          <a:p>
            <a:r>
              <a:rPr lang="de-DE" dirty="0"/>
              <a:t> </a:t>
            </a:r>
            <a:endParaRPr lang="cs-CZ" dirty="0"/>
          </a:p>
          <a:p>
            <a:r>
              <a:rPr lang="de-DE" b="1" dirty="0"/>
              <a:t>III. </a:t>
            </a:r>
            <a:r>
              <a:rPr lang="de-DE" b="1" dirty="0" err="1"/>
              <a:t>systémy</a:t>
            </a:r>
            <a:r>
              <a:rPr lang="de-DE" b="1" dirty="0"/>
              <a:t> </a:t>
            </a:r>
            <a:r>
              <a:rPr lang="de-DE" b="1" dirty="0" err="1"/>
              <a:t>osobní</a:t>
            </a:r>
            <a:r>
              <a:rPr lang="de-DE" b="1" dirty="0"/>
              <a:t> </a:t>
            </a:r>
            <a:r>
              <a:rPr lang="de-DE" b="1" dirty="0" err="1"/>
              <a:t>obrany</a:t>
            </a:r>
            <a:endParaRPr lang="cs-CZ" dirty="0"/>
          </a:p>
          <a:p>
            <a:r>
              <a:rPr lang="de-DE" dirty="0"/>
              <a:t>	1. na </a:t>
            </a:r>
            <a:r>
              <a:rPr lang="de-DE" dirty="0" err="1"/>
              <a:t>útočné</a:t>
            </a:r>
            <a:r>
              <a:rPr lang="de-DE" dirty="0"/>
              <a:t> </a:t>
            </a:r>
            <a:r>
              <a:rPr lang="de-DE" dirty="0" err="1"/>
              <a:t>polovině</a:t>
            </a:r>
            <a:endParaRPr lang="cs-CZ" dirty="0"/>
          </a:p>
          <a:p>
            <a:r>
              <a:rPr lang="de-DE" dirty="0"/>
              <a:t>	2. na </a:t>
            </a:r>
            <a:r>
              <a:rPr lang="de-DE" dirty="0" err="1"/>
              <a:t>obranné</a:t>
            </a:r>
            <a:r>
              <a:rPr lang="de-DE" dirty="0"/>
              <a:t> </a:t>
            </a:r>
            <a:r>
              <a:rPr lang="de-DE" dirty="0" err="1"/>
              <a:t>polovině</a:t>
            </a:r>
            <a:endParaRPr lang="cs-CZ" dirty="0"/>
          </a:p>
          <a:p>
            <a:r>
              <a:rPr lang="de-DE" dirty="0"/>
              <a:t>	3. </a:t>
            </a:r>
            <a:r>
              <a:rPr lang="de-DE" dirty="0" err="1"/>
              <a:t>po</a:t>
            </a:r>
            <a:r>
              <a:rPr lang="de-DE" dirty="0"/>
              <a:t> </a:t>
            </a:r>
            <a:r>
              <a:rPr lang="de-DE" dirty="0" err="1"/>
              <a:t>celém</a:t>
            </a:r>
            <a:r>
              <a:rPr lang="de-DE" dirty="0"/>
              <a:t> </a:t>
            </a:r>
            <a:r>
              <a:rPr lang="de-DE" dirty="0" err="1"/>
              <a:t>hřišti</a:t>
            </a:r>
            <a:endParaRPr lang="cs-CZ" dirty="0"/>
          </a:p>
          <a:p>
            <a:endParaRPr lang="cs-CZ" dirty="0"/>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48</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84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Systematika</a:t>
            </a:r>
            <a:endParaRPr lang="cs-CZ" dirty="0"/>
          </a:p>
        </p:txBody>
      </p:sp>
      <p:sp>
        <p:nvSpPr>
          <p:cNvPr id="3" name="Zástupný symbol pro obsah 2"/>
          <p:cNvSpPr>
            <a:spLocks noGrp="1"/>
          </p:cNvSpPr>
          <p:nvPr>
            <p:ph idx="1"/>
          </p:nvPr>
        </p:nvSpPr>
        <p:spPr/>
        <p:txBody>
          <a:bodyPr/>
          <a:lstStyle/>
          <a:p>
            <a:pPr lvl="0"/>
            <a:r>
              <a:rPr lang="de-DE" u="sng" dirty="0" err="1"/>
              <a:t>Obranné</a:t>
            </a:r>
            <a:r>
              <a:rPr lang="de-DE" u="sng" dirty="0"/>
              <a:t> </a:t>
            </a:r>
            <a:r>
              <a:rPr lang="de-DE" u="sng" dirty="0" err="1"/>
              <a:t>kombinace</a:t>
            </a:r>
            <a:endParaRPr lang="cs-CZ" dirty="0"/>
          </a:p>
          <a:p>
            <a:r>
              <a:rPr lang="de-DE" dirty="0"/>
              <a:t> </a:t>
            </a:r>
            <a:endParaRPr lang="cs-CZ" dirty="0"/>
          </a:p>
          <a:p>
            <a:r>
              <a:rPr lang="de-DE" dirty="0"/>
              <a:t>1. </a:t>
            </a:r>
            <a:r>
              <a:rPr lang="de-DE" dirty="0" err="1"/>
              <a:t>zajišťování</a:t>
            </a:r>
            <a:endParaRPr lang="cs-CZ" dirty="0"/>
          </a:p>
          <a:p>
            <a:r>
              <a:rPr lang="de-DE" dirty="0"/>
              <a:t>2. </a:t>
            </a:r>
            <a:r>
              <a:rPr lang="de-DE" dirty="0" err="1"/>
              <a:t>přebírání</a:t>
            </a:r>
            <a:endParaRPr lang="cs-CZ" dirty="0"/>
          </a:p>
          <a:p>
            <a:r>
              <a:rPr lang="de-DE" dirty="0"/>
              <a:t>3. </a:t>
            </a:r>
            <a:r>
              <a:rPr lang="de-DE" dirty="0" err="1"/>
              <a:t>proklouzávání</a:t>
            </a:r>
            <a:endParaRPr lang="cs-CZ" dirty="0"/>
          </a:p>
          <a:p>
            <a:r>
              <a:rPr lang="de-DE" dirty="0"/>
              <a:t>4. </a:t>
            </a:r>
            <a:r>
              <a:rPr lang="de-DE" dirty="0" err="1"/>
              <a:t>vícebloky</a:t>
            </a:r>
            <a:endParaRPr lang="cs-CZ" dirty="0"/>
          </a:p>
          <a:p>
            <a:endParaRPr lang="cs-CZ" dirty="0"/>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49</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84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642194"/>
          </a:xfrm>
        </p:spPr>
        <p:txBody>
          <a:bodyPr>
            <a:normAutofit fontScale="90000"/>
          </a:bodyPr>
          <a:lstStyle/>
          <a:p>
            <a:r>
              <a:rPr lang="cs-CZ" dirty="0"/>
              <a:t>Házenkářské hry </a:t>
            </a:r>
            <a:r>
              <a:rPr lang="cs-CZ" dirty="0" err="1"/>
              <a:t>předsportovního</a:t>
            </a:r>
            <a:r>
              <a:rPr lang="cs-CZ" dirty="0"/>
              <a:t> období</a:t>
            </a:r>
            <a:br>
              <a:rPr lang="cs-CZ" dirty="0"/>
            </a:br>
            <a:endParaRPr lang="cs-CZ" dirty="0"/>
          </a:p>
        </p:txBody>
      </p:sp>
      <p:sp>
        <p:nvSpPr>
          <p:cNvPr id="3" name="Zástupný symbol pro obsah 2"/>
          <p:cNvSpPr>
            <a:spLocks noGrp="1"/>
          </p:cNvSpPr>
          <p:nvPr>
            <p:ph idx="1"/>
          </p:nvPr>
        </p:nvSpPr>
        <p:spPr/>
        <p:txBody>
          <a:bodyPr/>
          <a:lstStyle/>
          <a:p>
            <a:r>
              <a:rPr lang="cs-CZ" dirty="0" smtClean="0"/>
              <a:t>Pravěk</a:t>
            </a:r>
          </a:p>
          <a:p>
            <a:r>
              <a:rPr lang="cs-CZ" dirty="0" smtClean="0"/>
              <a:t>Starověk </a:t>
            </a:r>
          </a:p>
          <a:p>
            <a:r>
              <a:rPr lang="cs-CZ" dirty="0" smtClean="0"/>
              <a:t>Středověk</a:t>
            </a:r>
          </a:p>
          <a:p>
            <a:r>
              <a:rPr lang="cs-CZ" dirty="0" smtClean="0"/>
              <a:t>Novověk</a:t>
            </a:r>
          </a:p>
          <a:p>
            <a:r>
              <a:rPr lang="cs-CZ" dirty="0" smtClean="0"/>
              <a:t>- GB, USA, Evropa</a:t>
            </a:r>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5</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230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Systematika</a:t>
            </a:r>
            <a:endParaRPr lang="cs-CZ" dirty="0"/>
          </a:p>
        </p:txBody>
      </p:sp>
      <p:sp>
        <p:nvSpPr>
          <p:cNvPr id="3" name="Zástupný symbol pro obsah 2"/>
          <p:cNvSpPr>
            <a:spLocks noGrp="1"/>
          </p:cNvSpPr>
          <p:nvPr>
            <p:ph idx="1"/>
          </p:nvPr>
        </p:nvSpPr>
        <p:spPr/>
        <p:txBody>
          <a:bodyPr>
            <a:normAutofit/>
          </a:bodyPr>
          <a:lstStyle/>
          <a:p>
            <a:pPr lvl="0"/>
            <a:r>
              <a:rPr lang="de-DE" u="sng" dirty="0" err="1"/>
              <a:t>Obranné</a:t>
            </a:r>
            <a:r>
              <a:rPr lang="de-DE" u="sng" dirty="0"/>
              <a:t> </a:t>
            </a:r>
            <a:r>
              <a:rPr lang="de-DE" u="sng" dirty="0" err="1"/>
              <a:t>činnosti</a:t>
            </a:r>
            <a:r>
              <a:rPr lang="de-DE" u="sng" dirty="0"/>
              <a:t> </a:t>
            </a:r>
            <a:r>
              <a:rPr lang="de-DE" u="sng" dirty="0" err="1"/>
              <a:t>jednotlivce</a:t>
            </a:r>
            <a:endParaRPr lang="cs-CZ" dirty="0"/>
          </a:p>
          <a:p>
            <a:r>
              <a:rPr lang="de-DE" dirty="0"/>
              <a:t> </a:t>
            </a:r>
            <a:endParaRPr lang="cs-CZ" dirty="0"/>
          </a:p>
          <a:p>
            <a:r>
              <a:rPr lang="de-DE" dirty="0"/>
              <a:t>1. </a:t>
            </a:r>
            <a:r>
              <a:rPr lang="de-DE" dirty="0" err="1"/>
              <a:t>zaujímání</a:t>
            </a:r>
            <a:r>
              <a:rPr lang="de-DE" dirty="0"/>
              <a:t> </a:t>
            </a:r>
            <a:r>
              <a:rPr lang="de-DE" dirty="0" err="1"/>
              <a:t>obranného</a:t>
            </a:r>
            <a:r>
              <a:rPr lang="de-DE" dirty="0"/>
              <a:t> </a:t>
            </a:r>
            <a:r>
              <a:rPr lang="de-DE" dirty="0" err="1"/>
              <a:t>postavení</a:t>
            </a:r>
            <a:endParaRPr lang="cs-CZ" dirty="0"/>
          </a:p>
          <a:p>
            <a:r>
              <a:rPr lang="de-DE" dirty="0"/>
              <a:t>2. </a:t>
            </a:r>
            <a:r>
              <a:rPr lang="de-DE" dirty="0" err="1"/>
              <a:t>obsazování</a:t>
            </a:r>
            <a:r>
              <a:rPr lang="de-DE" dirty="0"/>
              <a:t> </a:t>
            </a:r>
            <a:r>
              <a:rPr lang="de-DE" dirty="0" err="1"/>
              <a:t>útočníka</a:t>
            </a:r>
            <a:r>
              <a:rPr lang="de-DE" dirty="0"/>
              <a:t> </a:t>
            </a:r>
            <a:r>
              <a:rPr lang="de-DE" dirty="0" err="1"/>
              <a:t>bez</a:t>
            </a:r>
            <a:r>
              <a:rPr lang="de-DE" dirty="0"/>
              <a:t> </a:t>
            </a:r>
            <a:r>
              <a:rPr lang="de-DE" dirty="0" err="1"/>
              <a:t>míče</a:t>
            </a:r>
            <a:endParaRPr lang="cs-CZ" dirty="0"/>
          </a:p>
          <a:p>
            <a:r>
              <a:rPr lang="de-DE" dirty="0"/>
              <a:t>3. </a:t>
            </a:r>
            <a:r>
              <a:rPr lang="de-DE" dirty="0" err="1"/>
              <a:t>získávání</a:t>
            </a:r>
            <a:r>
              <a:rPr lang="de-DE" dirty="0"/>
              <a:t> </a:t>
            </a:r>
            <a:r>
              <a:rPr lang="de-DE" dirty="0" err="1"/>
              <a:t>míče</a:t>
            </a:r>
            <a:endParaRPr lang="cs-CZ" dirty="0"/>
          </a:p>
          <a:p>
            <a:r>
              <a:rPr lang="de-DE" dirty="0"/>
              <a:t>4. </a:t>
            </a:r>
            <a:r>
              <a:rPr lang="de-DE" dirty="0" err="1"/>
              <a:t>obsazování</a:t>
            </a:r>
            <a:r>
              <a:rPr lang="de-DE" dirty="0"/>
              <a:t> </a:t>
            </a:r>
            <a:r>
              <a:rPr lang="de-DE" dirty="0" err="1"/>
              <a:t>útočníka</a:t>
            </a:r>
            <a:r>
              <a:rPr lang="de-DE" dirty="0"/>
              <a:t> s </a:t>
            </a:r>
            <a:r>
              <a:rPr lang="de-DE" dirty="0" err="1"/>
              <a:t>míčem</a:t>
            </a:r>
            <a:endParaRPr lang="cs-CZ" dirty="0"/>
          </a:p>
          <a:p>
            <a:r>
              <a:rPr lang="de-DE" dirty="0"/>
              <a:t>5. </a:t>
            </a:r>
            <a:r>
              <a:rPr lang="de-DE" dirty="0" err="1"/>
              <a:t>jednoblok</a:t>
            </a:r>
            <a:endParaRPr lang="cs-CZ" dirty="0"/>
          </a:p>
          <a:p>
            <a:r>
              <a:rPr lang="de-DE" dirty="0"/>
              <a:t>6. </a:t>
            </a:r>
            <a:r>
              <a:rPr lang="de-DE" dirty="0" err="1"/>
              <a:t>obranné</a:t>
            </a:r>
            <a:r>
              <a:rPr lang="de-DE" dirty="0"/>
              <a:t> </a:t>
            </a:r>
            <a:r>
              <a:rPr lang="de-DE" dirty="0" err="1"/>
              <a:t>činnosti</a:t>
            </a:r>
            <a:r>
              <a:rPr lang="de-DE" dirty="0"/>
              <a:t> </a:t>
            </a:r>
            <a:r>
              <a:rPr lang="de-DE" dirty="0" err="1"/>
              <a:t>brankáře</a:t>
            </a:r>
            <a:endParaRPr lang="cs-CZ" dirty="0"/>
          </a:p>
          <a:p>
            <a:endParaRPr lang="cs-CZ" dirty="0"/>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50</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84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Konec</a:t>
            </a:r>
            <a:endParaRPr lang="cs-CZ" dirty="0"/>
          </a:p>
        </p:txBody>
      </p:sp>
      <p:sp>
        <p:nvSpPr>
          <p:cNvPr id="3" name="Zástupný symbol pro obsah 2"/>
          <p:cNvSpPr>
            <a:spLocks noGrp="1"/>
          </p:cNvSpPr>
          <p:nvPr>
            <p:ph idx="1"/>
          </p:nvPr>
        </p:nvSpPr>
        <p:spPr/>
        <p:txBody>
          <a:bodyPr>
            <a:normAutofit/>
          </a:bodyPr>
          <a:lstStyle/>
          <a:p>
            <a:r>
              <a:rPr lang="cs-CZ" sz="2800" dirty="0">
                <a:hlinkClick r:id="rId2"/>
              </a:rPr>
              <a:t>http://www.youtube.com/watch?v=Tfm4QGNNbsA</a:t>
            </a:r>
            <a:endParaRPr lang="cs-CZ" sz="2800" dirty="0"/>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51</a:t>
            </a:fld>
            <a:endParaRPr lang="cs-CZ"/>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48635"/>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506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Literatura</a:t>
            </a:r>
            <a:endParaRPr lang="cs-CZ" dirty="0"/>
          </a:p>
        </p:txBody>
      </p:sp>
      <p:sp>
        <p:nvSpPr>
          <p:cNvPr id="3" name="Zástupný symbol pro obsah 2"/>
          <p:cNvSpPr>
            <a:spLocks noGrp="1"/>
          </p:cNvSpPr>
          <p:nvPr>
            <p:ph idx="1"/>
          </p:nvPr>
        </p:nvSpPr>
        <p:spPr>
          <a:xfrm>
            <a:off x="457200" y="1775191"/>
            <a:ext cx="8229600" cy="4102081"/>
          </a:xfrm>
        </p:spPr>
        <p:txBody>
          <a:bodyPr>
            <a:normAutofit fontScale="85000" lnSpcReduction="20000"/>
          </a:bodyPr>
          <a:lstStyle/>
          <a:p>
            <a:pPr lvl="0"/>
            <a:r>
              <a:rPr lang="cs-CZ" dirty="0" err="1"/>
              <a:t>Jančálek</a:t>
            </a:r>
            <a:r>
              <a:rPr lang="cs-CZ" dirty="0"/>
              <a:t>, Svatopluk - Táborský, František. Házená [</a:t>
            </a:r>
            <a:r>
              <a:rPr lang="cs-CZ" dirty="0" err="1"/>
              <a:t>Jančálek</a:t>
            </a:r>
            <a:r>
              <a:rPr lang="cs-CZ" dirty="0"/>
              <a:t>, 1973]. Vyd. 1. Praha : Olympia, 1973. 237 s. </a:t>
            </a:r>
            <a:r>
              <a:rPr lang="cs-CZ" dirty="0" err="1" smtClean="0"/>
              <a:t>info</a:t>
            </a:r>
            <a:endParaRPr lang="cs-CZ" dirty="0" smtClean="0"/>
          </a:p>
          <a:p>
            <a:pPr lvl="0"/>
            <a:endParaRPr lang="cs-CZ" dirty="0"/>
          </a:p>
          <a:p>
            <a:pPr lvl="0"/>
            <a:r>
              <a:rPr lang="cs-CZ" dirty="0" err="1"/>
              <a:t>Jančálek</a:t>
            </a:r>
            <a:r>
              <a:rPr lang="cs-CZ" dirty="0"/>
              <a:t>, Svatopluk. Házená. Teorie a didaktika. Praha : SPN, 1978. 182 s. </a:t>
            </a:r>
            <a:r>
              <a:rPr lang="cs-CZ" dirty="0" err="1" smtClean="0"/>
              <a:t>info</a:t>
            </a:r>
            <a:endParaRPr lang="cs-CZ" dirty="0" smtClean="0"/>
          </a:p>
          <a:p>
            <a:pPr lvl="0"/>
            <a:endParaRPr lang="cs-CZ" dirty="0"/>
          </a:p>
          <a:p>
            <a:pPr lvl="0"/>
            <a:r>
              <a:rPr lang="cs-CZ" dirty="0"/>
              <a:t>Konečný, Jiří – Pravidla házené. Praha: Český svaz házené, </a:t>
            </a:r>
            <a:r>
              <a:rPr lang="cs-CZ" dirty="0" smtClean="0"/>
              <a:t>2010</a:t>
            </a:r>
            <a:endParaRPr lang="en-US" dirty="0" smtClean="0"/>
          </a:p>
          <a:p>
            <a:pPr lvl="0"/>
            <a:endParaRPr lang="cs-CZ" dirty="0"/>
          </a:p>
          <a:p>
            <a:r>
              <a:rPr lang="cs-CZ" dirty="0"/>
              <a:t>Táborský, </a:t>
            </a:r>
            <a:r>
              <a:rPr lang="cs-CZ" dirty="0" smtClean="0"/>
              <a:t>František</a:t>
            </a:r>
            <a:r>
              <a:rPr lang="en-US" dirty="0" smtClean="0"/>
              <a:t>. </a:t>
            </a:r>
            <a:r>
              <a:rPr lang="en-US" dirty="0" err="1" smtClean="0"/>
              <a:t>Historie</a:t>
            </a:r>
            <a:r>
              <a:rPr lang="cs-CZ" dirty="0"/>
              <a:t> </a:t>
            </a:r>
            <a:r>
              <a:rPr lang="en-US" dirty="0" smtClean="0"/>
              <a:t>h</a:t>
            </a:r>
            <a:r>
              <a:rPr lang="cs-CZ" dirty="0" err="1" smtClean="0"/>
              <a:t>ázené</a:t>
            </a:r>
            <a:r>
              <a:rPr lang="cs-CZ" dirty="0" smtClean="0"/>
              <a:t> </a:t>
            </a:r>
            <a:r>
              <a:rPr lang="cs-CZ" dirty="0" smtClean="0">
                <a:hlinkClick r:id="rId2"/>
              </a:rPr>
              <a:t>http</a:t>
            </a:r>
            <a:r>
              <a:rPr lang="cs-CZ" dirty="0">
                <a:hlinkClick r:id="rId2"/>
              </a:rPr>
              <a:t>://www.svaz.chf.cz/content.aspx?contentid=2693</a:t>
            </a:r>
            <a:endParaRPr lang="cs-CZ" dirty="0"/>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52</a:t>
            </a:fld>
            <a:endParaRPr lang="cs-CZ"/>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12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dirty="0" smtClean="0"/>
              <a:t>Házenkářské hry </a:t>
            </a:r>
            <a:r>
              <a:rPr lang="cs-CZ" dirty="0" err="1" smtClean="0"/>
              <a:t>předsportovního</a:t>
            </a:r>
            <a:r>
              <a:rPr lang="cs-CZ" dirty="0" smtClean="0"/>
              <a:t> období</a:t>
            </a:r>
            <a:br>
              <a:rPr lang="cs-CZ" dirty="0" smtClean="0"/>
            </a:br>
            <a:endParaRPr lang="cs-CZ" dirty="0"/>
          </a:p>
        </p:txBody>
      </p:sp>
      <p:sp>
        <p:nvSpPr>
          <p:cNvPr id="3" name="Zástupný symbol pro obsah 2"/>
          <p:cNvSpPr>
            <a:spLocks noGrp="1"/>
          </p:cNvSpPr>
          <p:nvPr>
            <p:ph idx="1"/>
          </p:nvPr>
        </p:nvSpPr>
        <p:spPr/>
        <p:txBody>
          <a:bodyPr/>
          <a:lstStyle/>
          <a:p>
            <a:r>
              <a:rPr lang="cs-CZ" dirty="0"/>
              <a:t>HERBERT SPENCER (1820-1903). Umělému tělocviku vytýkal jednostrannost; lidské přirozenosti více odpovídá hra, je všestrannější, rozmanitější, zábavná, příjemná, činí dítě i dospělého šťastným. </a:t>
            </a:r>
            <a:endParaRPr lang="cs-CZ" dirty="0" smtClean="0"/>
          </a:p>
          <a:p>
            <a:r>
              <a:rPr lang="cs-CZ" dirty="0"/>
              <a:t>Hry se dostávaly do učebních osnov (v Německu v r.1882, ve Francii v r.1888, v Rakousko-Uhersku v r.1890)</a:t>
            </a:r>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6</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920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národní házené</a:t>
            </a:r>
          </a:p>
        </p:txBody>
      </p:sp>
      <p:sp>
        <p:nvSpPr>
          <p:cNvPr id="6" name="Zástupný symbol pro obsah 5"/>
          <p:cNvSpPr>
            <a:spLocks noGrp="1"/>
          </p:cNvSpPr>
          <p:nvPr>
            <p:ph idx="1"/>
          </p:nvPr>
        </p:nvSpPr>
        <p:spPr/>
        <p:txBody>
          <a:bodyPr/>
          <a:lstStyle/>
          <a:p>
            <a:pPr marL="0" indent="0">
              <a:buNone/>
            </a:pPr>
            <a:r>
              <a:rPr lang="cs-CZ" b="1" dirty="0" smtClean="0"/>
              <a:t>vrhaná s přenášením</a:t>
            </a:r>
          </a:p>
          <a:p>
            <a:r>
              <a:rPr lang="cs-CZ" dirty="0" smtClean="0"/>
              <a:t>V </a:t>
            </a:r>
            <a:r>
              <a:rPr lang="cs-CZ" dirty="0"/>
              <a:t>r.1905 zveřejnil učitel tělocviku VÁCLAV KARAS pravidla házenkářské </a:t>
            </a:r>
            <a:r>
              <a:rPr lang="cs-CZ" dirty="0" smtClean="0"/>
              <a:t>hry</a:t>
            </a:r>
            <a:r>
              <a:rPr lang="en-US" dirty="0" smtClean="0"/>
              <a:t> (</a:t>
            </a:r>
            <a:r>
              <a:rPr lang="en-US" dirty="0" err="1" smtClean="0"/>
              <a:t>metan</a:t>
            </a:r>
            <a:r>
              <a:rPr lang="cs-CZ" dirty="0" smtClean="0"/>
              <a:t>á, zaháněná)</a:t>
            </a:r>
          </a:p>
          <a:p>
            <a:endParaRPr lang="cs-CZ" dirty="0"/>
          </a:p>
          <a:p>
            <a:pPr marL="0" indent="0">
              <a:buNone/>
            </a:pPr>
            <a:r>
              <a:rPr lang="cs-CZ" b="1" dirty="0" err="1" smtClean="0"/>
              <a:t>cílovaná</a:t>
            </a:r>
            <a:endParaRPr lang="cs-CZ" b="1" dirty="0" smtClean="0"/>
          </a:p>
          <a:p>
            <a:r>
              <a:rPr lang="cs-CZ" dirty="0"/>
              <a:t>Hru popsal KLENKA (1906) v publikaci Tělocvičné hry pro chlapecké </a:t>
            </a:r>
            <a:r>
              <a:rPr lang="cs-CZ" dirty="0" smtClean="0"/>
              <a:t>školy (z kopané, košíkové)</a:t>
            </a:r>
            <a:endParaRPr lang="cs-CZ" dirty="0"/>
          </a:p>
          <a:p>
            <a:endParaRPr lang="cs-CZ" dirty="0"/>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7</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29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národní házené</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b="1" dirty="0"/>
              <a:t>Házená (cílová</a:t>
            </a:r>
            <a:r>
              <a:rPr lang="cs-CZ" b="1" dirty="0" smtClean="0"/>
              <a:t>)</a:t>
            </a:r>
          </a:p>
          <a:p>
            <a:pPr marL="0" indent="0">
              <a:buNone/>
            </a:pPr>
            <a:r>
              <a:rPr lang="cs-CZ" dirty="0"/>
              <a:t>ANTONÍN KRIŠTOF (1882-1910) </a:t>
            </a:r>
            <a:endParaRPr lang="cs-CZ" dirty="0" smtClean="0"/>
          </a:p>
          <a:p>
            <a:pPr marL="0" indent="0">
              <a:buNone/>
            </a:pPr>
            <a:endParaRPr lang="cs-CZ" dirty="0" smtClean="0"/>
          </a:p>
          <a:p>
            <a:pPr marL="0" indent="0">
              <a:buNone/>
            </a:pPr>
            <a:r>
              <a:rPr lang="cs-CZ" dirty="0" smtClean="0"/>
              <a:t>- 1. </a:t>
            </a:r>
            <a:r>
              <a:rPr lang="cs-CZ" dirty="0"/>
              <a:t>světová </a:t>
            </a:r>
            <a:r>
              <a:rPr lang="cs-CZ" dirty="0" smtClean="0"/>
              <a:t>válka </a:t>
            </a:r>
          </a:p>
          <a:p>
            <a:pPr marL="0" indent="0">
              <a:buNone/>
            </a:pPr>
            <a:r>
              <a:rPr lang="cs-CZ" dirty="0" smtClean="0"/>
              <a:t>(na východ, základna)</a:t>
            </a:r>
            <a:endParaRPr lang="cs-CZ" dirty="0"/>
          </a:p>
          <a:p>
            <a:pPr marL="0" indent="0">
              <a:buNone/>
            </a:pPr>
            <a:endParaRPr lang="cs-CZ" dirty="0" smtClean="0"/>
          </a:p>
          <a:p>
            <a:pPr marL="0" indent="0">
              <a:buNone/>
            </a:pPr>
            <a:r>
              <a:rPr lang="cs-CZ" dirty="0" smtClean="0"/>
              <a:t>-1921 </a:t>
            </a:r>
          </a:p>
          <a:p>
            <a:pPr marL="0" indent="0">
              <a:buNone/>
            </a:pPr>
            <a:r>
              <a:rPr lang="cs-CZ" dirty="0" err="1" smtClean="0"/>
              <a:t>Féderation</a:t>
            </a:r>
            <a:r>
              <a:rPr lang="cs-CZ" dirty="0" smtClean="0"/>
              <a:t> </a:t>
            </a:r>
            <a:r>
              <a:rPr lang="cs-CZ" dirty="0" err="1"/>
              <a:t>Sportive</a:t>
            </a:r>
            <a:r>
              <a:rPr lang="cs-CZ" dirty="0"/>
              <a:t> </a:t>
            </a:r>
            <a:r>
              <a:rPr lang="cs-CZ" dirty="0" err="1"/>
              <a:t>Féminine</a:t>
            </a:r>
            <a:r>
              <a:rPr lang="cs-CZ" dirty="0"/>
              <a:t> </a:t>
            </a:r>
            <a:r>
              <a:rPr lang="cs-CZ" dirty="0" err="1"/>
              <a:t>Internationale</a:t>
            </a:r>
            <a:r>
              <a:rPr lang="cs-CZ" dirty="0"/>
              <a:t> </a:t>
            </a:r>
            <a:r>
              <a:rPr lang="cs-CZ" dirty="0" smtClean="0"/>
              <a:t>– FSFI (na západ, ženy)</a:t>
            </a:r>
          </a:p>
          <a:p>
            <a:pPr marL="0" indent="0">
              <a:buNone/>
            </a:pPr>
            <a:endParaRPr lang="cs-CZ" dirty="0"/>
          </a:p>
          <a:p>
            <a:pPr marL="0" indent="0">
              <a:buNone/>
            </a:pPr>
            <a:r>
              <a:rPr lang="cs-CZ" dirty="0" smtClean="0"/>
              <a:t>- 2. světová válka (základna u nás)</a:t>
            </a:r>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8</a:t>
            </a:fld>
            <a:endParaRPr lang="cs-CZ"/>
          </a:p>
        </p:txBody>
      </p:sp>
      <p:pic>
        <p:nvPicPr>
          <p:cNvPr id="5" name="Obrázek 4" descr="http://old.chf.cz/include_images/metodika/historie/historie2.jpg"/>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052736"/>
            <a:ext cx="2021210" cy="2592287"/>
          </a:xfrm>
          <a:prstGeom prst="rect">
            <a:avLst/>
          </a:prstGeom>
          <a:noFill/>
          <a:ln>
            <a:noFill/>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949280"/>
            <a:ext cx="2941637"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807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národní házené</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4BF54F9-89B7-4BB0-A89E-85D09DA5807D}" type="slidenum">
              <a:rPr lang="cs-CZ" smtClean="0"/>
              <a:t>9</a:t>
            </a:fld>
            <a:endParaRPr lang="cs-CZ"/>
          </a:p>
        </p:txBody>
      </p:sp>
      <p:pic>
        <p:nvPicPr>
          <p:cNvPr id="5" name="Zástupný symbol pro obsah 4" descr="Národní házená"/>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200800" cy="4896544"/>
          </a:xfrm>
          <a:prstGeom prst="rect">
            <a:avLst/>
          </a:prstGeom>
          <a:noFill/>
          <a:ln>
            <a:noFill/>
          </a:ln>
        </p:spPr>
      </p:pic>
    </p:spTree>
    <p:extLst>
      <p:ext uri="{BB962C8B-B14F-4D97-AF65-F5344CB8AC3E}">
        <p14:creationId xmlns:p14="http://schemas.microsoft.com/office/powerpoint/2010/main" val="4246899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210</TotalTime>
  <Words>1290</Words>
  <Application>Microsoft Office PowerPoint</Application>
  <PresentationFormat>Předvádění na obrazovce (4:3)</PresentationFormat>
  <Paragraphs>574</Paragraphs>
  <Slides>52</Slides>
  <Notes>2</Notes>
  <HiddenSlides>0</HiddenSlides>
  <MMClips>0</MMClips>
  <ScaleCrop>false</ScaleCrop>
  <HeadingPairs>
    <vt:vector size="4" baseType="variant">
      <vt:variant>
        <vt:lpstr>Motiv</vt:lpstr>
      </vt:variant>
      <vt:variant>
        <vt:i4>1</vt:i4>
      </vt:variant>
      <vt:variant>
        <vt:lpstr>Nadpisy snímků</vt:lpstr>
      </vt:variant>
      <vt:variant>
        <vt:i4>52</vt:i4>
      </vt:variant>
    </vt:vector>
  </HeadingPairs>
  <TitlesOfParts>
    <vt:vector size="53" baseType="lpstr">
      <vt:lpstr>Modul</vt:lpstr>
      <vt:lpstr>Házená</vt:lpstr>
      <vt:lpstr>Vymezení pojmu</vt:lpstr>
      <vt:lpstr>Vymezení pojmu</vt:lpstr>
      <vt:lpstr>Prezentace aplikace PowerPoint</vt:lpstr>
      <vt:lpstr>Házenkářské hry předsportovního období </vt:lpstr>
      <vt:lpstr>Házenkářské hry předsportovního období </vt:lpstr>
      <vt:lpstr>Vývoj národní házené</vt:lpstr>
      <vt:lpstr>Vývoj národní házené</vt:lpstr>
      <vt:lpstr>Vývoj národní házené</vt:lpstr>
      <vt:lpstr>Vývoj národní házené</vt:lpstr>
      <vt:lpstr>Vývoj handballu</vt:lpstr>
      <vt:lpstr>Vývoj handballu</vt:lpstr>
      <vt:lpstr>Vývoj handballu</vt:lpstr>
      <vt:lpstr>Vývoj házené</vt:lpstr>
      <vt:lpstr>Vývoj házené</vt:lpstr>
      <vt:lpstr>Vývoj házené</vt:lpstr>
      <vt:lpstr>Vývoj házené</vt:lpstr>
      <vt:lpstr>Odnože</vt:lpstr>
      <vt:lpstr>Pravidla házené</vt:lpstr>
      <vt:lpstr>Hrací plocha</vt:lpstr>
      <vt:lpstr>Hrací plocha</vt:lpstr>
      <vt:lpstr>Hrací plocha</vt:lpstr>
      <vt:lpstr>Hrací plocha</vt:lpstr>
      <vt:lpstr>Hrací doba, závěrečný signál, time-out</vt:lpstr>
      <vt:lpstr>Hrací doba, závěrečný signál, time-out</vt:lpstr>
      <vt:lpstr>Míč</vt:lpstr>
      <vt:lpstr>Družstvo, střídání, vybavení hráčů</vt:lpstr>
      <vt:lpstr>Družstvo, střídání, vybavení hráčů</vt:lpstr>
      <vt:lpstr>Brankář</vt:lpstr>
      <vt:lpstr>Brankář</vt:lpstr>
      <vt:lpstr>Brankoviště</vt:lpstr>
      <vt:lpstr>Hraní s míčem</vt:lpstr>
      <vt:lpstr>Hraní s míčem</vt:lpstr>
      <vt:lpstr>Přestupky a provinění proti pravidlům</vt:lpstr>
      <vt:lpstr>Dosažení gólu </vt:lpstr>
      <vt:lpstr>Dosažení gólu </vt:lpstr>
      <vt:lpstr>Vhazování</vt:lpstr>
      <vt:lpstr>Vyhazování</vt:lpstr>
      <vt:lpstr>Volný hod</vt:lpstr>
      <vt:lpstr>7m hod</vt:lpstr>
      <vt:lpstr>Tresty</vt:lpstr>
      <vt:lpstr>Tresty</vt:lpstr>
      <vt:lpstr>Tresty</vt:lpstr>
      <vt:lpstr>Systematika</vt:lpstr>
      <vt:lpstr>Systematika</vt:lpstr>
      <vt:lpstr>Systematika</vt:lpstr>
      <vt:lpstr>Systematika</vt:lpstr>
      <vt:lpstr>Systematika</vt:lpstr>
      <vt:lpstr>Systematika</vt:lpstr>
      <vt:lpstr>Systematika</vt:lpstr>
      <vt:lpstr>Konec</vt:lpstr>
      <vt:lpstr>Literatura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Házená</dc:title>
  <dc:creator>Martin</dc:creator>
  <cp:lastModifiedBy>Petr</cp:lastModifiedBy>
  <cp:revision>42</cp:revision>
  <dcterms:created xsi:type="dcterms:W3CDTF">2012-01-09T09:57:40Z</dcterms:created>
  <dcterms:modified xsi:type="dcterms:W3CDTF">2012-03-14T17:45:31Z</dcterms:modified>
</cp:coreProperties>
</file>