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21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6D365-8416-403F-B80C-323DBFFF4E70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D9BF6-D440-4EF5-A310-D8C815A724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048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F66D24-E8EF-497B-B1E6-3A756BABF6EC}" type="datetimeFigureOut">
              <a:rPr lang="cs-CZ" smtClean="0"/>
              <a:pPr/>
              <a:t>2012-03-14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0" dirty="0" smtClean="0"/>
              <a:t>BASKETBAL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941168"/>
            <a:ext cx="6081712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Specifické adaptace organismu na zátěž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997152"/>
          </a:xfrm>
        </p:spPr>
        <p:txBody>
          <a:bodyPr>
            <a:normAutofit fontScale="92500" lnSpcReduction="10000"/>
          </a:bodyPr>
          <a:lstStyle/>
          <a:p>
            <a:r>
              <a:rPr lang="cs-CZ" sz="2600" b="1" dirty="0" smtClean="0"/>
              <a:t>Adaptace energetických zásob</a:t>
            </a:r>
            <a:r>
              <a:rPr lang="cs-CZ" sz="2600" dirty="0" smtClean="0"/>
              <a:t>: ↑ ATP a CP, ↑ glykogen</a:t>
            </a:r>
          </a:p>
          <a:p>
            <a:r>
              <a:rPr lang="cs-CZ" sz="2600" b="1" dirty="0" smtClean="0"/>
              <a:t>Funkční adaptace:</a:t>
            </a:r>
            <a:r>
              <a:rPr lang="cs-CZ" sz="2600" dirty="0" smtClean="0"/>
              <a:t> kapacita: ↑↑  anaerobní, ↑  aerobní (především pro rychlou regeneraci zdrojů energie)</a:t>
            </a:r>
            <a:br>
              <a:rPr lang="cs-CZ" sz="2600" dirty="0" smtClean="0"/>
            </a:br>
            <a:r>
              <a:rPr lang="cs-CZ" sz="2600" dirty="0" smtClean="0"/>
              <a:t>zlepšení funkcí smyslových analyzátorů: zrakový (periferní vidění), prostorová orientace a ↑ taktilní čití (cit pro míč)</a:t>
            </a:r>
          </a:p>
          <a:p>
            <a:r>
              <a:rPr lang="cs-CZ" sz="2600" b="1" dirty="0" smtClean="0"/>
              <a:t>Morfologické změny:</a:t>
            </a:r>
            <a:r>
              <a:rPr lang="cs-CZ" sz="2600" dirty="0" smtClean="0"/>
              <a:t> hypertrofie rychlých svalových vláken</a:t>
            </a:r>
          </a:p>
          <a:p>
            <a:r>
              <a:rPr lang="cs-CZ" sz="2600" b="1" dirty="0" smtClean="0"/>
              <a:t>Rozvoj pohybových schopností: </a:t>
            </a:r>
            <a:r>
              <a:rPr lang="cs-CZ" sz="2600" dirty="0" smtClean="0"/>
              <a:t>síla (explozivní), rychlost (reakční, akční), koordinace (orientační, diferenciační, synaptická, adaptační), vytrvalost (aerobní, anaerobní)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Charakteristika sportovce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9144000" cy="6624736"/>
          </a:xfrm>
        </p:spPr>
        <p:txBody>
          <a:bodyPr>
            <a:normAutofit/>
          </a:bodyPr>
          <a:lstStyle/>
          <a:p>
            <a:r>
              <a:rPr lang="cs-CZ" b="1" dirty="0" smtClean="0"/>
              <a:t>Funkční charakteristika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Tab. Maximální hodnoty fyziologických parametrů při testu do maxima (upraveno dle </a:t>
            </a:r>
            <a:r>
              <a:rPr lang="cs-CZ" sz="1800" dirty="0" err="1" smtClean="0"/>
              <a:t>Nohejl</a:t>
            </a:r>
            <a:r>
              <a:rPr lang="cs-CZ" sz="1800" dirty="0" smtClean="0"/>
              <a:t>-</a:t>
            </a:r>
            <a:r>
              <a:rPr lang="cs-CZ" sz="1800" dirty="0" err="1" smtClean="0"/>
              <a:t>Melichna</a:t>
            </a:r>
            <a:r>
              <a:rPr lang="cs-CZ" sz="1800" dirty="0" smtClean="0"/>
              <a:t> 1993*, </a:t>
            </a:r>
            <a:r>
              <a:rPr lang="cs-CZ" sz="1800" dirty="0" err="1" smtClean="0"/>
              <a:t>Grasgruber</a:t>
            </a:r>
            <a:r>
              <a:rPr lang="cs-CZ" sz="1800" dirty="0" smtClean="0"/>
              <a:t>-</a:t>
            </a:r>
            <a:r>
              <a:rPr lang="cs-CZ" sz="1800" dirty="0" err="1" smtClean="0"/>
              <a:t>Cacek</a:t>
            </a:r>
            <a:r>
              <a:rPr lang="cs-CZ" sz="1800" dirty="0" smtClean="0"/>
              <a:t> 2008**, </a:t>
            </a:r>
            <a:r>
              <a:rPr lang="cs-CZ" sz="1800" dirty="0" err="1" smtClean="0"/>
              <a:t>Smith</a:t>
            </a:r>
            <a:r>
              <a:rPr lang="cs-CZ" sz="1800" dirty="0" smtClean="0"/>
              <a:t>-Thomas 1991***, </a:t>
            </a:r>
            <a:r>
              <a:rPr lang="cs-CZ" sz="1800" dirty="0" err="1" smtClean="0"/>
              <a:t>Hakkinen</a:t>
            </a:r>
            <a:r>
              <a:rPr lang="cs-CZ" sz="1800" dirty="0" smtClean="0"/>
              <a:t> 1993****, Ústav sportovní medicíny 2010*****).</a:t>
            </a:r>
            <a:endParaRPr lang="cs-CZ" sz="1800" dirty="0"/>
          </a:p>
        </p:txBody>
      </p:sp>
      <p:pic>
        <p:nvPicPr>
          <p:cNvPr id="4098" name="Picture 2" descr="Maximální hodnoty fyziologických parametrů při testu do maxima (upraveno dle Nohejl-Melichna 1993*, Grasgruber-Cacek 2008**, Smith-Thomas 1991***, Hakkinen 1993****, Ústav sportovní medicíny 2010*****)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072779"/>
            <a:ext cx="7128792" cy="494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Charakteristika sportu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80920" cy="5277200"/>
          </a:xfrm>
        </p:spPr>
        <p:txBody>
          <a:bodyPr>
            <a:noAutofit/>
          </a:bodyPr>
          <a:lstStyle/>
          <a:p>
            <a:r>
              <a:rPr lang="cs-CZ" sz="2000" dirty="0" smtClean="0"/>
              <a:t>kontaktní kolektivní sportovní hra brankového typu, charakterizována střídáním útočné a obranné fáze, rychlou přechodovou fází a velkým množstvím jedinečných herních situací. </a:t>
            </a:r>
          </a:p>
          <a:p>
            <a:r>
              <a:rPr lang="cs-CZ" sz="2000" dirty="0" smtClean="0"/>
              <a:t>mezi typické basketbalové dovednosti patří uvolnění hráče s míčem a bez míče, střelba na koš, přihrávky a obranné činnosti… </a:t>
            </a:r>
          </a:p>
          <a:p>
            <a:r>
              <a:rPr lang="cs-CZ" sz="2000" dirty="0" smtClean="0"/>
              <a:t>basketbal je charakteristický kolísavou intenzitou zatížení, během utkání hráč naběhá 5 – 7 km, udělá přibližně 50 výskoků, 640x změní směr a 440x změní rychlost (</a:t>
            </a:r>
            <a:r>
              <a:rPr lang="cs-CZ" sz="2000" dirty="0" err="1" smtClean="0"/>
              <a:t>Velenský</a:t>
            </a:r>
            <a:r>
              <a:rPr lang="cs-CZ" sz="2000" dirty="0" smtClean="0"/>
              <a:t>, 1980).</a:t>
            </a:r>
          </a:p>
          <a:p>
            <a:r>
              <a:rPr lang="cs-CZ" sz="2000" dirty="0" smtClean="0"/>
              <a:t>Metabolická charakteristika herního výkonu udává intervalový typ zátěže se střídáním intenzity zatížení (hrací doba utkání je 4x10 minut čistého času s přibližnou délkou doby hry bez přerušení od 40 do 150 sekund) a energetickým výdejem 3500-4200kj/utkání</a:t>
            </a:r>
          </a:p>
          <a:p>
            <a:r>
              <a:rPr lang="cs-CZ" sz="2000" dirty="0" smtClean="0"/>
              <a:t>basketbal chápeme jako tzv. multifaktoriální výkon- výkon, na kterém se podílí množství různých faktorů, které jsou schopny se do určité míry vzájemně nahradit.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individuálního výkonu v basketbalu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676456" cy="1028728"/>
          </a:xfrm>
        </p:spPr>
        <p:txBody>
          <a:bodyPr>
            <a:normAutofit/>
          </a:bodyPr>
          <a:lstStyle/>
          <a:p>
            <a:r>
              <a:rPr lang="cs-CZ" dirty="0" smtClean="0"/>
              <a:t>Modelovou charakteristiku hráče na základě poznatků můžeme sestavit následujícím způsobem:</a:t>
            </a:r>
            <a:endParaRPr lang="cs-CZ" dirty="0"/>
          </a:p>
        </p:txBody>
      </p:sp>
      <p:pic>
        <p:nvPicPr>
          <p:cNvPr id="1026" name="Picture 2" descr="Faktory sportovního výkonu – basketbal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1700808"/>
            <a:ext cx="8300101" cy="508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467600" cy="10849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Faktory týmového výkonu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8092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a) Sociálně psychologické determinanty-</a:t>
            </a:r>
            <a:r>
              <a:rPr lang="cs-CZ" dirty="0" smtClean="0"/>
              <a:t> tvořeny vztahy vztahy mezi hráči, trenéry a realizačním týmem mimo sportovní výkon (mim utkání) (Moravec, 2007).</a:t>
            </a:r>
          </a:p>
          <a:p>
            <a:r>
              <a:rPr lang="cs-CZ" i="1" dirty="0" smtClean="0"/>
              <a:t>Sociální koheze</a:t>
            </a:r>
            <a:r>
              <a:rPr lang="cs-CZ" dirty="0" smtClean="0"/>
              <a:t>– poukazuje na vztahy v týmu, zda jsou pozitivní či negativní, zda jsou v mužstvu různé podskupiny, které jsou </a:t>
            </a:r>
            <a:r>
              <a:rPr lang="cs-CZ" dirty="0" err="1" smtClean="0"/>
              <a:t>rivalitní</a:t>
            </a:r>
            <a:r>
              <a:rPr lang="cs-CZ" dirty="0" smtClean="0"/>
              <a:t> apod. (přátelské vztahy, jestli se scházejí mimo sportoviště atd.) (</a:t>
            </a:r>
            <a:r>
              <a:rPr lang="cs-CZ" dirty="0" err="1" smtClean="0"/>
              <a:t>Pavliš</a:t>
            </a:r>
            <a:r>
              <a:rPr lang="cs-CZ" dirty="0" smtClean="0"/>
              <a:t>, 1995).</a:t>
            </a:r>
          </a:p>
          <a:p>
            <a:r>
              <a:rPr lang="cs-CZ" i="1" dirty="0" smtClean="0"/>
              <a:t>Týmová komunikace </a:t>
            </a:r>
            <a:r>
              <a:rPr lang="cs-CZ" b="1" dirty="0" smtClean="0"/>
              <a:t>– </a:t>
            </a:r>
            <a:r>
              <a:rPr lang="cs-CZ" dirty="0" smtClean="0"/>
              <a:t>ukazuje na úroveň komunikace hráčů mezi sebou a s trenéry např. v krizových situacích, jak komunikuje trenér s týmem a s jednotlivci atd. (např. pokyny v šatně na střídačce, jak mužstvo hodnotí zápas, názory na tréninkové metody).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Faktory týmového výkonu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075240" cy="49891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500" b="1" dirty="0" smtClean="0"/>
              <a:t>b) Činnostní determinanty</a:t>
            </a:r>
            <a:r>
              <a:rPr lang="cs-CZ" sz="2500" dirty="0" smtClean="0"/>
              <a:t>- postihují vztahy v kolektivu během sportovního výkonu (během utkání). Týmový výkon se skládá ze souborů individuálních výkonů a jejich vztahů mezi sebou.</a:t>
            </a:r>
          </a:p>
          <a:p>
            <a:r>
              <a:rPr lang="cs-CZ" sz="2500" i="1" dirty="0" smtClean="0"/>
              <a:t>Činnostní koheze </a:t>
            </a:r>
            <a:r>
              <a:rPr lang="cs-CZ" sz="2500" dirty="0" smtClean="0"/>
              <a:t>(soudržnost při sportovním výkonu) – ukazuje na vztahy mezi hráči v průběhu utkání, na jejich soudržnost, spolupráci a souhru týmu. </a:t>
            </a:r>
          </a:p>
          <a:p>
            <a:r>
              <a:rPr lang="cs-CZ" sz="2500" i="1" dirty="0" smtClean="0"/>
              <a:t>Činnostní participace</a:t>
            </a:r>
            <a:r>
              <a:rPr lang="cs-CZ" sz="2500" dirty="0" smtClean="0"/>
              <a:t> – vypovídá o tom, nakolik se jednotliví hráči zapojují do hry a přispívají na konečném výsledku utkání. Vychází především z individuálních dovedností a kondiční připravenosti (</a:t>
            </a:r>
            <a:r>
              <a:rPr lang="cs-CZ" sz="2500" dirty="0" err="1" smtClean="0"/>
              <a:t>Pavliš</a:t>
            </a:r>
            <a:r>
              <a:rPr lang="cs-CZ" sz="2500" dirty="0" smtClean="0"/>
              <a:t>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Hráčské</a:t>
            </a:r>
            <a:r>
              <a:rPr lang="cs-CZ" dirty="0" smtClean="0"/>
              <a:t> </a:t>
            </a:r>
            <a:r>
              <a:rPr lang="cs-CZ" b="1" dirty="0" smtClean="0"/>
              <a:t> posty v basketbalu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424936" cy="573325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dělí se na tři základní pozice: rozehrávač, křídelní hráč, pivotman</a:t>
            </a:r>
          </a:p>
          <a:p>
            <a:r>
              <a:rPr lang="cs-CZ" dirty="0" smtClean="0"/>
              <a:t>většinou hráči nastupují do hry ve složení rozehrávač, střílející rozehrávač nebo též menší křídlo, vyšší křídlo hrající blíže ke koši, pohyblivější nebo též menší pivotman a centr  - vyšší a těžší pivotman.</a:t>
            </a:r>
          </a:p>
          <a:p>
            <a:r>
              <a:rPr lang="cs-CZ" b="1" dirty="0" smtClean="0"/>
              <a:t>Rozehrávač (hráč na pozici 1) – </a:t>
            </a:r>
            <a:r>
              <a:rPr lang="cs-CZ" dirty="0" smtClean="0"/>
              <a:t>zakládá útok, vymýšlí akce a rozehrává jejich průběh. Má za úkol přejít s míčem z vlastní obranné poloviny hrací plochy do útočné a dirigovat spoluhráče. Hráči jsou menší, rychlý a vynikající v driblinku. Musí umět dobře přihrávat, výborně střílet z krátké i dlouhé vzdálenosti, zakončit akci.</a:t>
            </a:r>
          </a:p>
          <a:p>
            <a:r>
              <a:rPr lang="cs-CZ" b="1" dirty="0" smtClean="0"/>
              <a:t>Střílející rozehrávač nebo též menší křídlo (hráč na pozici 2) – </a:t>
            </a:r>
            <a:r>
              <a:rPr lang="cs-CZ" dirty="0" smtClean="0"/>
              <a:t>je typově podobný rozehrávači, ale jeho vzrůst je vyšší. Je schopen hrát i na pozici rozehrávače, ale pouze doplňkově. Není schopen tuto funkci vykonávat po celou dobu utkání. Hráči jsou mimořádní svou střelbou z dlouhé vzdálenosti. Musí být schopen skórovat různými způsoby i v případě těsné a agresivní obrany soupeře. Měl by dobře ovládat míč a rychlým únikem do koše být schopen zakončit z těsné blízkosti.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683624" cy="1412776"/>
          </a:xfrm>
        </p:spPr>
        <p:txBody>
          <a:bodyPr/>
          <a:lstStyle/>
          <a:p>
            <a:r>
              <a:rPr lang="cs-CZ" b="1" dirty="0" smtClean="0"/>
              <a:t>Hráčské</a:t>
            </a:r>
            <a:r>
              <a:rPr lang="cs-CZ" dirty="0" smtClean="0"/>
              <a:t> </a:t>
            </a:r>
            <a:r>
              <a:rPr lang="cs-CZ" b="1" dirty="0" smtClean="0"/>
              <a:t> posty v basketbalu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Vyšší křídlo hrající blíže ke koši (hráč na pozici 3) – </a:t>
            </a:r>
            <a:r>
              <a:rPr lang="cs-CZ" dirty="0" smtClean="0"/>
              <a:t>je považován za nejvšestrannějšího ze všech pozic,</a:t>
            </a:r>
            <a:r>
              <a:rPr lang="cs-CZ" b="1" dirty="0" smtClean="0"/>
              <a:t> </a:t>
            </a:r>
            <a:r>
              <a:rPr lang="cs-CZ" dirty="0" smtClean="0"/>
              <a:t>podobá se typově spíš pivotmanovi i přesto, že nehraje přímo pod košem a zakončuje z vnějšího prostoru. </a:t>
            </a:r>
          </a:p>
          <a:p>
            <a:r>
              <a:rPr lang="cs-CZ" b="1" dirty="0" smtClean="0"/>
              <a:t>Menší pivotman (hráč na pozici 4) – </a:t>
            </a:r>
            <a:r>
              <a:rPr lang="cs-CZ" dirty="0" smtClean="0"/>
              <a:t>je více pohyblivý a výborně doskakujícím hráčem. Pole, ve kterém se pohybuje, je hranice mezi vnějším a vnitřním pásmem.</a:t>
            </a:r>
          </a:p>
          <a:p>
            <a:r>
              <a:rPr lang="cs-CZ" b="1" dirty="0" smtClean="0"/>
              <a:t>Centr – vyšší pivotman (hráč na pozici 5) – </a:t>
            </a:r>
            <a:r>
              <a:rPr lang="cs-CZ" dirty="0" smtClean="0"/>
              <a:t>jedná se o nejvyššího a nejtěžšího hráče v týmu. Je málo pohyblivý a jeho místo působení je v těsné blízkosti koše. Většinou hraje zády ke koši, těží se své síly, dobře doskakuje a blokuje střely soupeře.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Metabolická charakteristika výkonu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568952" cy="6768752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Typ zátěže: intervalová se střídáním intenzity zatížení</a:t>
            </a:r>
          </a:p>
          <a:p>
            <a:r>
              <a:rPr lang="cs-CZ" sz="2200" dirty="0" smtClean="0"/>
              <a:t>Trvání výkonu: 4x10 min, NBA 4x12min čistého času (délka hry bez přerušení trvá 40-150s)</a:t>
            </a:r>
          </a:p>
          <a:p>
            <a:r>
              <a:rPr lang="cs-CZ" sz="2200" dirty="0" smtClean="0"/>
              <a:t>Intenzita zatížení: střední až maximální</a:t>
            </a:r>
          </a:p>
          <a:p>
            <a:r>
              <a:rPr lang="cs-CZ" sz="2200" dirty="0" smtClean="0"/>
              <a:t>Metabolické krytí: ATP-CP systém, anaerobní glykolýza, aerobní fosforylace</a:t>
            </a:r>
          </a:p>
          <a:p>
            <a:r>
              <a:rPr lang="cs-CZ" sz="2200" dirty="0" smtClean="0"/>
              <a:t>Zdroje energie:  ATP a CP, glykogen</a:t>
            </a:r>
          </a:p>
          <a:p>
            <a:r>
              <a:rPr lang="cs-CZ" sz="2200" dirty="0" smtClean="0"/>
              <a:t>Energetický výdej: 3500-4200 </a:t>
            </a:r>
            <a:r>
              <a:rPr lang="cs-CZ" sz="2200" dirty="0" err="1" smtClean="0"/>
              <a:t>kJ</a:t>
            </a:r>
            <a:r>
              <a:rPr lang="cs-CZ" sz="2200" dirty="0" smtClean="0"/>
              <a:t>/zápas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sz="1800" dirty="0" smtClean="0"/>
              <a:t>Obr. Podíl aerobního a anaerobního krytí během výkonu.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Picture 2" descr="Podíl aerobního a anaerobního krytí během výkonu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149080"/>
            <a:ext cx="3563888" cy="186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Funkční charakteristika výkonu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5373216"/>
            <a:ext cx="8435280" cy="1080120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Tab. Fyziologické parametry během sportovního výkonu (upraveno dle: </a:t>
            </a:r>
            <a:r>
              <a:rPr lang="cs-CZ" sz="2200" dirty="0" err="1" smtClean="0"/>
              <a:t>Nohejl</a:t>
            </a:r>
            <a:r>
              <a:rPr lang="cs-CZ" sz="2200" dirty="0" smtClean="0"/>
              <a:t>-</a:t>
            </a:r>
            <a:r>
              <a:rPr lang="cs-CZ" sz="2200" dirty="0" err="1" smtClean="0"/>
              <a:t>Melichna</a:t>
            </a:r>
            <a:r>
              <a:rPr lang="cs-CZ" sz="2200" dirty="0" smtClean="0"/>
              <a:t> 1993*, </a:t>
            </a:r>
            <a:r>
              <a:rPr lang="cs-CZ" sz="2200" dirty="0" err="1" smtClean="0"/>
              <a:t>MacLaren</a:t>
            </a:r>
            <a:r>
              <a:rPr lang="cs-CZ" sz="2200" dirty="0" smtClean="0"/>
              <a:t> 1990**, Moravec 2008***, </a:t>
            </a:r>
            <a:r>
              <a:rPr lang="cs-CZ" sz="2200" dirty="0" err="1" smtClean="0"/>
              <a:t>McInnes</a:t>
            </a:r>
            <a:r>
              <a:rPr lang="cs-CZ" sz="2200" dirty="0" smtClean="0"/>
              <a:t> 1995****).</a:t>
            </a:r>
          </a:p>
          <a:p>
            <a:endParaRPr lang="cs-CZ" dirty="0"/>
          </a:p>
        </p:txBody>
      </p:sp>
      <p:pic>
        <p:nvPicPr>
          <p:cNvPr id="3074" name="Picture 2" descr="Fyziologické parametry během sportovního výkonu (upraveno dle: Nohejl-Melichna 1993*, MacLaren 1990**, Moravec 2008***, McInnes 1995****)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24744"/>
            <a:ext cx="8579647" cy="39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90</TotalTime>
  <Words>486</Words>
  <Application>Microsoft Office PowerPoint</Application>
  <PresentationFormat>Předvádění na obrazovce (4:3)</PresentationFormat>
  <Paragraphs>70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BASKETBAL </vt:lpstr>
      <vt:lpstr>Charakteristika sportu </vt:lpstr>
      <vt:lpstr>Faktory individuálního výkonu v basketbalu </vt:lpstr>
      <vt:lpstr>Faktory týmového výkonu </vt:lpstr>
      <vt:lpstr>Faktory týmového výkonu</vt:lpstr>
      <vt:lpstr>          Hráčské  posty v basketbalu  </vt:lpstr>
      <vt:lpstr>Hráčské  posty v basketbalu</vt:lpstr>
      <vt:lpstr>Metabolická charakteristika výkonu </vt:lpstr>
      <vt:lpstr>Funkční charakteristika výkonu </vt:lpstr>
      <vt:lpstr>Specifické adaptace organismu na zátěž</vt:lpstr>
      <vt:lpstr>Charakteristika sportovce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BASKETBAL </dc:title>
  <dc:creator>Valued Acer Customer</dc:creator>
  <cp:lastModifiedBy>Petr</cp:lastModifiedBy>
  <cp:revision>2</cp:revision>
  <dcterms:created xsi:type="dcterms:W3CDTF">2012-01-07T16:28:34Z</dcterms:created>
  <dcterms:modified xsi:type="dcterms:W3CDTF">2012-03-14T17:46:03Z</dcterms:modified>
</cp:coreProperties>
</file>