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8" r:id="rId6"/>
    <p:sldId id="260" r:id="rId7"/>
    <p:sldId id="261" r:id="rId8"/>
    <p:sldId id="281" r:id="rId9"/>
    <p:sldId id="282" r:id="rId10"/>
    <p:sldId id="287" r:id="rId11"/>
    <p:sldId id="263" r:id="rId12"/>
    <p:sldId id="283" r:id="rId13"/>
    <p:sldId id="286" r:id="rId14"/>
    <p:sldId id="315" r:id="rId15"/>
    <p:sldId id="323" r:id="rId16"/>
    <p:sldId id="324" r:id="rId17"/>
    <p:sldId id="32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9D607"/>
    <a:srgbClr val="FFFF99"/>
    <a:srgbClr val="CC3300"/>
    <a:srgbClr val="F7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872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5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DCA4569-B21F-4C5F-8ECF-E349319E3BD7}" type="datetimeFigureOut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DECADD9-FB30-44FC-87C1-B27AEFC24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550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7EA3571-9209-4E2A-86D4-EA0089898A7E}" type="datetimeFigureOut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02FFE5B-D399-4F4F-91F3-24C8D0A43F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293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D4F0E0A2-FF44-4F88-B5F9-E98807182620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9083BA5A-BA0B-4C09-B690-6A6B9F7DD979}" type="slidenum">
              <a:rPr lang="en-US" smtClean="0"/>
              <a:pPr eaLnBrk="1" hangingPunct="1"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492A9C7A-CA17-4BFE-8151-5C35AC00AE8B}" type="slidenum">
              <a:rPr lang="en-US" smtClean="0"/>
              <a:pPr eaLnBrk="1" hangingPunct="1"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092AFB33-426E-4630-8B60-66D56360FD12}" type="slidenum">
              <a:rPr lang="en-US" smtClean="0"/>
              <a:pPr eaLnBrk="1" hangingPunct="1"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56D49734-6829-4982-9D64-5E2D55421E1C}" type="slidenum">
              <a:rPr lang="en-US" smtClean="0"/>
              <a:pPr eaLnBrk="1" hangingPunct="1"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6ADD3B20-5B26-41D7-9594-DEC2074FE429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AAA30139-83EA-43ED-803F-A08EEA46D4C6}" type="slidenum">
              <a:rPr lang="en-US" smtClean="0"/>
              <a:pPr eaLnBrk="1" hangingPunct="1"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95DB1C7D-314E-4DCB-BA1C-9AD0CBB31418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0F985937-307C-475F-B636-788492D1223C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66317EFB-1095-46B2-9B35-10D06344D1FB}" type="slidenum">
              <a:rPr lang="en-US" smtClean="0"/>
              <a:pPr eaLnBrk="1" hangingPunct="1"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566965E0-632B-4AA7-BFB1-A4A95F932922}" type="slidenum">
              <a:rPr lang="en-US" smtClean="0"/>
              <a:pPr eaLnBrk="1" hangingPunct="1"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372C494D-9E81-47F3-BB44-D688B5D86795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F5B06314-1748-4770-BB81-F10D352FFB76}" type="slidenum">
              <a:rPr lang="en-US" smtClean="0"/>
              <a:pPr eaLnBrk="1" hangingPunct="1"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51CF005C-C0B2-43A8-8BDD-12AB8691B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F005C-C0B2-43A8-8BDD-12AB8691B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F005C-C0B2-43A8-8BDD-12AB8691B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F005C-C0B2-43A8-8BDD-12AB8691B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F005C-C0B2-43A8-8BDD-12AB8691B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F005C-C0B2-43A8-8BDD-12AB8691B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F005C-C0B2-43A8-8BDD-12AB8691B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F005C-C0B2-43A8-8BDD-12AB8691B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F005C-C0B2-43A8-8BDD-12AB8691B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F005C-C0B2-43A8-8BDD-12AB8691B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F005C-C0B2-43A8-8BDD-12AB8691B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pPr>
              <a:defRPr/>
            </a:pPr>
            <a:fld id="{51CF005C-C0B2-43A8-8BDD-12AB8691B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447800" y="1066800"/>
            <a:ext cx="685800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5400" b="1" i="1"/>
              <a:t>Disorders of the respiratory system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600200" y="4267200"/>
            <a:ext cx="4876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2" name="Picture 6" descr="MCHM00250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276600"/>
            <a:ext cx="296545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i="1" u="sng" smtClean="0">
                <a:solidFill>
                  <a:srgbClr val="FFFF00"/>
                </a:solidFill>
                <a:effectLst/>
              </a:rPr>
              <a:t>Manifestations of asthma :</a:t>
            </a:r>
          </a:p>
          <a:p>
            <a:pPr lvl="1" eaLnBrk="1" hangingPunct="1">
              <a:buFont typeface="Wingdings" pitchFamily="2" charset="2"/>
              <a:buChar char="û"/>
            </a:pPr>
            <a:r>
              <a:rPr lang="en-US" smtClean="0">
                <a:effectLst/>
              </a:rPr>
              <a:t>Coughing, wheezing</a:t>
            </a:r>
          </a:p>
          <a:p>
            <a:pPr lvl="1" eaLnBrk="1" hangingPunct="1">
              <a:buFont typeface="Wingdings" pitchFamily="2" charset="2"/>
              <a:buChar char="û"/>
            </a:pPr>
            <a:r>
              <a:rPr lang="en-US" smtClean="0">
                <a:effectLst/>
              </a:rPr>
              <a:t>Difficulty breathing</a:t>
            </a:r>
          </a:p>
          <a:p>
            <a:pPr lvl="1" eaLnBrk="1" hangingPunct="1">
              <a:buFont typeface="Wingdings" pitchFamily="2" charset="2"/>
              <a:buChar char="û"/>
            </a:pPr>
            <a:r>
              <a:rPr lang="en-US" smtClean="0">
                <a:effectLst/>
              </a:rPr>
              <a:t>Rapid, shallow breathing</a:t>
            </a:r>
          </a:p>
          <a:p>
            <a:pPr lvl="1" eaLnBrk="1" hangingPunct="1">
              <a:buFont typeface="Wingdings" pitchFamily="2" charset="2"/>
              <a:buChar char="û"/>
            </a:pPr>
            <a:r>
              <a:rPr lang="en-US" smtClean="0">
                <a:effectLst/>
              </a:rPr>
              <a:t>Increased respiratory rate</a:t>
            </a:r>
          </a:p>
          <a:p>
            <a:pPr lvl="1" eaLnBrk="1" hangingPunct="1">
              <a:buFont typeface="Wingdings" pitchFamily="2" charset="2"/>
              <a:buChar char="û"/>
            </a:pPr>
            <a:r>
              <a:rPr lang="en-US" smtClean="0">
                <a:effectLst/>
              </a:rPr>
              <a:t>Excess mucus production</a:t>
            </a:r>
          </a:p>
          <a:p>
            <a:pPr lvl="1" eaLnBrk="1" hangingPunct="1">
              <a:buFont typeface="Wingdings" pitchFamily="2" charset="2"/>
              <a:buChar char="û"/>
            </a:pPr>
            <a:r>
              <a:rPr lang="en-US" smtClean="0">
                <a:effectLst/>
              </a:rPr>
              <a:t>Significant anxiety</a:t>
            </a:r>
          </a:p>
        </p:txBody>
      </p:sp>
      <p:sp>
        <p:nvSpPr>
          <p:cNvPr id="52228" name="Rectangle 4"/>
          <p:cNvSpPr>
            <a:spLocks noRot="1" noChangeArrowheads="1"/>
          </p:cNvSpPr>
          <p:nvPr/>
        </p:nvSpPr>
        <p:spPr bwMode="auto">
          <a:xfrm>
            <a:off x="381000" y="152400"/>
            <a:ext cx="82296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4000" b="1" i="1">
                <a:solidFill>
                  <a:srgbClr val="FFFF00"/>
                </a:solidFill>
              </a:rPr>
              <a:t>Obstructive Respiratory Disorders</a:t>
            </a:r>
          </a:p>
        </p:txBody>
      </p:sp>
      <p:sp>
        <p:nvSpPr>
          <p:cNvPr id="52229" name="Oval 5"/>
          <p:cNvSpPr>
            <a:spLocks noChangeArrowheads="1"/>
          </p:cNvSpPr>
          <p:nvPr/>
        </p:nvSpPr>
        <p:spPr bwMode="auto">
          <a:xfrm>
            <a:off x="2438400" y="914400"/>
            <a:ext cx="3657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800" b="1" i="1">
                <a:solidFill>
                  <a:srgbClr val="FFFF00"/>
                </a:solidFill>
              </a:rPr>
              <a:t>Bronchial asthma</a:t>
            </a:r>
            <a:endParaRPr lang="en-US" sz="28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382000" cy="54102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u="sng" dirty="0" smtClean="0">
                <a:solidFill>
                  <a:srgbClr val="FFFF00"/>
                </a:solidFill>
                <a:effectLst/>
                <a:latin typeface="Batang" pitchFamily="18" charset="-127"/>
              </a:rPr>
              <a:t>Treatment of asthma: </a:t>
            </a:r>
          </a:p>
          <a:p>
            <a:pPr algn="just">
              <a:lnSpc>
                <a:spcPct val="160000"/>
              </a:lnSpc>
              <a:buFont typeface="Wingdings" pitchFamily="2" charset="2"/>
              <a:buNone/>
            </a:pPr>
            <a:r>
              <a:rPr lang="en-US" sz="2000" b="1" dirty="0" smtClean="0">
                <a:effectLst/>
                <a:latin typeface="Batang" pitchFamily="18" charset="-127"/>
              </a:rPr>
              <a:t>The appropriate drug treatment regimen for asthma is based on the frequency and severity of the asthma attacks and may include the following:</a:t>
            </a:r>
          </a:p>
          <a:p>
            <a:pPr algn="just">
              <a:lnSpc>
                <a:spcPct val="140000"/>
              </a:lnSpc>
            </a:pPr>
            <a:r>
              <a:rPr lang="en-US" sz="2000" dirty="0" smtClean="0">
                <a:effectLst/>
                <a:latin typeface="Batang" pitchFamily="18" charset="-127"/>
              </a:rPr>
              <a:t>1</a:t>
            </a:r>
            <a:r>
              <a:rPr lang="en-US" sz="2000" b="1" dirty="0" smtClean="0">
                <a:effectLst/>
                <a:latin typeface="Batang" pitchFamily="18" charset="-127"/>
              </a:rPr>
              <a:t>. </a:t>
            </a:r>
            <a:r>
              <a:rPr lang="en-US" sz="2000" b="1" u="sng" dirty="0" smtClean="0">
                <a:solidFill>
                  <a:srgbClr val="FFFF00"/>
                </a:solidFill>
                <a:effectLst/>
                <a:latin typeface="Batang" pitchFamily="18" charset="-127"/>
              </a:rPr>
              <a:t>Avoidance of triggers, and allergens</a:t>
            </a:r>
            <a:r>
              <a:rPr lang="en-US" sz="2000" dirty="0" smtClean="0">
                <a:effectLst/>
                <a:latin typeface="Batang" pitchFamily="18" charset="-127"/>
              </a:rPr>
              <a:t>. Improved ventilation of the living spaces, use of air conditioning.</a:t>
            </a:r>
          </a:p>
          <a:p>
            <a:pPr algn="just">
              <a:lnSpc>
                <a:spcPct val="140000"/>
              </a:lnSpc>
            </a:pPr>
            <a:r>
              <a:rPr lang="en-US" sz="2000" dirty="0" smtClean="0">
                <a:effectLst/>
                <a:latin typeface="Batang" pitchFamily="18" charset="-127"/>
              </a:rPr>
              <a:t>2. </a:t>
            </a:r>
            <a:r>
              <a:rPr lang="en-US" sz="2000" b="1" i="1" u="sng" dirty="0" smtClean="0">
                <a:solidFill>
                  <a:srgbClr val="FFFF00"/>
                </a:solidFill>
                <a:effectLst/>
                <a:latin typeface="Batang" pitchFamily="18" charset="-127"/>
              </a:rPr>
              <a:t>Bronchodilators</a:t>
            </a:r>
            <a:r>
              <a:rPr lang="en-US" sz="2000" i="1" dirty="0" smtClean="0">
                <a:effectLst/>
                <a:latin typeface="Batang" pitchFamily="18" charset="-127"/>
              </a:rPr>
              <a:t> </a:t>
            </a:r>
            <a:r>
              <a:rPr lang="en-US" sz="2000" dirty="0" smtClean="0">
                <a:effectLst/>
                <a:latin typeface="Batang" pitchFamily="18" charset="-127"/>
              </a:rPr>
              <a:t>(examples: albuterol, </a:t>
            </a:r>
            <a:r>
              <a:rPr lang="en-US" sz="2000" dirty="0" err="1" smtClean="0">
                <a:effectLst/>
                <a:latin typeface="Batang" pitchFamily="18" charset="-127"/>
              </a:rPr>
              <a:t>terbutaline</a:t>
            </a:r>
            <a:r>
              <a:rPr lang="en-US" sz="2000" dirty="0" smtClean="0">
                <a:effectLst/>
                <a:latin typeface="Batang" pitchFamily="18" charset="-127"/>
              </a:rPr>
              <a:t>): Short acting β</a:t>
            </a:r>
            <a:r>
              <a:rPr lang="en-US" sz="2000" i="1" dirty="0" smtClean="0">
                <a:effectLst/>
                <a:latin typeface="Batang" pitchFamily="18" charset="-127"/>
              </a:rPr>
              <a:t>-Adrenergic </a:t>
            </a:r>
            <a:r>
              <a:rPr lang="en-US" sz="2000" dirty="0" smtClean="0">
                <a:effectLst/>
                <a:latin typeface="Batang" pitchFamily="18" charset="-127"/>
              </a:rPr>
              <a:t>receptor activators. May be administered as needed in the form of a nebulizer solution using a metered </a:t>
            </a:r>
            <a:r>
              <a:rPr lang="en-US" sz="2000" dirty="0" smtClean="0">
                <a:solidFill>
                  <a:schemeClr val="bg1"/>
                </a:solidFill>
                <a:effectLst/>
                <a:latin typeface="Batang" pitchFamily="18" charset="-127"/>
              </a:rPr>
              <a:t>dispenser or may be given subcutaneously. These drugs block bronchoconstriction but </a:t>
            </a:r>
            <a:r>
              <a:rPr lang="en-US" sz="2000" i="1" dirty="0" smtClean="0">
                <a:solidFill>
                  <a:schemeClr val="bg1"/>
                </a:solidFill>
                <a:effectLst/>
                <a:latin typeface="Batang" pitchFamily="18" charset="-127"/>
              </a:rPr>
              <a:t>do not </a:t>
            </a:r>
            <a:r>
              <a:rPr lang="en-US" sz="2000" dirty="0" smtClean="0">
                <a:solidFill>
                  <a:schemeClr val="bg1"/>
                </a:solidFill>
                <a:effectLst/>
                <a:latin typeface="Batang" pitchFamily="18" charset="-127"/>
              </a:rPr>
              <a:t>prevent the inflammatory response.</a:t>
            </a:r>
          </a:p>
        </p:txBody>
      </p:sp>
      <p:sp>
        <p:nvSpPr>
          <p:cNvPr id="56324" name="Rectangle 4"/>
          <p:cNvSpPr>
            <a:spLocks noRot="1" noChangeArrowheads="1"/>
          </p:cNvSpPr>
          <p:nvPr/>
        </p:nvSpPr>
        <p:spPr bwMode="auto">
          <a:xfrm>
            <a:off x="381000" y="152400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4000" b="1" i="1">
                <a:solidFill>
                  <a:srgbClr val="FFFF00"/>
                </a:solidFill>
              </a:rPr>
              <a:t>Obstructive Respiratory Disorders</a:t>
            </a:r>
          </a:p>
        </p:txBody>
      </p:sp>
      <p:sp>
        <p:nvSpPr>
          <p:cNvPr id="56325" name="Oval 5"/>
          <p:cNvSpPr>
            <a:spLocks noChangeArrowheads="1"/>
          </p:cNvSpPr>
          <p:nvPr/>
        </p:nvSpPr>
        <p:spPr bwMode="auto">
          <a:xfrm>
            <a:off x="2438400" y="762000"/>
            <a:ext cx="3657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800" b="1" i="1">
                <a:solidFill>
                  <a:srgbClr val="FFFF00"/>
                </a:solidFill>
              </a:rPr>
              <a:t>Bronchial asthma</a:t>
            </a:r>
            <a:endParaRPr lang="en-US" sz="28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8458200" cy="1524000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n-US" sz="2400" smtClean="0">
                <a:effectLst/>
              </a:rPr>
              <a:t>Emphysema is a respiratory disease that is characterized by </a:t>
            </a:r>
            <a:r>
              <a:rPr lang="en-US" sz="2400" b="1" i="1" u="sng" smtClean="0">
                <a:solidFill>
                  <a:srgbClr val="FFFF00"/>
                </a:solidFill>
                <a:effectLst/>
              </a:rPr>
              <a:t>destruction and permanent enlargement of terminal bronchioles and alveolar air sacs</a:t>
            </a:r>
            <a:r>
              <a:rPr lang="en-US" sz="2400" smtClean="0">
                <a:effectLst/>
              </a:rPr>
              <a:t> 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81000" y="228600"/>
            <a:ext cx="8229600" cy="1371600"/>
            <a:chOff x="240" y="144"/>
            <a:chExt cx="5184" cy="864"/>
          </a:xfrm>
        </p:grpSpPr>
        <p:sp>
          <p:nvSpPr>
            <p:cNvPr id="45068" name="Rectangle 5"/>
            <p:cNvSpPr>
              <a:spLocks noRot="1" noChangeArrowheads="1"/>
            </p:cNvSpPr>
            <p:nvPr/>
          </p:nvSpPr>
          <p:spPr bwMode="auto">
            <a:xfrm>
              <a:off x="240" y="144"/>
              <a:ext cx="51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en-US" sz="4000" b="1" i="1">
                  <a:solidFill>
                    <a:srgbClr val="FFFF00"/>
                  </a:solidFill>
                </a:rPr>
                <a:t>Obstructive Respiratory Disorders</a:t>
              </a:r>
            </a:p>
          </p:txBody>
        </p:sp>
        <p:sp>
          <p:nvSpPr>
            <p:cNvPr id="45069" name="Oval 6"/>
            <p:cNvSpPr>
              <a:spLocks noChangeArrowheads="1"/>
            </p:cNvSpPr>
            <p:nvPr/>
          </p:nvSpPr>
          <p:spPr bwMode="auto">
            <a:xfrm>
              <a:off x="1200" y="528"/>
              <a:ext cx="3264" cy="48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US" sz="4000" b="1" i="1">
                  <a:solidFill>
                    <a:srgbClr val="FFFF00"/>
                  </a:solidFill>
                </a:rPr>
                <a:t>Emphysema</a:t>
              </a:r>
            </a:p>
          </p:txBody>
        </p:sp>
      </p:grpSp>
      <p:pic>
        <p:nvPicPr>
          <p:cNvPr id="6349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429000"/>
            <a:ext cx="7543800" cy="296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914400" y="3429000"/>
            <a:ext cx="7391400" cy="2732088"/>
            <a:chOff x="288" y="2088"/>
            <a:chExt cx="4656" cy="1721"/>
          </a:xfrm>
        </p:grpSpPr>
        <p:sp>
          <p:nvSpPr>
            <p:cNvPr id="45062" name="Rectangle 8"/>
            <p:cNvSpPr>
              <a:spLocks noChangeArrowheads="1"/>
            </p:cNvSpPr>
            <p:nvPr/>
          </p:nvSpPr>
          <p:spPr bwMode="auto">
            <a:xfrm>
              <a:off x="2184" y="3578"/>
              <a:ext cx="1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NORMAL ACINUS</a:t>
              </a:r>
            </a:p>
          </p:txBody>
        </p:sp>
        <p:sp>
          <p:nvSpPr>
            <p:cNvPr id="45063" name="Rectangle 10"/>
            <p:cNvSpPr>
              <a:spLocks noChangeArrowheads="1"/>
            </p:cNvSpPr>
            <p:nvPr/>
          </p:nvSpPr>
          <p:spPr bwMode="auto">
            <a:xfrm>
              <a:off x="288" y="2440"/>
              <a:ext cx="793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solidFill>
                    <a:schemeClr val="bg2"/>
                  </a:solidFill>
                </a:rPr>
                <a:t>Terminal</a:t>
              </a:r>
            </a:p>
            <a:p>
              <a:pPr algn="ctr"/>
              <a:r>
                <a:rPr lang="en-US" sz="1600">
                  <a:solidFill>
                    <a:schemeClr val="bg2"/>
                  </a:solidFill>
                </a:rPr>
                <a:t>bronchiole</a:t>
              </a:r>
            </a:p>
          </p:txBody>
        </p:sp>
        <p:sp>
          <p:nvSpPr>
            <p:cNvPr id="45064" name="Rectangle 11"/>
            <p:cNvSpPr>
              <a:spLocks noChangeArrowheads="1"/>
            </p:cNvSpPr>
            <p:nvPr/>
          </p:nvSpPr>
          <p:spPr bwMode="auto">
            <a:xfrm>
              <a:off x="960" y="2240"/>
              <a:ext cx="907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solidFill>
                    <a:schemeClr val="bg2"/>
                  </a:solidFill>
                </a:rPr>
                <a:t>Respiratory</a:t>
              </a:r>
            </a:p>
            <a:p>
              <a:pPr algn="ctr"/>
              <a:r>
                <a:rPr lang="en-US" sz="1600">
                  <a:solidFill>
                    <a:schemeClr val="bg2"/>
                  </a:solidFill>
                </a:rPr>
                <a:t>bronchioles</a:t>
              </a:r>
            </a:p>
          </p:txBody>
        </p:sp>
        <p:sp>
          <p:nvSpPr>
            <p:cNvPr id="45065" name="Rectangle 12"/>
            <p:cNvSpPr>
              <a:spLocks noChangeArrowheads="1"/>
            </p:cNvSpPr>
            <p:nvPr/>
          </p:nvSpPr>
          <p:spPr bwMode="auto">
            <a:xfrm>
              <a:off x="3840" y="2088"/>
              <a:ext cx="72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>
                  <a:solidFill>
                    <a:schemeClr val="bg2"/>
                  </a:solidFill>
                </a:rPr>
                <a:t>Alveolar</a:t>
              </a:r>
            </a:p>
            <a:p>
              <a:pPr algn="ctr"/>
              <a:r>
                <a:rPr lang="en-US">
                  <a:solidFill>
                    <a:schemeClr val="bg2"/>
                  </a:solidFill>
                </a:rPr>
                <a:t>duct</a:t>
              </a:r>
            </a:p>
          </p:txBody>
        </p:sp>
        <p:sp>
          <p:nvSpPr>
            <p:cNvPr id="45066" name="Text Box 13"/>
            <p:cNvSpPr txBox="1">
              <a:spLocks noChangeArrowheads="1"/>
            </p:cNvSpPr>
            <p:nvPr/>
          </p:nvSpPr>
          <p:spPr bwMode="auto">
            <a:xfrm>
              <a:off x="4320" y="2664"/>
              <a:ext cx="6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>
                  <a:solidFill>
                    <a:schemeClr val="bg2"/>
                  </a:solidFill>
                </a:rPr>
                <a:t>septum</a:t>
              </a:r>
            </a:p>
          </p:txBody>
        </p:sp>
        <p:sp>
          <p:nvSpPr>
            <p:cNvPr id="45067" name="Text Box 14"/>
            <p:cNvSpPr txBox="1">
              <a:spLocks noChangeArrowheads="1"/>
            </p:cNvSpPr>
            <p:nvPr/>
          </p:nvSpPr>
          <p:spPr bwMode="auto">
            <a:xfrm>
              <a:off x="2928" y="3240"/>
              <a:ext cx="5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alveoli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305800" cy="49530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30000"/>
              </a:lnSpc>
              <a:defRPr/>
            </a:pPr>
            <a:r>
              <a:rPr lang="en-US" sz="2000" dirty="0">
                <a:effectLst/>
              </a:rPr>
              <a:t>Well over 95% of all patients with emphysema were </a:t>
            </a:r>
            <a:r>
              <a:rPr lang="en-US" sz="2400" b="1" u="sng" dirty="0">
                <a:solidFill>
                  <a:srgbClr val="FFFF00"/>
                </a:solidFill>
                <a:effectLst/>
              </a:rPr>
              <a:t>chronic cigarette smokers</a:t>
            </a:r>
            <a:r>
              <a:rPr lang="en-US" sz="2000" dirty="0">
                <a:effectLst/>
              </a:rPr>
              <a:t>. Although the exact etiology of emphysema is still uncertain,</a:t>
            </a:r>
          </a:p>
          <a:p>
            <a:pPr algn="just">
              <a:lnSpc>
                <a:spcPct val="130000"/>
              </a:lnSpc>
              <a:defRPr/>
            </a:pPr>
            <a:r>
              <a:rPr lang="en-US" sz="2000" dirty="0">
                <a:effectLst/>
              </a:rPr>
              <a:t>Chronic exposure to cigarette smoke causes </a:t>
            </a:r>
            <a:r>
              <a:rPr lang="en-US" sz="2000" b="1" u="sng" dirty="0">
                <a:solidFill>
                  <a:srgbClr val="FFFF00"/>
                </a:solidFill>
                <a:effectLst/>
              </a:rPr>
              <a:t>chronic inflammation of the alveolar airways</a:t>
            </a:r>
            <a:r>
              <a:rPr lang="en-US" sz="2000" dirty="0">
                <a:effectLst/>
              </a:rPr>
              <a:t>, which results in infiltration by lymphocytes and macrophages. </a:t>
            </a:r>
            <a:endParaRPr lang="en-US" sz="2000" dirty="0" smtClean="0">
              <a:effectLst/>
            </a:endParaRPr>
          </a:p>
          <a:p>
            <a:pPr algn="just">
              <a:lnSpc>
                <a:spcPct val="130000"/>
              </a:lnSpc>
              <a:defRPr/>
            </a:pPr>
            <a:r>
              <a:rPr lang="en-US" sz="2000" dirty="0" smtClean="0">
                <a:effectLst/>
              </a:rPr>
              <a:t>Excess </a:t>
            </a:r>
            <a:r>
              <a:rPr lang="en-US" sz="2000" dirty="0">
                <a:effectLst/>
              </a:rPr>
              <a:t>release of protease enzymes such as </a:t>
            </a:r>
            <a:r>
              <a:rPr lang="en-US" sz="2000" dirty="0" err="1">
                <a:effectLst/>
              </a:rPr>
              <a:t>trypsin</a:t>
            </a:r>
            <a:r>
              <a:rPr lang="en-US" sz="2000" dirty="0">
                <a:effectLst/>
              </a:rPr>
              <a:t> from lung tissues and leukocytes can digest and destroy the elastic walls of the alveoli. </a:t>
            </a:r>
          </a:p>
          <a:p>
            <a:pPr algn="just">
              <a:lnSpc>
                <a:spcPct val="130000"/>
              </a:lnSpc>
              <a:defRPr/>
            </a:pPr>
            <a:r>
              <a:rPr lang="en-US" sz="2000" dirty="0">
                <a:effectLst/>
              </a:rPr>
              <a:t>Levels of a protective enzyme α</a:t>
            </a:r>
            <a:r>
              <a:rPr lang="en-US" sz="2000" i="1" dirty="0">
                <a:effectLst/>
              </a:rPr>
              <a:t>-1-antitrypsin </a:t>
            </a:r>
            <a:r>
              <a:rPr lang="en-US" sz="2000" dirty="0">
                <a:effectLst/>
              </a:rPr>
              <a:t>have been shown to be lacking in certain individuals who are chronic cigarette smokers. This enzyme inactivates destructive protease </a:t>
            </a:r>
            <a:r>
              <a:rPr lang="en-US" sz="2000" dirty="0" smtClean="0">
                <a:effectLst/>
              </a:rPr>
              <a:t>enzymes </a:t>
            </a:r>
            <a:r>
              <a:rPr lang="en-US" sz="2000" i="1" dirty="0" smtClean="0">
                <a:effectLst/>
              </a:rPr>
              <a:t>(</a:t>
            </a:r>
            <a:r>
              <a:rPr lang="en-US" sz="2000" i="1" dirty="0" err="1" smtClean="0">
                <a:effectLst/>
              </a:rPr>
              <a:t>trypsin</a:t>
            </a:r>
            <a:r>
              <a:rPr lang="en-US" sz="2000" i="1" dirty="0" smtClean="0">
                <a:effectLst/>
              </a:rPr>
              <a:t>)</a:t>
            </a:r>
            <a:r>
              <a:rPr lang="en-US" sz="2000" dirty="0" smtClean="0">
                <a:effectLst/>
              </a:rPr>
              <a:t> </a:t>
            </a:r>
            <a:r>
              <a:rPr lang="en-US" sz="2000" dirty="0">
                <a:effectLst/>
              </a:rPr>
              <a:t>in lung tissue.</a:t>
            </a:r>
          </a:p>
          <a:p>
            <a:pPr algn="just">
              <a:lnSpc>
                <a:spcPct val="130000"/>
              </a:lnSpc>
              <a:defRPr/>
            </a:pPr>
            <a:r>
              <a:rPr lang="en-US" sz="2000" dirty="0">
                <a:effectLst/>
              </a:rPr>
              <a:t> </a:t>
            </a:r>
            <a:r>
              <a:rPr lang="en-US" sz="2000" dirty="0">
                <a:solidFill>
                  <a:schemeClr val="bg1"/>
                </a:solidFill>
                <a:effectLst/>
              </a:rPr>
              <a:t>In fact, a rare form of emphysema occurs in individuals who are not cigarette smokers but who have a </a:t>
            </a:r>
            <a:r>
              <a:rPr lang="en-US" sz="2000" b="1" u="sng" dirty="0">
                <a:solidFill>
                  <a:schemeClr val="bg1"/>
                </a:solidFill>
                <a:effectLst/>
              </a:rPr>
              <a:t>genetic lack of α-1-antitrypsin</a:t>
            </a:r>
            <a:r>
              <a:rPr lang="en-US" sz="2000" dirty="0">
                <a:solidFill>
                  <a:schemeClr val="bg1"/>
                </a:solidFill>
                <a:effectLst/>
              </a:rPr>
              <a:t>.</a:t>
            </a:r>
            <a:endParaRPr lang="en-US" sz="1800" dirty="0">
              <a:solidFill>
                <a:schemeClr val="bg1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" y="228600"/>
            <a:ext cx="8229600" cy="1371600"/>
            <a:chOff x="240" y="144"/>
            <a:chExt cx="5184" cy="864"/>
          </a:xfrm>
        </p:grpSpPr>
        <p:sp>
          <p:nvSpPr>
            <p:cNvPr id="46084" name="Rectangle 5"/>
            <p:cNvSpPr>
              <a:spLocks noRot="1" noChangeArrowheads="1"/>
            </p:cNvSpPr>
            <p:nvPr/>
          </p:nvSpPr>
          <p:spPr bwMode="auto">
            <a:xfrm>
              <a:off x="240" y="144"/>
              <a:ext cx="51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en-US" sz="4000" b="1" i="1">
                  <a:solidFill>
                    <a:srgbClr val="FFFF00"/>
                  </a:solidFill>
                </a:rPr>
                <a:t>Obstructive Respiratory Disorders</a:t>
              </a:r>
            </a:p>
          </p:txBody>
        </p:sp>
        <p:sp>
          <p:nvSpPr>
            <p:cNvPr id="46085" name="Oval 6"/>
            <p:cNvSpPr>
              <a:spLocks noChangeArrowheads="1"/>
            </p:cNvSpPr>
            <p:nvPr/>
          </p:nvSpPr>
          <p:spPr bwMode="auto">
            <a:xfrm>
              <a:off x="1200" y="528"/>
              <a:ext cx="3264" cy="48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US" sz="4000" b="1" i="1">
                  <a:solidFill>
                    <a:srgbClr val="FFFF00"/>
                  </a:solidFill>
                </a:rPr>
                <a:t>Emphysema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Physical</a:t>
            </a:r>
            <a:r>
              <a:rPr lang="cs-CZ" dirty="0" smtClean="0"/>
              <a:t>  </a:t>
            </a:r>
            <a:r>
              <a:rPr lang="cs-CZ" dirty="0" err="1" smtClean="0"/>
              <a:t>activity</a:t>
            </a:r>
            <a:r>
              <a:rPr lang="cs-CZ" dirty="0" smtClean="0"/>
              <a:t> in </a:t>
            </a:r>
            <a:r>
              <a:rPr lang="cs-CZ" dirty="0" err="1" smtClean="0"/>
              <a:t>asthma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Breathing</a:t>
            </a:r>
            <a:r>
              <a:rPr lang="cs-CZ" dirty="0" smtClean="0"/>
              <a:t> </a:t>
            </a:r>
            <a:r>
              <a:rPr lang="cs-CZ" dirty="0" err="1" smtClean="0"/>
              <a:t>exercises</a:t>
            </a:r>
            <a:r>
              <a:rPr lang="cs-CZ" dirty="0" smtClean="0"/>
              <a:t> (</a:t>
            </a:r>
            <a:r>
              <a:rPr lang="cs-CZ" dirty="0" err="1" smtClean="0"/>
              <a:t>diaphragmatic</a:t>
            </a:r>
            <a:r>
              <a:rPr lang="cs-CZ" dirty="0" smtClean="0"/>
              <a:t> </a:t>
            </a:r>
            <a:r>
              <a:rPr lang="cs-CZ" dirty="0" err="1" smtClean="0"/>
              <a:t>breathing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Stretching</a:t>
            </a:r>
            <a:r>
              <a:rPr lang="cs-CZ" dirty="0" smtClean="0"/>
              <a:t> (</a:t>
            </a:r>
            <a:r>
              <a:rPr lang="cs-CZ" dirty="0" err="1" smtClean="0"/>
              <a:t>trunk</a:t>
            </a:r>
            <a:r>
              <a:rPr lang="cs-CZ" dirty="0" smtClean="0"/>
              <a:t> and </a:t>
            </a:r>
            <a:r>
              <a:rPr lang="cs-CZ" dirty="0" err="1" smtClean="0"/>
              <a:t>neck</a:t>
            </a:r>
            <a:r>
              <a:rPr lang="cs-CZ" dirty="0" smtClean="0"/>
              <a:t> region)</a:t>
            </a:r>
          </a:p>
          <a:p>
            <a:r>
              <a:rPr lang="cs-CZ" dirty="0" err="1" smtClean="0"/>
              <a:t>Aeorbic</a:t>
            </a:r>
            <a:r>
              <a:rPr lang="cs-CZ" dirty="0" smtClean="0"/>
              <a:t> </a:t>
            </a:r>
            <a:r>
              <a:rPr lang="cs-CZ" dirty="0" err="1" smtClean="0"/>
              <a:t>exercises</a:t>
            </a:r>
            <a:r>
              <a:rPr lang="cs-CZ" dirty="0" smtClean="0"/>
              <a:t> (</a:t>
            </a:r>
            <a:r>
              <a:rPr lang="cs-CZ" dirty="0" err="1" smtClean="0"/>
              <a:t>become</a:t>
            </a:r>
            <a:r>
              <a:rPr lang="cs-CZ" dirty="0" smtClean="0"/>
              <a:t> </a:t>
            </a:r>
            <a:r>
              <a:rPr lang="cs-CZ" dirty="0" err="1" smtClean="0"/>
              <a:t>less</a:t>
            </a:r>
            <a:r>
              <a:rPr lang="cs-CZ" dirty="0" smtClean="0"/>
              <a:t> </a:t>
            </a:r>
            <a:r>
              <a:rPr lang="cs-CZ" dirty="0" err="1" smtClean="0"/>
              <a:t>sensitvite</a:t>
            </a:r>
            <a:r>
              <a:rPr lang="cs-CZ" dirty="0" smtClean="0"/>
              <a:t> to </a:t>
            </a:r>
            <a:r>
              <a:rPr lang="cs-CZ" dirty="0" err="1" smtClean="0"/>
              <a:t>dyspnea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Relaxation</a:t>
            </a:r>
            <a:r>
              <a:rPr lang="cs-CZ" dirty="0" smtClean="0"/>
              <a:t> </a:t>
            </a:r>
            <a:r>
              <a:rPr lang="cs-CZ" dirty="0" err="1" smtClean="0"/>
              <a:t>techniques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13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0" y="152400"/>
            <a:ext cx="8991600" cy="6172200"/>
          </a:xfrm>
        </p:spPr>
        <p:txBody>
          <a:bodyPr/>
          <a:lstStyle/>
          <a:p>
            <a:pPr marL="381000" indent="-3810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i="1" dirty="0" smtClean="0">
                <a:solidFill>
                  <a:srgbClr val="FFFF00"/>
                </a:solidFill>
                <a:effectLst/>
                <a:latin typeface="Bradley Hand ITC" pitchFamily="66" charset="0"/>
              </a:rPr>
              <a:t>Respiratory structures such as the airways, alveoli and pleural membranes may all be affected by various disease </a:t>
            </a:r>
            <a:r>
              <a:rPr lang="en-US" sz="2800" b="1" i="1" dirty="0" smtClean="0">
                <a:solidFill>
                  <a:srgbClr val="FFFF00"/>
                </a:solidFill>
                <a:effectLst/>
                <a:latin typeface="Bradley Hand ITC" pitchFamily="66" charset="0"/>
              </a:rPr>
              <a:t>processes </a:t>
            </a:r>
            <a:endParaRPr lang="en-US" sz="2800" b="1" i="1" dirty="0" smtClean="0">
              <a:solidFill>
                <a:srgbClr val="FFFF00"/>
              </a:solidFill>
              <a:effectLst/>
              <a:latin typeface="Bradley Hand ITC" pitchFamily="66" charset="0"/>
            </a:endParaRPr>
          </a:p>
          <a:p>
            <a:pPr marL="381000" indent="-381000"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b="1" i="1" dirty="0" smtClean="0">
              <a:solidFill>
                <a:srgbClr val="FFFF00"/>
              </a:solidFill>
              <a:effectLst/>
              <a:latin typeface="Bradley Hand ITC" pitchFamily="66" charset="0"/>
            </a:endParaRPr>
          </a:p>
          <a:p>
            <a:pPr marL="381000" indent="-38100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u="sng" dirty="0" smtClean="0">
                <a:solidFill>
                  <a:srgbClr val="FFFF00"/>
                </a:solidFill>
                <a:effectLst/>
              </a:rPr>
              <a:t>These respiratory diseases include</a:t>
            </a:r>
            <a:r>
              <a:rPr lang="en-US" sz="2400" dirty="0" smtClean="0">
                <a:solidFill>
                  <a:srgbClr val="FFFF00"/>
                </a:solidFill>
                <a:effectLst/>
              </a:rPr>
              <a:t>:</a:t>
            </a:r>
          </a:p>
          <a:p>
            <a:pPr marL="381000" indent="-381000" algn="just" eaLnBrk="1" hangingPunct="1">
              <a:lnSpc>
                <a:spcPct val="120000"/>
              </a:lnSpc>
              <a:buFont typeface="Wingdings" pitchFamily="2" charset="2"/>
              <a:buAutoNum type="arabicPeriod"/>
            </a:pPr>
            <a:r>
              <a:rPr lang="en-US" sz="2400" b="1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sz="2400" b="1" u="sng" dirty="0" smtClean="0">
                <a:solidFill>
                  <a:srgbClr val="FFFF00"/>
                </a:solidFill>
                <a:effectLst/>
              </a:rPr>
              <a:t>Infections</a:t>
            </a:r>
            <a:r>
              <a:rPr lang="en-US" sz="2400" dirty="0" smtClean="0">
                <a:effectLst/>
              </a:rPr>
              <a:t> such as pneumonia. </a:t>
            </a:r>
          </a:p>
          <a:p>
            <a:pPr marL="381000" indent="-381000" algn="just" eaLnBrk="1" hangingPunct="1">
              <a:lnSpc>
                <a:spcPct val="120000"/>
              </a:lnSpc>
              <a:buFont typeface="Wingdings" pitchFamily="2" charset="2"/>
              <a:buAutoNum type="arabicPeriod"/>
            </a:pPr>
            <a:r>
              <a:rPr lang="en-US" sz="2400" dirty="0" smtClean="0">
                <a:effectLst/>
              </a:rPr>
              <a:t> </a:t>
            </a:r>
            <a:r>
              <a:rPr lang="en-US" sz="2400" b="1" i="1" u="sng" dirty="0" smtClean="0">
                <a:solidFill>
                  <a:srgbClr val="FFFF00"/>
                </a:solidFill>
                <a:effectLst/>
              </a:rPr>
              <a:t>Obstructive </a:t>
            </a:r>
            <a:r>
              <a:rPr lang="en-US" sz="2400" b="1" u="sng" dirty="0" smtClean="0">
                <a:solidFill>
                  <a:srgbClr val="FFFF00"/>
                </a:solidFill>
                <a:effectLst/>
              </a:rPr>
              <a:t>disorders</a:t>
            </a:r>
            <a:r>
              <a:rPr lang="en-US" sz="2400" dirty="0" smtClean="0">
                <a:effectLst/>
              </a:rPr>
              <a:t> that obstruct airflow into and out of the lungs such as asthma, bronchitis and emphysema. </a:t>
            </a:r>
          </a:p>
          <a:p>
            <a:pPr marL="381000" indent="-381000" algn="just" eaLnBrk="1" hangingPunct="1">
              <a:lnSpc>
                <a:spcPct val="120000"/>
              </a:lnSpc>
              <a:buFont typeface="Wingdings" pitchFamily="2" charset="2"/>
              <a:buAutoNum type="arabicPeriod"/>
            </a:pPr>
            <a:r>
              <a:rPr lang="en-US" sz="2400" dirty="0" smtClean="0">
                <a:effectLst/>
              </a:rPr>
              <a:t> </a:t>
            </a:r>
            <a:r>
              <a:rPr lang="en-US" sz="2400" b="1" i="1" u="sng" dirty="0" smtClean="0">
                <a:solidFill>
                  <a:srgbClr val="FFFF00"/>
                </a:solidFill>
                <a:effectLst/>
              </a:rPr>
              <a:t>Restrictive </a:t>
            </a:r>
            <a:r>
              <a:rPr lang="en-US" sz="2400" b="1" u="sng" dirty="0" smtClean="0">
                <a:solidFill>
                  <a:srgbClr val="FFFF00"/>
                </a:solidFill>
                <a:effectLst/>
              </a:rPr>
              <a:t>disorders</a:t>
            </a:r>
            <a:r>
              <a:rPr lang="en-US" sz="2400" dirty="0" smtClean="0">
                <a:effectLst/>
              </a:rPr>
              <a:t> are conditions that limit normal expansion of the lungs such as pneumothorax, atelectasis, respiratory distress syndrome and cystic fibrosis.</a:t>
            </a:r>
          </a:p>
          <a:p>
            <a:pPr marL="381000" indent="-381000" algn="just" eaLnBrk="1" hangingPunct="1">
              <a:lnSpc>
                <a:spcPct val="120000"/>
              </a:lnSpc>
              <a:buFont typeface="Wingdings" pitchFamily="2" charset="2"/>
              <a:buAutoNum type="arabicPeriod"/>
            </a:pPr>
            <a:r>
              <a:rPr lang="en-US" sz="2400" b="1" u="sng" dirty="0" smtClean="0">
                <a:solidFill>
                  <a:srgbClr val="FFFF00"/>
                </a:solidFill>
                <a:effectLst/>
              </a:rPr>
              <a:t>Cancers</a:t>
            </a:r>
            <a:r>
              <a:rPr lang="en-US" sz="2400" dirty="0" smtClean="0">
                <a:effectLst/>
              </a:rPr>
              <a:t> or exposure to </a:t>
            </a:r>
            <a:r>
              <a:rPr lang="en-US" sz="2400" b="1" u="sng" dirty="0" smtClean="0">
                <a:solidFill>
                  <a:srgbClr val="FFFF00"/>
                </a:solidFill>
                <a:effectLst/>
              </a:rPr>
              <a:t>Inhaled particles</a:t>
            </a:r>
            <a:r>
              <a:rPr lang="en-US" sz="2400" dirty="0" smtClean="0">
                <a:effectLst/>
              </a:rPr>
              <a:t> alter the pulmonary 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function.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-76200"/>
            <a:ext cx="8915400" cy="685800"/>
          </a:xfrm>
        </p:spPr>
        <p:txBody>
          <a:bodyPr/>
          <a:lstStyle/>
          <a:p>
            <a:pPr eaLnBrk="1" hangingPunct="1"/>
            <a:r>
              <a:rPr lang="en-US" sz="3200" b="0" smtClean="0">
                <a:solidFill>
                  <a:srgbClr val="FFFF00"/>
                </a:solidFill>
                <a:effectLst/>
                <a:latin typeface="Franklin Gothic Medium" pitchFamily="34" charset="0"/>
              </a:rPr>
              <a:t>General symptoms of respiratory disease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762000"/>
            <a:ext cx="8534400" cy="60198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20000"/>
              </a:lnSpc>
              <a:buClr>
                <a:srgbClr val="FFFF00"/>
              </a:buClr>
              <a:buFont typeface="Wingdings" pitchFamily="2" charset="2"/>
              <a:buChar char="¯"/>
            </a:pPr>
            <a:r>
              <a:rPr lang="en-US" sz="2800" b="1" u="sng" dirty="0" smtClean="0">
                <a:solidFill>
                  <a:srgbClr val="FFFF00"/>
                </a:solidFill>
                <a:effectLst/>
              </a:rPr>
              <a:t>Hypoxia</a:t>
            </a:r>
            <a:r>
              <a:rPr lang="en-US" sz="2800" dirty="0" smtClean="0">
                <a:effectLst/>
              </a:rPr>
              <a:t> : Decreased levels of oxygen in the tissues</a:t>
            </a:r>
          </a:p>
          <a:p>
            <a:pPr algn="just" eaLnBrk="1" hangingPunct="1">
              <a:lnSpc>
                <a:spcPct val="120000"/>
              </a:lnSpc>
              <a:buClr>
                <a:srgbClr val="FFFF00"/>
              </a:buClr>
              <a:buFont typeface="Wingdings" pitchFamily="2" charset="2"/>
              <a:buChar char="¯"/>
            </a:pPr>
            <a:r>
              <a:rPr lang="en-US" sz="2800" b="1" u="sng" dirty="0" smtClean="0">
                <a:solidFill>
                  <a:srgbClr val="FFFF00"/>
                </a:solidFill>
                <a:effectLst/>
              </a:rPr>
              <a:t>Hypoxemia</a:t>
            </a:r>
            <a:r>
              <a:rPr lang="en-US" sz="2800" dirty="0" smtClean="0">
                <a:effectLst/>
              </a:rPr>
              <a:t> : Decreased levels of oxygen in arterial blood</a:t>
            </a:r>
          </a:p>
          <a:p>
            <a:pPr algn="just" eaLnBrk="1" hangingPunct="1">
              <a:lnSpc>
                <a:spcPct val="120000"/>
              </a:lnSpc>
              <a:buClr>
                <a:srgbClr val="FFFF00"/>
              </a:buClr>
              <a:buFont typeface="Wingdings" pitchFamily="2" charset="2"/>
              <a:buChar char="¯"/>
            </a:pPr>
            <a:r>
              <a:rPr lang="en-US" sz="2800" b="1" u="sng" dirty="0" err="1" smtClean="0">
                <a:solidFill>
                  <a:srgbClr val="FFFF00"/>
                </a:solidFill>
                <a:effectLst/>
              </a:rPr>
              <a:t>Hypercapnia</a:t>
            </a:r>
            <a:r>
              <a:rPr lang="en-US" sz="2800" dirty="0" smtClean="0">
                <a:effectLst/>
              </a:rPr>
              <a:t> : Increased levels of CO</a:t>
            </a:r>
            <a:r>
              <a:rPr lang="en-US" sz="2800" baseline="-25000" dirty="0" smtClean="0">
                <a:effectLst/>
              </a:rPr>
              <a:t>2 </a:t>
            </a:r>
            <a:r>
              <a:rPr lang="en-US" sz="2800" dirty="0" smtClean="0">
                <a:effectLst/>
              </a:rPr>
              <a:t>in the blood</a:t>
            </a:r>
          </a:p>
          <a:p>
            <a:pPr algn="just" eaLnBrk="1" hangingPunct="1">
              <a:lnSpc>
                <a:spcPct val="120000"/>
              </a:lnSpc>
              <a:buClr>
                <a:srgbClr val="FFFF00"/>
              </a:buClr>
              <a:buFont typeface="Wingdings" pitchFamily="2" charset="2"/>
              <a:buChar char="¯"/>
            </a:pPr>
            <a:r>
              <a:rPr lang="en-US" sz="2800" b="1" u="sng" dirty="0" err="1" smtClean="0">
                <a:solidFill>
                  <a:srgbClr val="FFFF00"/>
                </a:solidFill>
                <a:effectLst/>
              </a:rPr>
              <a:t>Hypocapnia</a:t>
            </a:r>
            <a:r>
              <a:rPr lang="en-US" sz="2800" dirty="0" smtClean="0">
                <a:effectLst/>
              </a:rPr>
              <a:t> : Decreased levels of CO</a:t>
            </a:r>
            <a:r>
              <a:rPr lang="en-US" sz="2800" baseline="-25000" dirty="0" smtClean="0">
                <a:effectLst/>
              </a:rPr>
              <a:t>2 </a:t>
            </a:r>
            <a:r>
              <a:rPr lang="en-US" sz="2800" dirty="0" smtClean="0">
                <a:effectLst/>
              </a:rPr>
              <a:t>in the blood</a:t>
            </a:r>
          </a:p>
          <a:p>
            <a:pPr algn="just" eaLnBrk="1" hangingPunct="1">
              <a:lnSpc>
                <a:spcPct val="120000"/>
              </a:lnSpc>
              <a:buClr>
                <a:srgbClr val="FFFF00"/>
              </a:buClr>
              <a:buFont typeface="Wingdings" pitchFamily="2" charset="2"/>
              <a:buChar char="¯"/>
            </a:pPr>
            <a:r>
              <a:rPr lang="en-US" sz="2800" b="1" u="sng" dirty="0" smtClean="0">
                <a:solidFill>
                  <a:srgbClr val="FFFF00"/>
                </a:solidFill>
                <a:effectLst/>
              </a:rPr>
              <a:t>Dyspnea</a:t>
            </a:r>
            <a:r>
              <a:rPr lang="en-US" sz="2800" dirty="0" smtClean="0">
                <a:effectLst/>
              </a:rPr>
              <a:t> : Difficulty breathing</a:t>
            </a:r>
          </a:p>
          <a:p>
            <a:pPr algn="just" eaLnBrk="1" hangingPunct="1">
              <a:lnSpc>
                <a:spcPct val="120000"/>
              </a:lnSpc>
              <a:buClr>
                <a:srgbClr val="FFFF00"/>
              </a:buClr>
              <a:buFont typeface="Wingdings" pitchFamily="2" charset="2"/>
              <a:buChar char="¯"/>
            </a:pPr>
            <a:r>
              <a:rPr lang="en-US" sz="2800" b="1" u="sng" dirty="0" smtClean="0">
                <a:solidFill>
                  <a:srgbClr val="FFFF00"/>
                </a:solidFill>
                <a:effectLst/>
              </a:rPr>
              <a:t>Tachypnea</a:t>
            </a:r>
            <a:r>
              <a:rPr lang="en-US" sz="2800" dirty="0" smtClean="0">
                <a:effectLst/>
              </a:rPr>
              <a:t> : Rapid rate of breathing</a:t>
            </a:r>
          </a:p>
          <a:p>
            <a:pPr algn="just" eaLnBrk="1" hangingPunct="1">
              <a:lnSpc>
                <a:spcPct val="120000"/>
              </a:lnSpc>
              <a:buClr>
                <a:srgbClr val="FFFF00"/>
              </a:buClr>
              <a:buFont typeface="Wingdings" pitchFamily="2" charset="2"/>
              <a:buChar char="¯"/>
            </a:pPr>
            <a:r>
              <a:rPr lang="en-US" sz="2800" b="1" u="sng" dirty="0" smtClean="0">
                <a:solidFill>
                  <a:srgbClr val="FFFF00"/>
                </a:solidFill>
                <a:effectLst/>
              </a:rPr>
              <a:t>Cyanosis</a:t>
            </a:r>
            <a:r>
              <a:rPr lang="en-US" sz="2800" dirty="0" smtClean="0">
                <a:effectLst/>
              </a:rPr>
              <a:t> : Bluish discoloration of skin and mucous </a:t>
            </a:r>
            <a:r>
              <a:rPr lang="en-US" sz="2800" dirty="0" smtClean="0">
                <a:solidFill>
                  <a:schemeClr val="bg1"/>
                </a:solidFill>
                <a:effectLst/>
              </a:rPr>
              <a:t>membranes due to poor oxygenation of the blood</a:t>
            </a:r>
          </a:p>
          <a:p>
            <a:pPr algn="just" eaLnBrk="1" hangingPunct="1">
              <a:lnSpc>
                <a:spcPct val="120000"/>
              </a:lnSpc>
              <a:buClr>
                <a:srgbClr val="FFFF00"/>
              </a:buClr>
              <a:buFont typeface="Wingdings" pitchFamily="2" charset="2"/>
              <a:buChar char="¯"/>
            </a:pPr>
            <a:r>
              <a:rPr lang="en-US" sz="2800" b="1" u="sng" dirty="0" smtClean="0">
                <a:solidFill>
                  <a:srgbClr val="FFFF00"/>
                </a:solidFill>
                <a:effectLst/>
              </a:rPr>
              <a:t>Hemoptysis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effectLst/>
              </a:rPr>
              <a:t>: Blood in the sputum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i="1" smtClean="0">
                <a:solidFill>
                  <a:srgbClr val="FFFF00"/>
                </a:solidFill>
                <a:effectLst/>
              </a:rPr>
              <a:t>Respiratory infections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066800"/>
            <a:ext cx="8229600" cy="54102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None/>
            </a:pPr>
            <a:r>
              <a:rPr lang="en-US" sz="2400" b="1" u="sng" smtClean="0">
                <a:solidFill>
                  <a:srgbClr val="FFFF00"/>
                </a:solidFill>
                <a:effectLst/>
              </a:rPr>
              <a:t>Infections of the respiratory tract can occur in:</a:t>
            </a:r>
          </a:p>
          <a:p>
            <a:pPr algn="just" eaLnBrk="1" hangingPunct="1">
              <a:buFont typeface="Wingdings" pitchFamily="2" charset="2"/>
              <a:buAutoNum type="arabicPeriod"/>
            </a:pPr>
            <a:r>
              <a:rPr lang="en-US" sz="2400" smtClean="0">
                <a:effectLst/>
              </a:rPr>
              <a:t> The upper respiratory tract or </a:t>
            </a:r>
          </a:p>
          <a:p>
            <a:pPr algn="just" eaLnBrk="1" hangingPunct="1">
              <a:buFont typeface="Wingdings" pitchFamily="2" charset="2"/>
              <a:buAutoNum type="arabicPeriod"/>
            </a:pPr>
            <a:r>
              <a:rPr lang="en-US" sz="2400" smtClean="0">
                <a:effectLst/>
              </a:rPr>
              <a:t> The lower respiratory tract, or</a:t>
            </a:r>
          </a:p>
          <a:p>
            <a:pPr algn="just" eaLnBrk="1" hangingPunct="1">
              <a:buFont typeface="Wingdings" pitchFamily="2" charset="2"/>
              <a:buAutoNum type="arabicPeriod"/>
            </a:pPr>
            <a:r>
              <a:rPr lang="en-US" sz="2400" smtClean="0">
                <a:effectLst/>
              </a:rPr>
              <a:t> Both.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smtClean="0">
                <a:effectLst/>
              </a:rPr>
              <a:t> </a:t>
            </a:r>
            <a:r>
              <a:rPr lang="en-US" sz="2400" b="1" u="sng" smtClean="0">
                <a:solidFill>
                  <a:srgbClr val="FFFF00"/>
                </a:solidFill>
                <a:effectLst/>
              </a:rPr>
              <a:t>Organisms capable of infecting respiratory structures include:</a:t>
            </a:r>
          </a:p>
          <a:p>
            <a:pPr algn="just" eaLnBrk="1" hangingPunct="1">
              <a:buFont typeface="Wingdings" pitchFamily="2" charset="2"/>
              <a:buAutoNum type="arabicPeriod"/>
            </a:pPr>
            <a:r>
              <a:rPr lang="en-US" sz="2400" smtClean="0">
                <a:effectLst/>
              </a:rPr>
              <a:t> bacteria.</a:t>
            </a:r>
          </a:p>
          <a:p>
            <a:pPr algn="just" eaLnBrk="1" hangingPunct="1">
              <a:buFont typeface="Wingdings" pitchFamily="2" charset="2"/>
              <a:buAutoNum type="arabicPeriod"/>
            </a:pPr>
            <a:r>
              <a:rPr lang="en-US" sz="2400" smtClean="0">
                <a:effectLst/>
              </a:rPr>
              <a:t> viruses: the majority of upper respiratory tract infections are caused by viruses as </a:t>
            </a:r>
            <a:r>
              <a:rPr lang="en-US" sz="2400" i="1" smtClean="0">
                <a:effectLst/>
              </a:rPr>
              <a:t>rhinovirus and parainfluenza virus.</a:t>
            </a:r>
            <a:endParaRPr lang="en-US" sz="2400" smtClean="0">
              <a:effectLst/>
            </a:endParaRPr>
          </a:p>
          <a:p>
            <a:pPr algn="just" eaLnBrk="1" hangingPunct="1">
              <a:buFont typeface="Wingdings" pitchFamily="2" charset="2"/>
              <a:buAutoNum type="arabicPeriod"/>
            </a:pPr>
            <a:r>
              <a:rPr lang="en-US" sz="2400" smtClean="0">
                <a:effectLst/>
              </a:rPr>
              <a:t> fungi.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u="sng" smtClean="0">
                <a:solidFill>
                  <a:srgbClr val="FFFF00"/>
                </a:solidFill>
                <a:effectLst/>
              </a:rPr>
              <a:t>Depending on the organism and extent of infection, the manifestations can range from mild to severe and even life threatening.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152400"/>
            <a:ext cx="82296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i="1" smtClean="0">
                <a:solidFill>
                  <a:srgbClr val="FFFF00"/>
                </a:solidFill>
                <a:effectLst/>
              </a:rPr>
              <a:t>Obstructive Respiratory Disorders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95400"/>
            <a:ext cx="8458200" cy="54864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sz="2800" dirty="0" smtClean="0">
                <a:effectLst/>
              </a:rPr>
              <a:t>Asthma is a condition characterized by reversible bronchospasm and chronic inflammation of airway passages. </a:t>
            </a:r>
          </a:p>
          <a:p>
            <a:pPr algn="just" eaLnBrk="1" hangingPunct="1"/>
            <a:r>
              <a:rPr lang="en-US" sz="2800" dirty="0" smtClean="0">
                <a:effectLst/>
              </a:rPr>
              <a:t>The incidence of asthma has been steadily increasing in recent years. </a:t>
            </a:r>
          </a:p>
          <a:p>
            <a:pPr algn="just" eaLnBrk="1" hangingPunct="1"/>
            <a:r>
              <a:rPr lang="en-US" sz="2800" dirty="0" smtClean="0">
                <a:effectLst/>
              </a:rPr>
              <a:t>Although the exact etiology is still uncertain, there appears to be a definite genetic predisposition to the development of asthma.</a:t>
            </a:r>
          </a:p>
          <a:p>
            <a:pPr algn="just" eaLnBrk="1" hangingPunct="1"/>
            <a:r>
              <a:rPr lang="en-US" sz="2800" dirty="0" smtClean="0">
                <a:solidFill>
                  <a:schemeClr val="bg1"/>
                </a:solidFill>
                <a:effectLst/>
              </a:rPr>
              <a:t>A key component of asthma appears to be airway “hyper reactivity” in affected individuals. Exposure to certain “triggers” can induce marked bronchospasm and airway inflammation in susceptible patients</a:t>
            </a:r>
          </a:p>
        </p:txBody>
      </p:sp>
      <p:sp>
        <p:nvSpPr>
          <p:cNvPr id="47108" name="Oval 4"/>
          <p:cNvSpPr>
            <a:spLocks noChangeArrowheads="1"/>
          </p:cNvSpPr>
          <p:nvPr/>
        </p:nvSpPr>
        <p:spPr bwMode="auto">
          <a:xfrm>
            <a:off x="2438400" y="762000"/>
            <a:ext cx="3657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800" b="1" i="1">
                <a:solidFill>
                  <a:srgbClr val="FFFF00"/>
                </a:solidFill>
              </a:rPr>
              <a:t>Bronchial asthma</a:t>
            </a:r>
            <a:endParaRPr lang="en-US" sz="28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92500"/>
          </a:bodyPr>
          <a:lstStyle/>
          <a:p>
            <a:pPr algn="just" eaLnBrk="1" hangingPunct="1">
              <a:lnSpc>
                <a:spcPct val="110000"/>
              </a:lnSpc>
            </a:pPr>
            <a:r>
              <a:rPr lang="en-US" sz="2800" dirty="0" smtClean="0">
                <a:effectLst/>
              </a:rPr>
              <a:t> Individuals with asthma appear to produce large amounts of the </a:t>
            </a:r>
            <a:r>
              <a:rPr lang="en-US" sz="2800" b="1" u="sng" dirty="0" smtClean="0">
                <a:solidFill>
                  <a:srgbClr val="FFFF00"/>
                </a:solidFill>
                <a:effectLst/>
              </a:rPr>
              <a:t>antibody </a:t>
            </a:r>
            <a:r>
              <a:rPr lang="en-US" sz="2800" b="1" u="sng" dirty="0" err="1" smtClean="0">
                <a:solidFill>
                  <a:srgbClr val="FFFF00"/>
                </a:solidFill>
                <a:effectLst/>
              </a:rPr>
              <a:t>IgE</a:t>
            </a:r>
            <a:r>
              <a:rPr lang="en-US" sz="2800" dirty="0" smtClean="0">
                <a:effectLst/>
              </a:rPr>
              <a:t> that attach to the </a:t>
            </a:r>
            <a:r>
              <a:rPr lang="en-US" sz="2800" i="1" dirty="0" smtClean="0">
                <a:effectLst/>
              </a:rPr>
              <a:t>mast cells </a:t>
            </a:r>
            <a:r>
              <a:rPr lang="en-US" sz="2800" dirty="0" smtClean="0">
                <a:effectLst/>
              </a:rPr>
              <a:t>present in many tissues. </a:t>
            </a:r>
          </a:p>
          <a:p>
            <a:pPr algn="just" eaLnBrk="1" hangingPunct="1">
              <a:lnSpc>
                <a:spcPct val="110000"/>
              </a:lnSpc>
            </a:pPr>
            <a:r>
              <a:rPr lang="en-US" sz="2800" b="1" u="sng" dirty="0" smtClean="0">
                <a:solidFill>
                  <a:srgbClr val="FFFF00"/>
                </a:solidFill>
                <a:effectLst/>
              </a:rPr>
              <a:t>Exposure to a trigger such as pollen</a:t>
            </a:r>
            <a:r>
              <a:rPr lang="en-US" sz="2800" dirty="0" smtClean="0">
                <a:effectLst/>
              </a:rPr>
              <a:t> will result in the allergen-binding mast cell-bound </a:t>
            </a:r>
            <a:r>
              <a:rPr lang="en-US" sz="2800" dirty="0" err="1" smtClean="0">
                <a:effectLst/>
              </a:rPr>
              <a:t>IgE</a:t>
            </a:r>
            <a:r>
              <a:rPr lang="en-US" sz="2800" dirty="0" smtClean="0">
                <a:effectLst/>
              </a:rPr>
              <a:t>, which in turn causes the release of inflammatory mediators such as </a:t>
            </a:r>
            <a:r>
              <a:rPr lang="en-US" sz="2800" i="1" dirty="0" smtClean="0">
                <a:effectLst/>
              </a:rPr>
              <a:t>Histamine </a:t>
            </a:r>
            <a:r>
              <a:rPr lang="en-US" sz="2800" dirty="0" smtClean="0">
                <a:effectLst/>
              </a:rPr>
              <a:t>, </a:t>
            </a:r>
            <a:r>
              <a:rPr lang="en-US" sz="2800" i="1" dirty="0" err="1" smtClean="0">
                <a:effectLst/>
              </a:rPr>
              <a:t>Leukotrienes</a:t>
            </a:r>
            <a:r>
              <a:rPr lang="en-US" sz="2800" i="1" dirty="0" smtClean="0">
                <a:effectLst/>
              </a:rPr>
              <a:t> </a:t>
            </a:r>
            <a:r>
              <a:rPr lang="en-US" sz="2800" dirty="0" smtClean="0">
                <a:effectLst/>
              </a:rPr>
              <a:t>and </a:t>
            </a:r>
            <a:r>
              <a:rPr lang="en-US" sz="2800" i="1" dirty="0" err="1" smtClean="0">
                <a:effectLst/>
              </a:rPr>
              <a:t>Eosinophilic</a:t>
            </a:r>
            <a:r>
              <a:rPr lang="en-US" sz="2800" i="1" dirty="0" smtClean="0">
                <a:effectLst/>
              </a:rPr>
              <a:t> Chemotactic factor</a:t>
            </a:r>
            <a:r>
              <a:rPr lang="en-US" sz="2800" dirty="0" smtClean="0">
                <a:effectLst/>
              </a:rPr>
              <a:t>.</a:t>
            </a:r>
          </a:p>
          <a:p>
            <a:pPr algn="just" eaLnBrk="1" hangingPunct="1">
              <a:lnSpc>
                <a:spcPct val="110000"/>
              </a:lnSpc>
            </a:pPr>
            <a:r>
              <a:rPr lang="en-US" sz="2800" dirty="0" smtClean="0">
                <a:effectLst/>
              </a:rPr>
              <a:t> The response of a patient with asthma to these triggers can be divided into an “early phase” and a “late phase.”</a:t>
            </a:r>
          </a:p>
        </p:txBody>
      </p:sp>
      <p:sp>
        <p:nvSpPr>
          <p:cNvPr id="48132" name="Rectangle 4"/>
          <p:cNvSpPr>
            <a:spLocks noRot="1" noChangeArrowheads="1"/>
          </p:cNvSpPr>
          <p:nvPr/>
        </p:nvSpPr>
        <p:spPr bwMode="auto">
          <a:xfrm>
            <a:off x="381000" y="152400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4000" b="1" i="1">
                <a:solidFill>
                  <a:srgbClr val="FFFF00"/>
                </a:solidFill>
              </a:rPr>
              <a:t>Obstructive Respiratory Disorders</a:t>
            </a:r>
          </a:p>
        </p:txBody>
      </p:sp>
      <p:sp>
        <p:nvSpPr>
          <p:cNvPr id="48133" name="Oval 5"/>
          <p:cNvSpPr>
            <a:spLocks noChangeArrowheads="1"/>
          </p:cNvSpPr>
          <p:nvPr/>
        </p:nvSpPr>
        <p:spPr bwMode="auto">
          <a:xfrm>
            <a:off x="2438400" y="762000"/>
            <a:ext cx="3657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800" b="1" i="1">
                <a:solidFill>
                  <a:srgbClr val="FFFF00"/>
                </a:solidFill>
              </a:rPr>
              <a:t>Bronchial asthma</a:t>
            </a:r>
            <a:endParaRPr lang="en-US" sz="28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effectLst/>
              </a:rPr>
              <a:t>**Some Potential Asthma Triggers**</a:t>
            </a:r>
          </a:p>
          <a:p>
            <a:pPr eaLnBrk="1" hangingPunct="1"/>
            <a:r>
              <a:rPr lang="en-US" sz="2800" smtClean="0">
                <a:effectLst/>
              </a:rPr>
              <a:t>Allergens — Pollen, pet dander, fungi, dust mites</a:t>
            </a:r>
          </a:p>
          <a:p>
            <a:pPr eaLnBrk="1" hangingPunct="1"/>
            <a:r>
              <a:rPr lang="en-US" sz="2800" smtClean="0">
                <a:effectLst/>
              </a:rPr>
              <a:t>Cold air</a:t>
            </a:r>
          </a:p>
          <a:p>
            <a:pPr eaLnBrk="1" hangingPunct="1"/>
            <a:r>
              <a:rPr lang="en-US" sz="2800" smtClean="0">
                <a:effectLst/>
              </a:rPr>
              <a:t>Pollutants</a:t>
            </a:r>
          </a:p>
          <a:p>
            <a:pPr eaLnBrk="1" hangingPunct="1"/>
            <a:r>
              <a:rPr lang="en-US" sz="2800" smtClean="0">
                <a:effectLst/>
              </a:rPr>
              <a:t>Cigarette smoke</a:t>
            </a:r>
          </a:p>
          <a:p>
            <a:pPr eaLnBrk="1" hangingPunct="1"/>
            <a:r>
              <a:rPr lang="en-US" sz="2800" smtClean="0">
                <a:effectLst/>
              </a:rPr>
              <a:t>Strong emotions</a:t>
            </a:r>
          </a:p>
          <a:p>
            <a:pPr eaLnBrk="1" hangingPunct="1"/>
            <a:r>
              <a:rPr lang="en-US" sz="2800" smtClean="0">
                <a:effectLst/>
              </a:rPr>
              <a:t>Exercise</a:t>
            </a:r>
          </a:p>
          <a:p>
            <a:pPr eaLnBrk="1" hangingPunct="1"/>
            <a:r>
              <a:rPr lang="en-US" sz="2800" smtClean="0">
                <a:effectLst/>
              </a:rPr>
              <a:t>Respiratory tract infections</a:t>
            </a:r>
          </a:p>
        </p:txBody>
      </p:sp>
      <p:sp>
        <p:nvSpPr>
          <p:cNvPr id="53252" name="Rectangle 4"/>
          <p:cNvSpPr>
            <a:spLocks noRot="1" noChangeArrowheads="1"/>
          </p:cNvSpPr>
          <p:nvPr/>
        </p:nvSpPr>
        <p:spPr bwMode="auto">
          <a:xfrm>
            <a:off x="381000" y="152400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4000" b="1" i="1">
                <a:solidFill>
                  <a:srgbClr val="FFFF00"/>
                </a:solidFill>
              </a:rPr>
              <a:t>Obstructive Respiratory Disorders</a:t>
            </a:r>
          </a:p>
        </p:txBody>
      </p:sp>
      <p:sp>
        <p:nvSpPr>
          <p:cNvPr id="53253" name="Oval 5"/>
          <p:cNvSpPr>
            <a:spLocks noChangeArrowheads="1"/>
          </p:cNvSpPr>
          <p:nvPr/>
        </p:nvSpPr>
        <p:spPr bwMode="auto">
          <a:xfrm>
            <a:off x="2438400" y="762000"/>
            <a:ext cx="3657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800" b="1" i="1">
                <a:solidFill>
                  <a:srgbClr val="FFFF00"/>
                </a:solidFill>
              </a:rPr>
              <a:t>Bronchial asthma</a:t>
            </a:r>
            <a:endParaRPr lang="en-US" sz="28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asthmaad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68680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229600" cy="4267200"/>
          </a:xfrm>
        </p:spPr>
        <p:txBody>
          <a:bodyPr>
            <a:normAutofit fontScale="92500"/>
          </a:bodyPr>
          <a:lstStyle/>
          <a:p>
            <a:pPr algn="just"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lang="en-US" sz="2800" b="1" u="sng" smtClean="0">
                <a:solidFill>
                  <a:srgbClr val="FFFF00"/>
                </a:solidFill>
                <a:effectLst/>
              </a:rPr>
              <a:t>Clinical Classification of Asthma</a:t>
            </a:r>
          </a:p>
          <a:p>
            <a:pPr algn="just" eaLnBrk="1" hangingPunct="1">
              <a:lnSpc>
                <a:spcPct val="140000"/>
              </a:lnSpc>
            </a:pPr>
            <a:r>
              <a:rPr lang="en-US" sz="2400" b="1" smtClean="0">
                <a:solidFill>
                  <a:srgbClr val="FFFF00"/>
                </a:solidFill>
                <a:effectLst/>
              </a:rPr>
              <a:t>Mild intermittent</a:t>
            </a:r>
            <a:r>
              <a:rPr lang="en-US" sz="2400" b="1" smtClean="0">
                <a:effectLst/>
              </a:rPr>
              <a:t> : Attacks occur 2 times per week or less</a:t>
            </a:r>
          </a:p>
          <a:p>
            <a:pPr algn="just" eaLnBrk="1" hangingPunct="1">
              <a:lnSpc>
                <a:spcPct val="140000"/>
              </a:lnSpc>
            </a:pPr>
            <a:r>
              <a:rPr lang="en-US" sz="2400" b="1" smtClean="0">
                <a:solidFill>
                  <a:srgbClr val="FFFF00"/>
                </a:solidFill>
                <a:effectLst/>
              </a:rPr>
              <a:t>Mild persistent</a:t>
            </a:r>
            <a:r>
              <a:rPr lang="en-US" sz="2400" b="1" smtClean="0">
                <a:effectLst/>
              </a:rPr>
              <a:t> : Attacks occur more than 2 times per week</a:t>
            </a:r>
          </a:p>
          <a:p>
            <a:pPr algn="just" eaLnBrk="1" hangingPunct="1">
              <a:lnSpc>
                <a:spcPct val="140000"/>
              </a:lnSpc>
            </a:pPr>
            <a:r>
              <a:rPr lang="en-US" sz="2400" b="1" smtClean="0">
                <a:solidFill>
                  <a:srgbClr val="FFFF00"/>
                </a:solidFill>
                <a:effectLst/>
              </a:rPr>
              <a:t>Moderate persistent</a:t>
            </a:r>
            <a:r>
              <a:rPr lang="en-US" sz="2400" b="1" smtClean="0">
                <a:effectLst/>
              </a:rPr>
              <a:t> : Attacks occur daily or almost daily and are severe enough to affect activity</a:t>
            </a:r>
          </a:p>
          <a:p>
            <a:pPr algn="just" eaLnBrk="1" hangingPunct="1">
              <a:lnSpc>
                <a:spcPct val="140000"/>
              </a:lnSpc>
            </a:pPr>
            <a:r>
              <a:rPr lang="en-US" sz="2400" b="1" smtClean="0">
                <a:solidFill>
                  <a:srgbClr val="FFFF00"/>
                </a:solidFill>
                <a:effectLst/>
              </a:rPr>
              <a:t>Severe persistent</a:t>
            </a:r>
            <a:r>
              <a:rPr lang="en-US" sz="2400" b="1" smtClean="0">
                <a:effectLst/>
              </a:rPr>
              <a:t> : Attacks are very frequent and persist for a long period of time; attacks severely limit activity</a:t>
            </a:r>
          </a:p>
        </p:txBody>
      </p:sp>
      <p:sp>
        <p:nvSpPr>
          <p:cNvPr id="49156" name="Rectangle 4"/>
          <p:cNvSpPr>
            <a:spLocks noRot="1" noChangeArrowheads="1"/>
          </p:cNvSpPr>
          <p:nvPr/>
        </p:nvSpPr>
        <p:spPr bwMode="auto">
          <a:xfrm>
            <a:off x="304800" y="152400"/>
            <a:ext cx="8305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4000" b="1" i="1">
                <a:solidFill>
                  <a:srgbClr val="FFFF00"/>
                </a:solidFill>
              </a:rPr>
              <a:t>Obstructive Respiratory Disorders</a:t>
            </a:r>
          </a:p>
        </p:txBody>
      </p:sp>
      <p:sp>
        <p:nvSpPr>
          <p:cNvPr id="49157" name="Oval 5"/>
          <p:cNvSpPr>
            <a:spLocks noChangeArrowheads="1"/>
          </p:cNvSpPr>
          <p:nvPr/>
        </p:nvSpPr>
        <p:spPr bwMode="auto">
          <a:xfrm>
            <a:off x="2438400" y="990600"/>
            <a:ext cx="36576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800" b="1" i="1">
                <a:solidFill>
                  <a:srgbClr val="FFFF00"/>
                </a:solidFill>
              </a:rPr>
              <a:t>Bronchial asthma</a:t>
            </a:r>
            <a:endParaRPr lang="en-US" sz="28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C4BF253830A545A459107C56C75303" ma:contentTypeVersion="1" ma:contentTypeDescription="Create a new document." ma:contentTypeScope="" ma:versionID="470d7196c3ba526b70bf7fbd225a0c7e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ddb0c952b897a810c8a4e377cff6bff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866CE3B-DACA-4841-B741-7FFCE41077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862034D-23E1-4387-987D-7AA4541066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D6E002-8810-429E-9B4C-533167A50A72}">
  <ds:schemaRefs>
    <ds:schemaRef ds:uri="http://purl.org/dc/dcmitype/"/>
    <ds:schemaRef ds:uri="http://schemas.microsoft.com/sharepoint/v3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TC101859862[[fn=Městská zábava]]</Template>
  <TotalTime>1688</TotalTime>
  <Words>864</Words>
  <Application>Microsoft Office PowerPoint</Application>
  <PresentationFormat>Předvádění na obrazovce (4:3)</PresentationFormat>
  <Paragraphs>107</Paragraphs>
  <Slides>14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3" baseType="lpstr">
      <vt:lpstr>Garamond</vt:lpstr>
      <vt:lpstr>Arial</vt:lpstr>
      <vt:lpstr>Wingdings</vt:lpstr>
      <vt:lpstr>Calibri</vt:lpstr>
      <vt:lpstr>Bradley Hand ITC</vt:lpstr>
      <vt:lpstr>Franklin Gothic Medium</vt:lpstr>
      <vt:lpstr>FreesiaUPC</vt:lpstr>
      <vt:lpstr>Batang</vt:lpstr>
      <vt:lpstr>Urban Pop</vt:lpstr>
      <vt:lpstr>Prezentace aplikace PowerPoint</vt:lpstr>
      <vt:lpstr>Prezentace aplikace PowerPoint</vt:lpstr>
      <vt:lpstr>General symptoms of respiratory disease</vt:lpstr>
      <vt:lpstr>Respiratory infections</vt:lpstr>
      <vt:lpstr>Obstructive Respiratory Disorders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Physical  activity in asthma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Lenka Beránková</cp:lastModifiedBy>
  <cp:revision>41</cp:revision>
  <cp:lastPrinted>1601-01-01T00:00:00Z</cp:lastPrinted>
  <dcterms:created xsi:type="dcterms:W3CDTF">2009-04-08T06:27:12Z</dcterms:created>
  <dcterms:modified xsi:type="dcterms:W3CDTF">2011-11-16T16:27:49Z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