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8" r:id="rId16"/>
    <p:sldId id="269" r:id="rId17"/>
    <p:sldId id="270" r:id="rId18"/>
    <p:sldId id="271" r:id="rId19"/>
    <p:sldId id="272" r:id="rId20"/>
    <p:sldId id="273" r:id="rId21"/>
    <p:sldId id="277" r:id="rId22"/>
    <p:sldId id="275" r:id="rId23"/>
    <p:sldId id="276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112A2-F4DE-44C0-A60D-95B5358CCEBB}" type="datetimeFigureOut">
              <a:rPr lang="cs-CZ"/>
              <a:pPr>
                <a:defRPr/>
              </a:pPr>
              <a:t>7.11.2011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4E09B-68C2-45F1-89A9-6FD92BFA7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255EF-DB62-472F-909C-6D99E5C4725E}" type="datetimeFigureOut">
              <a:rPr lang="cs-CZ"/>
              <a:pPr>
                <a:defRPr/>
              </a:pPr>
              <a:t>7.11.2011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7DCC9-C7FE-4DD3-9456-2BAAA8F65B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1339-6C7A-4397-9AE0-58F0A02BD140}" type="datetimeFigureOut">
              <a:rPr lang="cs-CZ"/>
              <a:pPr>
                <a:defRPr/>
              </a:pPr>
              <a:t>7.11.2011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B71B-40D5-4A0F-9F12-2A16E4347F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DC884-724D-403C-A123-0CAC1D96DE59}" type="datetimeFigureOut">
              <a:rPr lang="cs-CZ"/>
              <a:pPr>
                <a:defRPr/>
              </a:pPr>
              <a:t>7.11.2011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08A80-464B-433C-BB41-E3EDD6FB63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26A5B-3CC4-4FDF-B355-AF405E3D752B}" type="datetimeFigureOut">
              <a:rPr lang="cs-CZ"/>
              <a:pPr>
                <a:defRPr/>
              </a:pPr>
              <a:t>7.11.2011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D8E41-EC61-474B-92D0-7E6E5B18FF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085C6-3760-4434-8248-BB51D1D6B1D2}" type="datetimeFigureOut">
              <a:rPr lang="cs-CZ"/>
              <a:pPr>
                <a:defRPr/>
              </a:pPr>
              <a:t>7.11.2011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D9A3B-B181-4EDF-93DA-BCD9C694D1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260B4-DB9F-4844-BB39-252B80B67BC2}" type="datetimeFigureOut">
              <a:rPr lang="cs-CZ"/>
              <a:pPr>
                <a:defRPr/>
              </a:pPr>
              <a:t>7.11.2011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7120B-A894-4978-B214-D88FC74A98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82953-69D6-4E31-B71E-36E0286A2DE0}" type="datetimeFigureOut">
              <a:rPr lang="cs-CZ"/>
              <a:pPr>
                <a:defRPr/>
              </a:pPr>
              <a:t>7.11.2011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348CE-0A84-4F2D-8BDC-2B3C81D73B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6DF9-72A4-454A-AC36-50510B9BE20B}" type="datetimeFigureOut">
              <a:rPr lang="cs-CZ"/>
              <a:pPr>
                <a:defRPr/>
              </a:pPr>
              <a:t>7.11.2011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9450D-B3CB-464B-8489-B97C41D79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A9732-EB20-46E5-B77D-526609BD4F27}" type="datetimeFigureOut">
              <a:rPr lang="cs-CZ"/>
              <a:pPr>
                <a:defRPr/>
              </a:pPr>
              <a:t>7.11.2011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51B47-1602-4BE5-863A-B3C0846066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63C90-4DD3-4372-919D-2400A2AF199D}" type="datetimeFigureOut">
              <a:rPr lang="cs-CZ"/>
              <a:pPr>
                <a:defRPr/>
              </a:pPr>
              <a:t>7.11.2011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3339-DF0F-4A45-8756-2D19DDF9F6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8F982C-6CCD-4F17-A5BD-BD742FBF71CB}" type="datetimeFigureOut">
              <a:rPr lang="cs-CZ"/>
              <a:pPr>
                <a:defRPr/>
              </a:pPr>
              <a:t>7.11.2011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32C332-E6CD-4A32-9617-8EC9D992D0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4800" b="1" dirty="0" smtClean="0">
                <a:solidFill>
                  <a:srgbClr val="FF0000"/>
                </a:solidFill>
              </a:rPr>
              <a:t>The Theory of Sport Training</a:t>
            </a:r>
            <a:br>
              <a:rPr lang="en-GB" sz="4800" b="1" dirty="0" smtClean="0">
                <a:solidFill>
                  <a:srgbClr val="FF0000"/>
                </a:solidFill>
              </a:rPr>
            </a:br>
            <a:r>
              <a:rPr lang="en-GB" sz="4800" b="1" dirty="0" smtClean="0">
                <a:solidFill>
                  <a:srgbClr val="FF0000"/>
                </a:solidFill>
              </a:rPr>
              <a:t>Lesson  6</a:t>
            </a:r>
            <a:endParaRPr lang="en-GB" sz="48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b="1" dirty="0" smtClean="0"/>
              <a:t>Speed and</a:t>
            </a:r>
            <a:r>
              <a:rPr lang="en-GB" sz="4000" b="1" dirty="0" smtClean="0"/>
              <a:t> Strength</a:t>
            </a:r>
            <a:endParaRPr lang="en-GB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Strength training and muscular adaptation</a:t>
            </a:r>
            <a:endParaRPr lang="cs-CZ" dirty="0"/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Hypertrophy </a:t>
            </a:r>
            <a:br>
              <a:rPr lang="en-GB" smtClean="0"/>
            </a:br>
            <a:r>
              <a:rPr lang="en-GB" smtClean="0"/>
              <a:t>- increase of cross-sectional area of muscles</a:t>
            </a:r>
            <a:br>
              <a:rPr lang="en-GB" smtClean="0"/>
            </a:br>
            <a:r>
              <a:rPr lang="en-GB" smtClean="0"/>
              <a:t>- increase storage capacity for high-energy substrates and enzymes</a:t>
            </a:r>
            <a:br>
              <a:rPr lang="en-GB" smtClean="0"/>
            </a:br>
            <a:r>
              <a:rPr lang="en-GB" smtClean="0"/>
              <a:t>- hypertrophy – fast and slow fibres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Strength training and muscular adaptation</a:t>
            </a:r>
            <a:endParaRPr lang="cs-CZ" dirty="0"/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Maximal, submaximal strength:</a:t>
            </a:r>
            <a:br>
              <a:rPr lang="en-GB" smtClean="0"/>
            </a:br>
            <a:r>
              <a:rPr lang="en-GB" smtClean="0"/>
              <a:t>- depend on the diameter of cross-sectional area</a:t>
            </a:r>
            <a:br>
              <a:rPr lang="en-GB" smtClean="0"/>
            </a:br>
            <a:r>
              <a:rPr lang="en-GB" smtClean="0"/>
              <a:t>- capacity recruit fast twitch fibres</a:t>
            </a:r>
            <a:br>
              <a:rPr lang="en-GB" smtClean="0"/>
            </a:br>
            <a:r>
              <a:rPr lang="en-GB" smtClean="0"/>
              <a:t>- ability to synchronize or simultaneously call into action all primarily involved muscles in right moment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Strength training and muscular adaptation</a:t>
            </a:r>
            <a:endParaRPr lang="cs-CZ" dirty="0"/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Conversion</a:t>
            </a:r>
            <a:r>
              <a:rPr lang="cs-CZ" smtClean="0"/>
              <a:t> (transfer)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-depend on sport – type of muscular work, level of resistance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- </a:t>
            </a:r>
            <a:r>
              <a:rPr lang="en-GB" smtClean="0"/>
              <a:t>must include movement pattern, force</a:t>
            </a:r>
            <a:br>
              <a:rPr lang="en-GB" smtClean="0"/>
            </a:br>
            <a:r>
              <a:rPr lang="en-GB" smtClean="0"/>
              <a:t>  product</a:t>
            </a:r>
            <a:r>
              <a:rPr lang="cs-CZ" smtClean="0"/>
              <a:t>i</a:t>
            </a:r>
            <a:r>
              <a:rPr lang="en-GB" smtClean="0"/>
              <a:t>on, velocity consideration</a:t>
            </a:r>
            <a:br>
              <a:rPr lang="en-GB" smtClean="0"/>
            </a:br>
            <a:r>
              <a:rPr lang="en-GB" smtClean="0"/>
              <a:t>- conversion to the power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Principles of strength training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Train movements, not muscles</a:t>
            </a:r>
          </a:p>
          <a:p>
            <a:r>
              <a:rPr lang="en-GB" smtClean="0"/>
              <a:t>Train core strength before extremity strength</a:t>
            </a:r>
          </a:p>
          <a:p>
            <a:r>
              <a:rPr lang="en-GB" smtClean="0"/>
              <a:t>Build strength from the bottom up</a:t>
            </a:r>
          </a:p>
          <a:p>
            <a:r>
              <a:rPr lang="en-GB" smtClean="0"/>
              <a:t>Incorporate movements, that enhance linkage among the all joints</a:t>
            </a:r>
          </a:p>
          <a:p>
            <a:r>
              <a:rPr lang="en-GB" smtClean="0"/>
              <a:t>Sensibly vary the mode and the load</a:t>
            </a:r>
          </a:p>
          <a:p>
            <a:r>
              <a:rPr lang="en-GB" smtClean="0"/>
              <a:t>The systematic, intensive and regularly strength training can start after maturity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SPEED</a:t>
            </a:r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</a:t>
            </a:r>
            <a:r>
              <a:rPr lang="en-GB" dirty="0" smtClean="0"/>
              <a:t>the</a:t>
            </a:r>
            <a:r>
              <a:rPr lang="cs-CZ" dirty="0" smtClean="0"/>
              <a:t> speed</a:t>
            </a:r>
            <a:r>
              <a:rPr lang="en-GB" dirty="0" smtClean="0"/>
              <a:t> </a:t>
            </a:r>
            <a:r>
              <a:rPr lang="en-GB" dirty="0" smtClean="0"/>
              <a:t>ability….</a:t>
            </a:r>
            <a:endParaRPr lang="cs-CZ" dirty="0" smtClean="0"/>
          </a:p>
          <a:p>
            <a:endParaRPr lang="en-GB" dirty="0" smtClean="0"/>
          </a:p>
          <a:p>
            <a:r>
              <a:rPr lang="en-GB" dirty="0" smtClean="0"/>
              <a:t>Very hereditary determined</a:t>
            </a:r>
          </a:p>
          <a:p>
            <a:r>
              <a:rPr lang="en-GB" dirty="0" smtClean="0"/>
              <a:t>Factors which determined speed:</a:t>
            </a:r>
            <a:br>
              <a:rPr lang="en-GB" dirty="0" smtClean="0"/>
            </a:br>
            <a:r>
              <a:rPr lang="en-GB" dirty="0" smtClean="0"/>
              <a:t>-</a:t>
            </a:r>
            <a:r>
              <a:rPr lang="cs-CZ" dirty="0" smtClean="0"/>
              <a:t> </a:t>
            </a:r>
            <a:r>
              <a:rPr lang="en-GB" dirty="0" err="1" smtClean="0"/>
              <a:t>genotyp</a:t>
            </a:r>
            <a:r>
              <a:rPr lang="en-GB" dirty="0" smtClean="0"/>
              <a:t> , </a:t>
            </a:r>
            <a:r>
              <a:rPr lang="en-GB" dirty="0" err="1" smtClean="0"/>
              <a:t>somatotyp</a:t>
            </a:r>
            <a:r>
              <a:rPr lang="en-GB" dirty="0" smtClean="0"/>
              <a:t>, composition of the muscle, ability to use the energetic source, neuromuscular work,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Speed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Factor which affects the results of speed</a:t>
            </a:r>
            <a:r>
              <a:rPr lang="cs-CZ" smtClean="0"/>
              <a:t> </a:t>
            </a:r>
            <a:r>
              <a:rPr lang="en-GB" smtClean="0"/>
              <a:t>during performance:</a:t>
            </a:r>
            <a:br>
              <a:rPr lang="en-GB" smtClean="0"/>
            </a:b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- frequency</a:t>
            </a:r>
            <a:br>
              <a:rPr lang="en-GB" smtClean="0"/>
            </a:br>
            <a:r>
              <a:rPr lang="en-GB" smtClean="0"/>
              <a:t>- strength</a:t>
            </a:r>
            <a:br>
              <a:rPr lang="en-GB" smtClean="0"/>
            </a:br>
            <a:r>
              <a:rPr lang="en-GB" smtClean="0"/>
              <a:t>- technique (coordination)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Biology base of  preconditions</a:t>
            </a:r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CNS</a:t>
            </a:r>
            <a:br>
              <a:rPr lang="cs-CZ" smtClean="0"/>
            </a:br>
            <a:r>
              <a:rPr lang="cs-CZ" smtClean="0"/>
              <a:t>- </a:t>
            </a:r>
            <a:r>
              <a:rPr lang="en-GB" smtClean="0"/>
              <a:t>the quality of neural system,  primarily – irritation, the velocity of irritation conduction, velocity of information transfer and control of neural-muscular activity</a:t>
            </a:r>
            <a:endParaRPr lang="cs-CZ" smtClean="0"/>
          </a:p>
          <a:p>
            <a:pPr>
              <a:buFont typeface="Arial" charset="0"/>
              <a:buNone/>
            </a:pPr>
            <a:r>
              <a:rPr lang="cs-CZ" smtClean="0"/>
              <a:t>	- </a:t>
            </a:r>
            <a:r>
              <a:rPr lang="en-GB" smtClean="0"/>
              <a:t>intramuscular coordination</a:t>
            </a: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Biology base of  preconditions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Muscle system: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the length of muscle tissue and fascias, number of sarcomas , and the angle of the muscle tissue under which are fasten to the bone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high rate of FG and the ability of very quickly change of tension and release (70-80%)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FOG are important for speed endurance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Optimal rate of flexibility for realization of the technique in full range of demanding movement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Biology base of  preconditions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Energy system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High store of CP for </a:t>
            </a:r>
            <a:r>
              <a:rPr lang="en-GB" dirty="0" err="1"/>
              <a:t>resynthesis</a:t>
            </a:r>
            <a:r>
              <a:rPr lang="en-GB" dirty="0"/>
              <a:t> ATP and partly the store of carbohydrates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Psychological preconditions: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I</a:t>
            </a:r>
            <a:r>
              <a:rPr lang="en-GB" dirty="0" smtClean="0"/>
              <a:t>mage about right </a:t>
            </a:r>
            <a:r>
              <a:rPr lang="en-GB" dirty="0"/>
              <a:t>movement </a:t>
            </a:r>
            <a:r>
              <a:rPr lang="en-GB" dirty="0" smtClean="0"/>
              <a:t>– </a:t>
            </a:r>
            <a:r>
              <a:rPr lang="en-GB" dirty="0"/>
              <a:t>idea about the course of </a:t>
            </a:r>
            <a:r>
              <a:rPr lang="en-GB" dirty="0" smtClean="0"/>
              <a:t>movement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High </a:t>
            </a:r>
            <a:r>
              <a:rPr lang="en-GB" dirty="0"/>
              <a:t>ability of concentration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High emotional stability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/>
              <a:t>Characteristics of fast – twitch tissue</a:t>
            </a:r>
            <a:endParaRPr lang="cs-CZ" b="1" dirty="0"/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Fast to fatigue</a:t>
            </a:r>
            <a:endParaRPr lang="cs-CZ" smtClean="0"/>
          </a:p>
          <a:p>
            <a:r>
              <a:rPr lang="en-GB" smtClean="0"/>
              <a:t>They are innervate from large nerve cell- and can innervate from 300 to more than 500 muscle fibres</a:t>
            </a:r>
            <a:endParaRPr lang="cs-CZ" smtClean="0"/>
          </a:p>
          <a:p>
            <a:r>
              <a:rPr lang="en-GB" smtClean="0"/>
              <a:t>Develops short, forceful contractions</a:t>
            </a:r>
            <a:endParaRPr lang="cs-CZ" smtClean="0"/>
          </a:p>
          <a:p>
            <a:r>
              <a:rPr lang="en-GB" smtClean="0"/>
              <a:t>Recruited only during high – intensity work</a:t>
            </a: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Strength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mtClean="0"/>
              <a:t>It is the </a:t>
            </a:r>
            <a:r>
              <a:rPr lang="en-GB" sz="2800" smtClean="0">
                <a:latin typeface="Arial" charset="0"/>
              </a:rPr>
              <a:t>strength</a:t>
            </a:r>
            <a:r>
              <a:rPr lang="cs-CZ" smtClean="0">
                <a:latin typeface="Arial" charset="0"/>
              </a:rPr>
              <a:t> </a:t>
            </a:r>
            <a:r>
              <a:rPr lang="en-GB" smtClean="0"/>
              <a:t>ability …</a:t>
            </a:r>
          </a:p>
          <a:p>
            <a:pPr>
              <a:lnSpc>
                <a:spcPct val="90000"/>
              </a:lnSpc>
            </a:pPr>
            <a:endParaRPr lang="en-GB" smtClean="0"/>
          </a:p>
          <a:p>
            <a:pPr>
              <a:lnSpc>
                <a:spcPct val="90000"/>
              </a:lnSpc>
            </a:pPr>
            <a:r>
              <a:rPr lang="en-GB" smtClean="0"/>
              <a:t>The tasks of strength training:</a:t>
            </a:r>
            <a:br>
              <a:rPr lang="en-GB" smtClean="0"/>
            </a:br>
            <a:r>
              <a:rPr lang="en-GB" smtClean="0"/>
              <a:t>- general bodybuilding,  stabilize the muscle apparatus for well-being, health, fitness </a:t>
            </a:r>
            <a:br>
              <a:rPr lang="en-GB" smtClean="0"/>
            </a:br>
            <a:r>
              <a:rPr lang="en-GB" smtClean="0"/>
              <a:t>- injury prevention and rehabilitation</a:t>
            </a:r>
            <a:br>
              <a:rPr lang="en-GB" smtClean="0"/>
            </a:br>
            <a:r>
              <a:rPr lang="en-GB" smtClean="0"/>
              <a:t>- cosmetic training – visage, appearance</a:t>
            </a:r>
            <a:br>
              <a:rPr lang="en-GB" smtClean="0"/>
            </a:br>
            <a:r>
              <a:rPr lang="en-GB" smtClean="0"/>
              <a:t>- development of performance for competitive sport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Type of speed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/>
          <a:lstStyle/>
          <a:p>
            <a:r>
              <a:rPr lang="en-GB" smtClean="0"/>
              <a:t>Speed of</a:t>
            </a:r>
            <a:r>
              <a:rPr lang="cs-CZ" smtClean="0"/>
              <a:t> </a:t>
            </a:r>
            <a:r>
              <a:rPr lang="en-GB" smtClean="0"/>
              <a:t>reaction and speed realization</a:t>
            </a:r>
            <a:r>
              <a:rPr lang="cs-CZ" smtClean="0"/>
              <a:t> </a:t>
            </a:r>
            <a:r>
              <a:rPr lang="en-GB" smtClean="0"/>
              <a:t>of</a:t>
            </a:r>
            <a:r>
              <a:rPr lang="cs-CZ" smtClean="0"/>
              <a:t> the </a:t>
            </a:r>
            <a:r>
              <a:rPr lang="en-GB" smtClean="0"/>
              <a:t>movement</a:t>
            </a:r>
            <a:r>
              <a:rPr lang="cs-CZ" smtClean="0"/>
              <a:t/>
            </a:r>
            <a:br>
              <a:rPr lang="cs-CZ" smtClean="0"/>
            </a:br>
            <a:endParaRPr lang="en-GB" smtClean="0"/>
          </a:p>
          <a:p>
            <a:r>
              <a:rPr lang="en-GB" smtClean="0"/>
              <a:t>Cyclic or acyclic</a:t>
            </a:r>
            <a:r>
              <a:rPr lang="cs-CZ" smtClean="0"/>
              <a:t/>
            </a:r>
            <a:br>
              <a:rPr lang="cs-CZ" smtClean="0"/>
            </a:br>
            <a:endParaRPr lang="en-GB" smtClean="0"/>
          </a:p>
          <a:p>
            <a:r>
              <a:rPr lang="en-GB" smtClean="0"/>
              <a:t>Linear or nonlinear (multidimensional)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Reaction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Type of reaction</a:t>
            </a:r>
            <a:br>
              <a:rPr lang="en-GB" dirty="0" smtClean="0"/>
            </a:br>
            <a:r>
              <a:rPr lang="en-GB" dirty="0" smtClean="0"/>
              <a:t>- simple </a:t>
            </a:r>
            <a:br>
              <a:rPr lang="en-GB" dirty="0" smtClean="0"/>
            </a:br>
            <a:r>
              <a:rPr lang="en-GB" dirty="0" smtClean="0"/>
              <a:t>- selective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50-60% of hereditary conditioned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Training can improve reaction time by about 30 %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kind of stimuli:</a:t>
            </a:r>
            <a:br>
              <a:rPr lang="en-GB" dirty="0" smtClean="0"/>
            </a:br>
            <a:r>
              <a:rPr lang="en-GB" dirty="0" smtClean="0"/>
              <a:t>- visual – reaction time of athletes 0,15 – 0,3 s</a:t>
            </a:r>
            <a:br>
              <a:rPr lang="en-GB" dirty="0" smtClean="0"/>
            </a:br>
            <a:r>
              <a:rPr lang="en-GB" dirty="0" smtClean="0"/>
              <a:t>- auditory -0,07 – 0,15 s</a:t>
            </a:r>
            <a:br>
              <a:rPr lang="en-GB" dirty="0" smtClean="0"/>
            </a:br>
            <a:r>
              <a:rPr lang="en-GB" dirty="0" smtClean="0"/>
              <a:t>- kinaesthetic – 0,1 – 0,15</a:t>
            </a:r>
            <a:r>
              <a:rPr lang="cs-CZ" dirty="0" smtClean="0"/>
              <a:t> s</a:t>
            </a:r>
            <a:endParaRPr lang="en-GB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/>
              <a:t>Linear speed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Sports?</a:t>
            </a:r>
          </a:p>
          <a:p>
            <a:r>
              <a:rPr lang="en-GB" dirty="0" smtClean="0"/>
              <a:t>Concept of </a:t>
            </a:r>
            <a:r>
              <a:rPr lang="en-GB" dirty="0" smtClean="0"/>
              <a:t>training</a:t>
            </a:r>
            <a:r>
              <a:rPr lang="cs-CZ" dirty="0" smtClean="0"/>
              <a:t>- </a:t>
            </a:r>
            <a:r>
              <a:rPr lang="cs-CZ" dirty="0" err="1" smtClean="0"/>
              <a:t>from</a:t>
            </a:r>
            <a:r>
              <a:rPr lang="cs-CZ" dirty="0" smtClean="0"/>
              <a:t> point </a:t>
            </a:r>
            <a:r>
              <a:rPr lang="cs-CZ" dirty="0" err="1" smtClean="0"/>
              <a:t>of</a:t>
            </a:r>
            <a:r>
              <a:rPr lang="cs-CZ" dirty="0" smtClean="0"/>
              <a:t> speed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start - reaction, </a:t>
            </a:r>
            <a:r>
              <a:rPr lang="en-GB" dirty="0" err="1" smtClean="0"/>
              <a:t>absol</a:t>
            </a:r>
            <a:r>
              <a:rPr lang="en-GB" dirty="0" smtClean="0"/>
              <a:t>. and explosive strength</a:t>
            </a:r>
            <a:br>
              <a:rPr lang="en-GB" dirty="0" smtClean="0"/>
            </a:br>
            <a:r>
              <a:rPr lang="en-GB" dirty="0" smtClean="0"/>
              <a:t>- acceleration – dynamic strength, power</a:t>
            </a:r>
            <a:br>
              <a:rPr lang="en-GB" dirty="0" smtClean="0"/>
            </a:br>
            <a:r>
              <a:rPr lang="en-GB" dirty="0" smtClean="0"/>
              <a:t>- max. speed</a:t>
            </a:r>
            <a:br>
              <a:rPr lang="en-GB" dirty="0" smtClean="0"/>
            </a:br>
            <a:r>
              <a:rPr lang="en-GB" dirty="0" smtClean="0"/>
              <a:t>- speed maintenance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n-GB" b="1" smtClean="0"/>
              <a:t>Multidimensional</a:t>
            </a:r>
            <a:r>
              <a:rPr lang="cs-CZ" b="1" smtClean="0"/>
              <a:t> speed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Sports?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Agility, quickness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Factors – perception, decision, dynamic strength, speed, coordination, ability to change direction</a:t>
            </a:r>
            <a:r>
              <a:rPr lang="cs-CZ" dirty="0" smtClean="0"/>
              <a:t> and </a:t>
            </a:r>
            <a:r>
              <a:rPr lang="cs-CZ" dirty="0" smtClean="0"/>
              <a:t>speed- </a:t>
            </a:r>
            <a:r>
              <a:rPr lang="cs-CZ" dirty="0" err="1" smtClean="0"/>
              <a:t>connected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balance 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Concept of training:</a:t>
            </a:r>
            <a:br>
              <a:rPr lang="en-GB" dirty="0" smtClean="0"/>
            </a:br>
            <a:r>
              <a:rPr lang="en-GB" dirty="0" smtClean="0"/>
              <a:t>- coordination</a:t>
            </a:r>
            <a:r>
              <a:rPr lang="cs-CZ" dirty="0" smtClean="0"/>
              <a:t>, </a:t>
            </a:r>
            <a:r>
              <a:rPr lang="en-GB" dirty="0" smtClean="0"/>
              <a:t>technique,</a:t>
            </a:r>
            <a:r>
              <a:rPr lang="cs-CZ" dirty="0" smtClean="0"/>
              <a:t> </a:t>
            </a:r>
            <a:r>
              <a:rPr lang="en-GB" dirty="0" smtClean="0"/>
              <a:t>reaction</a:t>
            </a:r>
            <a:r>
              <a:rPr lang="cs-CZ" dirty="0" smtClean="0"/>
              <a:t>,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max. speed</a:t>
            </a:r>
            <a:r>
              <a:rPr lang="cs-CZ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quick change of direction, change of speed, high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</a:t>
            </a:r>
            <a:r>
              <a:rPr lang="en-GB" dirty="0" smtClean="0"/>
              <a:t> variability of movement </a:t>
            </a:r>
            <a:br>
              <a:rPr lang="en-GB" dirty="0" smtClean="0"/>
            </a:br>
            <a:r>
              <a:rPr lang="en-GB" dirty="0" smtClean="0"/>
              <a:t>- dynamic strength, </a:t>
            </a:r>
            <a:r>
              <a:rPr lang="cs-CZ" dirty="0" smtClean="0"/>
              <a:t>max. </a:t>
            </a:r>
            <a:r>
              <a:rPr lang="en-GB" dirty="0" smtClean="0"/>
              <a:t>strength</a:t>
            </a:r>
            <a:br>
              <a:rPr lang="en-GB" dirty="0" smtClean="0"/>
            </a:br>
            <a:endParaRPr lang="en-GB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Strength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Precondition of good strength ability</a:t>
            </a:r>
            <a:br>
              <a:rPr lang="en-GB" smtClean="0"/>
            </a:br>
            <a:r>
              <a:rPr lang="en-GB" smtClean="0"/>
              <a:t>- coordination of working muscles</a:t>
            </a:r>
            <a:br>
              <a:rPr lang="en-GB" smtClean="0"/>
            </a:br>
            <a:r>
              <a:rPr lang="en-GB" smtClean="0"/>
              <a:t>- coordination of working and opponent muscles</a:t>
            </a:r>
            <a:r>
              <a:rPr lang="cs-CZ" smtClean="0"/>
              <a:t/>
            </a:r>
            <a:br>
              <a:rPr lang="cs-CZ" smtClean="0"/>
            </a:br>
            <a:r>
              <a:rPr lang="en-GB" smtClean="0"/>
              <a:t>- size of the muscles cross-sectional area </a:t>
            </a:r>
            <a:br>
              <a:rPr lang="en-GB" smtClean="0"/>
            </a:br>
            <a:r>
              <a:rPr lang="en-GB" smtClean="0"/>
              <a:t>- the number of fibres recruited to the work</a:t>
            </a:r>
            <a:br>
              <a:rPr lang="en-GB" smtClean="0"/>
            </a:br>
            <a:r>
              <a:rPr lang="en-GB" smtClean="0"/>
              <a:t>- energy system</a:t>
            </a:r>
            <a:br>
              <a:rPr lang="en-GB" smtClean="0"/>
            </a:br>
            <a:r>
              <a:rPr lang="en-GB" smtClean="0"/>
              <a:t>- quality of neural system and neuromuscular system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Strength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Biomechanical preconditions:</a:t>
            </a:r>
            <a:br>
              <a:rPr lang="en-GB" smtClean="0"/>
            </a:br>
            <a:r>
              <a:rPr lang="en-GB" smtClean="0"/>
              <a:t>- affectivity of muscular work</a:t>
            </a:r>
            <a:br>
              <a:rPr lang="en-GB" smtClean="0"/>
            </a:br>
            <a:r>
              <a:rPr lang="en-GB" smtClean="0"/>
              <a:t>- place of the muscle tendon attachment (fixing) to the bone</a:t>
            </a:r>
            <a:br>
              <a:rPr lang="en-GB" smtClean="0"/>
            </a:br>
            <a:r>
              <a:rPr lang="en-GB" smtClean="0"/>
              <a:t>- difference between short and long muscles for resistance activity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81175" y="2338388"/>
            <a:ext cx="5581650" cy="3048000"/>
          </a:xfrm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5589588"/>
            <a:ext cx="75469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contraction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Concentric – shortening of the muscle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Eccentric – lengthening of the muscle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Static or isometric – the change of the force without the change of muscle length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err="1" smtClean="0"/>
              <a:t>Isokinetic</a:t>
            </a:r>
            <a:r>
              <a:rPr lang="en-GB" dirty="0" smtClean="0"/>
              <a:t> – constant velocity movement, the change of force size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</a:t>
            </a:r>
            <a:r>
              <a:rPr lang="en-GB" dirty="0" err="1" smtClean="0"/>
              <a:t>trength</a:t>
            </a:r>
            <a:r>
              <a:rPr lang="cs-CZ" dirty="0" smtClean="0"/>
              <a:t> </a:t>
            </a:r>
            <a:r>
              <a:rPr lang="en-GB" dirty="0" smtClean="0"/>
              <a:t>development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General strength – basic anatomical adaptation, preparation for specific training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Specific strength – typical for every sport, games, the development of specific muscles groups important for given sport, games , specific dynamic characteristic and time of load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Type of </a:t>
            </a:r>
            <a:r>
              <a:rPr lang="en-GB" smtClean="0"/>
              <a:t>strength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smtClean="0"/>
              <a:t>Along the size of weight, speed of motion and time</a:t>
            </a:r>
            <a:r>
              <a:rPr lang="cs-CZ" smtClean="0"/>
              <a:t> (</a:t>
            </a:r>
            <a:r>
              <a:rPr lang="en-GB" smtClean="0"/>
              <a:t>number of repetition</a:t>
            </a:r>
            <a:r>
              <a:rPr lang="cs-CZ" smtClean="0"/>
              <a:t>)</a:t>
            </a:r>
            <a:r>
              <a:rPr lang="en-GB" smtClean="0"/>
              <a:t> of physical activity</a:t>
            </a:r>
          </a:p>
          <a:p>
            <a:r>
              <a:rPr lang="en-GB" smtClean="0"/>
              <a:t>Maximal strength</a:t>
            </a:r>
          </a:p>
          <a:p>
            <a:r>
              <a:rPr lang="en-GB" smtClean="0"/>
              <a:t>Dynamic</a:t>
            </a:r>
            <a:r>
              <a:rPr lang="cs-CZ" smtClean="0"/>
              <a:t>, </a:t>
            </a:r>
            <a:r>
              <a:rPr lang="en-GB" smtClean="0"/>
              <a:t>explosive strength</a:t>
            </a:r>
          </a:p>
          <a:p>
            <a:r>
              <a:rPr lang="en-GB" smtClean="0"/>
              <a:t>Speed strength</a:t>
            </a:r>
          </a:p>
          <a:p>
            <a:r>
              <a:rPr lang="en-GB" smtClean="0"/>
              <a:t>Strength – endurance</a:t>
            </a:r>
          </a:p>
          <a:p>
            <a:r>
              <a:rPr lang="en-GB" smtClean="0"/>
              <a:t>Relative strength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/>
              <a:t>Strength training and muscular adaptation</a:t>
            </a:r>
            <a:endParaRPr lang="en-GB" b="1" dirty="0"/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Anatomical adaptation</a:t>
            </a:r>
            <a:br>
              <a:rPr lang="en-GB" smtClean="0"/>
            </a:br>
            <a:r>
              <a:rPr lang="en-GB" smtClean="0"/>
              <a:t>- increase the oxidative capacity of ST</a:t>
            </a:r>
            <a:br>
              <a:rPr lang="en-GB" smtClean="0"/>
            </a:br>
            <a:r>
              <a:rPr lang="en-GB" smtClean="0"/>
              <a:t>- strengthen tendons, ligaments and joints</a:t>
            </a:r>
            <a:br>
              <a:rPr lang="en-GB" smtClean="0"/>
            </a:br>
            <a:r>
              <a:rPr lang="en-GB" smtClean="0"/>
              <a:t>- increase the bone mineral content</a:t>
            </a:r>
            <a:br>
              <a:rPr lang="en-GB" smtClean="0"/>
            </a:br>
            <a:r>
              <a:rPr lang="en-GB" smtClean="0"/>
              <a:t>- proliferation of connective tissue that surrounds the individual muscle fibres.</a:t>
            </a:r>
          </a:p>
          <a:p>
            <a:r>
              <a:rPr lang="en-GB" smtClean="0"/>
              <a:t>The aim: progressive adaptation of the athlete body for demanding training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447</Words>
  <Application>Microsoft Office PowerPoint</Application>
  <PresentationFormat>Předvádění na obrazovce (4:3)</PresentationFormat>
  <Paragraphs>90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The Theory of Sport Training Lesson  6</vt:lpstr>
      <vt:lpstr>Strength</vt:lpstr>
      <vt:lpstr>Strength</vt:lpstr>
      <vt:lpstr>Strength</vt:lpstr>
      <vt:lpstr>Prezentace aplikace PowerPoint</vt:lpstr>
      <vt:lpstr>Type of contraction</vt:lpstr>
      <vt:lpstr>Strength development</vt:lpstr>
      <vt:lpstr>Type of strength</vt:lpstr>
      <vt:lpstr>Strength training and muscular adaptation</vt:lpstr>
      <vt:lpstr>Strength training and muscular adaptation</vt:lpstr>
      <vt:lpstr>Strength training and muscular adaptation</vt:lpstr>
      <vt:lpstr>Strength training and muscular adaptation</vt:lpstr>
      <vt:lpstr>Principles of strength training</vt:lpstr>
      <vt:lpstr>SPEED</vt:lpstr>
      <vt:lpstr>Speed</vt:lpstr>
      <vt:lpstr>Biology base of  preconditions</vt:lpstr>
      <vt:lpstr>Biology base of  preconditions</vt:lpstr>
      <vt:lpstr>Biology base of  preconditions</vt:lpstr>
      <vt:lpstr>Characteristics of fast – twitch tissue</vt:lpstr>
      <vt:lpstr>Type of speed</vt:lpstr>
      <vt:lpstr>Reaction</vt:lpstr>
      <vt:lpstr>Linear speed</vt:lpstr>
      <vt:lpstr>Multidimensional speed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 6</dc:title>
  <dc:creator>pavel</dc:creator>
  <cp:lastModifiedBy>host</cp:lastModifiedBy>
  <cp:revision>37</cp:revision>
  <dcterms:created xsi:type="dcterms:W3CDTF">2011-11-04T19:18:58Z</dcterms:created>
  <dcterms:modified xsi:type="dcterms:W3CDTF">2011-11-07T20:10:48Z</dcterms:modified>
</cp:coreProperties>
</file>