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3949F-5EB2-41D2-ACFF-FF7CBA0C91F9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5D04AFD-E2FC-4045-A60E-02AF3EF23A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741DF-E04D-4CD7-9750-41E22A935E01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ABE44-FF3C-45B1-8528-C1E0C6EEE9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B3AF7-5D42-4AD2-81AA-11BE454758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C8C9-6873-4283-A2F9-BB07E36CEF52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CEA46-5FD9-4B10-9FB9-F0D7577548C3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309CD-70A0-4381-86DA-D6669BD4FF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699D7-309D-4125-86AB-100575C05201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7823D6B-EF9F-4F2C-843C-941C7271D5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C9662-6934-4AE1-9858-E472B22E31B1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74870-BBAF-459B-9BC8-7F4A786A88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2401F-1259-44B8-85ED-DAE06B94502E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828A9F3-2348-4070-A23A-6F1E53E1AA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AC7C6-45F7-461F-B64F-68FBC961C833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6C478-06C0-4B02-9194-7E9D652B7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92D53-99BA-431D-A596-1E2848CAC7E4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9CCF3C-910B-4F93-BBF6-259EDF23F2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D57B9C7-A067-47C8-A236-F8F1AB76A9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753B2-E046-4F40-B28D-4268F3E347CC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40DD9-D2CA-487E-B055-35CA6BEB0E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53503-5FA8-4C47-977A-68233EF0D87C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5BABA34-7A08-4904-AE7D-48941EC7EFC7}" type="datetimeFigureOut">
              <a:rPr lang="cs-CZ"/>
              <a:pPr>
                <a:defRPr/>
              </a:pPr>
              <a:t>11.10.2011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C575BC-854F-4103-97D6-0B9349E04F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7701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cs-CZ" cap="none" smtClean="0"/>
          </a:p>
          <a:p>
            <a:pPr eaLnBrk="1" hangingPunct="1">
              <a:defRPr/>
            </a:pPr>
            <a:r>
              <a:rPr lang="cs-CZ" cap="none" smtClean="0">
                <a:solidFill>
                  <a:srgbClr val="0070C0"/>
                </a:solidFill>
              </a:rPr>
              <a:t>LESSON 2</a:t>
            </a:r>
            <a:endParaRPr lang="cs-CZ" cap="none" smtClean="0">
              <a:solidFill>
                <a:srgbClr val="0070C0"/>
              </a:solidFill>
              <a:latin typeface="Arial" charset="0"/>
            </a:endParaRPr>
          </a:p>
          <a:p>
            <a:pPr eaLnBrk="1" hangingPunct="1">
              <a:defRPr/>
            </a:pPr>
            <a:endParaRPr lang="en-GB" cap="none" smtClean="0">
              <a:solidFill>
                <a:srgbClr val="0070C0"/>
              </a:solidFill>
              <a:latin typeface="Arial" charset="0"/>
            </a:endParaRPr>
          </a:p>
          <a:p>
            <a:pPr algn="l" eaLnBrk="1" hangingPunct="1">
              <a:defRPr/>
            </a:pPr>
            <a:r>
              <a:rPr lang="en-GB" cap="none" smtClean="0">
                <a:solidFill>
                  <a:srgbClr val="0070C0"/>
                </a:solidFill>
                <a:latin typeface="Arial" charset="0"/>
              </a:rPr>
              <a:t>The Aim of the ST</a:t>
            </a:r>
          </a:p>
          <a:p>
            <a:pPr algn="l" eaLnBrk="1" hangingPunct="1">
              <a:defRPr/>
            </a:pPr>
            <a:endParaRPr lang="en-GB" cap="none" smtClean="0">
              <a:solidFill>
                <a:srgbClr val="0070C0"/>
              </a:solidFill>
              <a:latin typeface="Arial" charset="0"/>
            </a:endParaRPr>
          </a:p>
          <a:p>
            <a:pPr algn="l" eaLnBrk="1" hangingPunct="1">
              <a:defRPr/>
            </a:pPr>
            <a:r>
              <a:rPr lang="en-GB" cap="none" smtClean="0">
                <a:solidFill>
                  <a:srgbClr val="0070C0"/>
                </a:solidFill>
                <a:latin typeface="Arial" charset="0"/>
              </a:rPr>
              <a:t>Structure of </a:t>
            </a:r>
            <a:r>
              <a:rPr lang="cs-CZ" cap="none" smtClean="0">
                <a:solidFill>
                  <a:srgbClr val="0070C0"/>
                </a:solidFill>
                <a:latin typeface="Arial" charset="0"/>
              </a:rPr>
              <a:t>S</a:t>
            </a:r>
            <a:r>
              <a:rPr lang="en-GB" cap="none" smtClean="0">
                <a:solidFill>
                  <a:srgbClr val="0070C0"/>
                </a:solidFill>
                <a:latin typeface="Arial" charset="0"/>
              </a:rPr>
              <a:t>port </a:t>
            </a:r>
            <a:r>
              <a:rPr lang="cs-CZ" cap="none" smtClean="0">
                <a:solidFill>
                  <a:srgbClr val="0070C0"/>
                </a:solidFill>
                <a:latin typeface="Arial" charset="0"/>
              </a:rPr>
              <a:t>P</a:t>
            </a:r>
            <a:r>
              <a:rPr lang="en-GB" cap="none" smtClean="0">
                <a:solidFill>
                  <a:srgbClr val="0070C0"/>
                </a:solidFill>
                <a:latin typeface="Arial" charset="0"/>
              </a:rPr>
              <a:t>erformance</a:t>
            </a:r>
            <a:r>
              <a:rPr lang="cs-CZ" cap="none" smtClean="0">
                <a:solidFill>
                  <a:srgbClr val="0070C0"/>
                </a:solidFill>
                <a:latin typeface="Arial" charset="0"/>
              </a:rPr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The Theory of Sport  Training</a:t>
            </a: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>Basic Principles</a:t>
            </a:r>
            <a:endParaRPr lang="en-GB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Aesthetic – technical performance 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2253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smtClean="0"/>
              <a:t>Sports ?</a:t>
            </a:r>
          </a:p>
          <a:p>
            <a:pPr eaLnBrk="1" hangingPunct="1"/>
            <a:r>
              <a:rPr lang="en-GB" smtClean="0"/>
              <a:t>The </a:t>
            </a:r>
            <a:r>
              <a:rPr lang="cs-CZ" smtClean="0"/>
              <a:t>aim</a:t>
            </a:r>
            <a:r>
              <a:rPr lang="en-GB" smtClean="0"/>
              <a:t>: solution of difficult movement task</a:t>
            </a:r>
          </a:p>
          <a:p>
            <a:pPr eaLnBrk="1" hangingPunct="1"/>
            <a:r>
              <a:rPr lang="en-GB" smtClean="0"/>
              <a:t>Motor  ability: co-ordination, flexibility</a:t>
            </a:r>
            <a:r>
              <a:rPr lang="cs-CZ" smtClean="0">
                <a:latin typeface="Arial" charset="0"/>
              </a:rPr>
              <a:t>, </a:t>
            </a:r>
            <a:r>
              <a:rPr lang="en-GB" smtClean="0"/>
              <a:t>strength, speed, </a:t>
            </a:r>
            <a:endParaRPr lang="cs-CZ" smtClean="0">
              <a:latin typeface="Arial" charset="0"/>
            </a:endParaRPr>
          </a:p>
          <a:p>
            <a:pPr eaLnBrk="1" hangingPunct="1"/>
            <a:r>
              <a:rPr lang="en-GB" smtClean="0"/>
              <a:t>Motor skills: great number of skills with difficult structure</a:t>
            </a:r>
            <a:r>
              <a:rPr lang="cs-CZ" smtClean="0"/>
              <a:t>,  variability ???</a:t>
            </a:r>
            <a:endParaRPr lang="en-GB" smtClean="0"/>
          </a:p>
          <a:p>
            <a:pPr eaLnBrk="1" hangingPunct="1"/>
            <a:r>
              <a:rPr lang="en-GB" smtClean="0"/>
              <a:t>Physiology: not very high energy cost, aer-anaer. metabolism,  load – middle, nBM – 2 – 5000%</a:t>
            </a:r>
          </a:p>
          <a:p>
            <a:pPr eaLnBrk="1" hangingPunct="1"/>
            <a:r>
              <a:rPr lang="en-GB" smtClean="0"/>
              <a:t>Psych. –creativity,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Endurance performance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Sports?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Th</a:t>
            </a:r>
            <a:r>
              <a:rPr lang="cs-CZ" smtClean="0"/>
              <a:t>e</a:t>
            </a:r>
            <a:r>
              <a:rPr lang="en-GB" smtClean="0"/>
              <a:t> </a:t>
            </a:r>
            <a:r>
              <a:rPr lang="cs-CZ" smtClean="0"/>
              <a:t>aim</a:t>
            </a:r>
            <a:r>
              <a:rPr lang="en-GB" smtClean="0"/>
              <a:t>: get over the given distance in shortest time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Motor ability: endurance, strength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Motor skills: small number, structure simple , variability </a:t>
            </a:r>
            <a:r>
              <a:rPr lang="cs-CZ" smtClean="0">
                <a:latin typeface="Arial" charset="0"/>
              </a:rPr>
              <a:t>???</a:t>
            </a:r>
            <a:endParaRPr lang="en-GB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Physiology: middle energy cost per minute, but total cost during the whole time of race</a:t>
            </a:r>
            <a:r>
              <a:rPr lang="cs-CZ" smtClean="0"/>
              <a:t> </a:t>
            </a:r>
            <a:r>
              <a:rPr lang="en-GB" smtClean="0"/>
              <a:t>is enormous</a:t>
            </a:r>
            <a:br>
              <a:rPr lang="en-GB" smtClean="0"/>
            </a:br>
            <a:r>
              <a:rPr lang="en-GB" smtClean="0"/>
              <a:t>2-5000% nBM,  aer. metabolism, 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Psych: long term volitional effort and concentration, get over fatigue, persistence</a:t>
            </a:r>
            <a:r>
              <a:rPr lang="cs-CZ" smtClean="0"/>
              <a:t> </a:t>
            </a:r>
            <a:r>
              <a:rPr lang="en-GB" smtClean="0"/>
              <a:t>of effort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Games</a:t>
            </a:r>
            <a:r>
              <a:rPr lang="cs-CZ" b="1" smtClean="0">
                <a:solidFill>
                  <a:srgbClr val="0070C0"/>
                </a:solidFill>
              </a:rPr>
              <a:t>, </a:t>
            </a:r>
            <a:r>
              <a:rPr lang="en-GB" b="1" smtClean="0">
                <a:solidFill>
                  <a:srgbClr val="0070C0"/>
                </a:solidFill>
              </a:rPr>
              <a:t>collective sport performance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Games??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The aim: get over active opponent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ability: all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skills: high number, structure – very complicated,  variability high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Physiology: load middle and changing, </a:t>
            </a:r>
            <a:r>
              <a:rPr lang="en-GB" dirty="0" err="1" smtClean="0"/>
              <a:t>aer-anaer.metab</a:t>
            </a:r>
            <a:r>
              <a:rPr lang="en-GB" dirty="0" smtClean="0"/>
              <a:t>., 1 – 2000% </a:t>
            </a:r>
            <a:r>
              <a:rPr lang="en-GB" dirty="0" err="1" smtClean="0"/>
              <a:t>nBM</a:t>
            </a:r>
            <a:endParaRPr lang="en-GB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Psych:  creative tactical thinking,  team motivation (team spirit), anticipation,  accept the social rule of team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Combat sports</a:t>
            </a:r>
            <a:r>
              <a:rPr lang="cs-CZ" b="1" smtClean="0">
                <a:solidFill>
                  <a:srgbClr val="0070C0"/>
                </a:solidFill>
              </a:rPr>
              <a:t>, </a:t>
            </a:r>
            <a:r>
              <a:rPr lang="en-GB" b="1" smtClean="0">
                <a:solidFill>
                  <a:srgbClr val="0070C0"/>
                </a:solidFill>
              </a:rPr>
              <a:t>individual sports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Sports 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The aim: get over active opponent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ability: all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skills: great number,</a:t>
            </a:r>
            <a:r>
              <a:rPr lang="cs-CZ" dirty="0" smtClean="0"/>
              <a:t> </a:t>
            </a:r>
            <a:r>
              <a:rPr lang="en-GB" dirty="0" smtClean="0"/>
              <a:t>structure – very complicated,   variability ???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Physiology: small to high energy cost, 400-1500%nBM,  </a:t>
            </a:r>
            <a:r>
              <a:rPr lang="en-GB" dirty="0" err="1" smtClean="0"/>
              <a:t>aer</a:t>
            </a:r>
            <a:r>
              <a:rPr lang="en-GB" dirty="0" smtClean="0"/>
              <a:t>- </a:t>
            </a:r>
            <a:r>
              <a:rPr lang="en-GB" dirty="0" err="1" smtClean="0"/>
              <a:t>anaer</a:t>
            </a:r>
            <a:r>
              <a:rPr lang="en-GB" dirty="0" smtClean="0"/>
              <a:t>. metabolism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 volitional activity, the ability get over pain, control of aggression, decision under deficit of time, anticipation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1475"/>
          </a:xfrm>
        </p:spPr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The sport performance connect</a:t>
            </a:r>
            <a:r>
              <a:rPr lang="cs-CZ" b="1" smtClean="0">
                <a:solidFill>
                  <a:srgbClr val="0070C0"/>
                </a:solidFill>
              </a:rPr>
              <a:t>ed</a:t>
            </a:r>
            <a:r>
              <a:rPr lang="en-GB" b="1" smtClean="0">
                <a:solidFill>
                  <a:srgbClr val="0070C0"/>
                </a:solidFill>
              </a:rPr>
              <a:t> with the handling of some apparatus, animal or sport equipment 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9138"/>
            <a:ext cx="8229600" cy="41370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Sports 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The aim: get over distance, optional exercise  in shortest time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ability: all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skills: from low to very high number,</a:t>
            </a:r>
            <a:r>
              <a:rPr lang="cs-CZ" dirty="0" smtClean="0"/>
              <a:t> </a:t>
            </a:r>
            <a:r>
              <a:rPr lang="en-GB" dirty="0" smtClean="0"/>
              <a:t>structure </a:t>
            </a:r>
            <a:r>
              <a:rPr lang="cs-CZ" dirty="0" smtClean="0"/>
              <a:t>– </a:t>
            </a:r>
            <a:r>
              <a:rPr lang="en-GB" dirty="0" smtClean="0"/>
              <a:t>very various,  variability 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Physiology: energy cost 500-1000% </a:t>
            </a:r>
            <a:r>
              <a:rPr lang="en-GB" dirty="0" err="1" smtClean="0"/>
              <a:t>nBM</a:t>
            </a:r>
            <a:r>
              <a:rPr lang="en-GB" dirty="0" smtClean="0"/>
              <a:t>,  most </a:t>
            </a:r>
            <a:r>
              <a:rPr lang="en-GB" dirty="0" err="1" smtClean="0"/>
              <a:t>aer</a:t>
            </a:r>
            <a:r>
              <a:rPr lang="en-GB" dirty="0" smtClean="0"/>
              <a:t>. than </a:t>
            </a:r>
            <a:r>
              <a:rPr lang="en-GB" dirty="0" err="1" smtClean="0"/>
              <a:t>anaer</a:t>
            </a:r>
            <a:r>
              <a:rPr lang="en-GB" dirty="0" smtClean="0"/>
              <a:t>. met.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Psych: decision under time deficit, get over the fear, scare, courage, risk,  danger, solve the unexpected problems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Sensorymotor performance 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smtClean="0"/>
              <a:t>Sports ?</a:t>
            </a:r>
          </a:p>
          <a:p>
            <a:pPr eaLnBrk="1" hangingPunct="1"/>
            <a:r>
              <a:rPr lang="en-GB" smtClean="0"/>
              <a:t>The aim: the most accurate hit</a:t>
            </a:r>
            <a:r>
              <a:rPr lang="cs-CZ" smtClean="0"/>
              <a:t> of the </a:t>
            </a:r>
            <a:r>
              <a:rPr lang="en-GB" smtClean="0"/>
              <a:t>target</a:t>
            </a:r>
          </a:p>
          <a:p>
            <a:pPr eaLnBrk="1" hangingPunct="1"/>
            <a:r>
              <a:rPr lang="en-GB" smtClean="0"/>
              <a:t>Motor ability: co-ordination</a:t>
            </a:r>
          </a:p>
          <a:p>
            <a:pPr eaLnBrk="1" hangingPunct="1"/>
            <a:r>
              <a:rPr lang="en-GB" smtClean="0"/>
              <a:t>Moto skills: small number, structure simple, variability???</a:t>
            </a:r>
          </a:p>
          <a:p>
            <a:pPr eaLnBrk="1" hangingPunct="1"/>
            <a:r>
              <a:rPr lang="en-GB" smtClean="0"/>
              <a:t> Physiology: energy cost low, 400-700% nBM, </a:t>
            </a:r>
          </a:p>
          <a:p>
            <a:pPr eaLnBrk="1" hangingPunct="1"/>
            <a:r>
              <a:rPr lang="en-GB" smtClean="0"/>
              <a:t>Psych: high level of concentration,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The kinds of sports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smtClean="0"/>
              <a:t>Racing</a:t>
            </a:r>
            <a:r>
              <a:rPr lang="cs-CZ" smtClean="0"/>
              <a:t>, </a:t>
            </a:r>
            <a:r>
              <a:rPr lang="en-GB" smtClean="0"/>
              <a:t>competitive </a:t>
            </a:r>
            <a:r>
              <a:rPr lang="cs-CZ" smtClean="0"/>
              <a:t>sport</a:t>
            </a:r>
            <a:r>
              <a:rPr lang="en-GB" smtClean="0"/>
              <a:t> (children, youth, adults, recreational, second level  performance sport, top sport…)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Sport </a:t>
            </a:r>
            <a:r>
              <a:rPr lang="en-GB" smtClean="0"/>
              <a:t>for health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</a:t>
            </a:r>
            <a:r>
              <a:rPr lang="en-GB" smtClean="0"/>
              <a:t>port of disable people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The aim of the ST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b="1" smtClean="0"/>
              <a:t>Two ways of ST process:</a:t>
            </a:r>
            <a:r>
              <a:rPr lang="en-GB" smtClean="0"/>
              <a:t/>
            </a:r>
            <a:br>
              <a:rPr lang="en-GB" smtClean="0"/>
            </a:br>
            <a:r>
              <a:rPr lang="cs-CZ" smtClean="0"/>
              <a:t/>
            </a:r>
            <a:br>
              <a:rPr lang="cs-CZ" smtClean="0"/>
            </a:br>
            <a:r>
              <a:rPr lang="en-GB" smtClean="0"/>
              <a:t>- ST for keeping or improving the health state</a:t>
            </a:r>
            <a:br>
              <a:rPr lang="en-GB" smtClean="0"/>
            </a:br>
            <a:r>
              <a:rPr lang="cs-CZ" smtClean="0"/>
              <a:t/>
            </a:r>
            <a:br>
              <a:rPr lang="cs-CZ" smtClean="0"/>
            </a:br>
            <a:r>
              <a:rPr lang="en-GB" smtClean="0"/>
              <a:t>- </a:t>
            </a:r>
            <a:r>
              <a:rPr lang="cs-CZ" smtClean="0">
                <a:latin typeface="Arial" charset="0"/>
              </a:rPr>
              <a:t>ST as a t</a:t>
            </a:r>
            <a:r>
              <a:rPr lang="en-GB" smtClean="0"/>
              <a:t>raining process for competitors, for</a:t>
            </a:r>
            <a:br>
              <a:rPr lang="en-GB" smtClean="0"/>
            </a:br>
            <a:r>
              <a:rPr lang="en-GB" smtClean="0"/>
              <a:t>  improvement of performance</a:t>
            </a:r>
            <a:br>
              <a:rPr lang="en-GB" smtClean="0"/>
            </a:br>
            <a:endParaRPr lang="en-GB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/>
            </a:r>
            <a:br>
              <a:rPr lang="cs-CZ" smtClean="0"/>
            </a:br>
            <a:endParaRPr lang="en-GB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The aim of the </a:t>
            </a:r>
            <a:r>
              <a:rPr lang="cs-CZ" b="1" smtClean="0">
                <a:solidFill>
                  <a:srgbClr val="0070C0"/>
                </a:solidFill>
                <a:latin typeface="Arial" charset="0"/>
              </a:rPr>
              <a:t>racing </a:t>
            </a:r>
            <a:r>
              <a:rPr lang="en-GB" b="1" smtClean="0">
                <a:solidFill>
                  <a:srgbClr val="0070C0"/>
                </a:solidFill>
              </a:rPr>
              <a:t>ST</a:t>
            </a:r>
            <a:endParaRPr lang="cs-CZ" smtClean="0">
              <a:solidFill>
                <a:srgbClr val="7B9899"/>
              </a:solidFill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smtClean="0"/>
              <a:t>The aim of racing, competitive sport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To reach</a:t>
            </a:r>
            <a:r>
              <a:rPr lang="cs-CZ" smtClean="0"/>
              <a:t> the</a:t>
            </a:r>
            <a:r>
              <a:rPr lang="en-GB" smtClean="0"/>
              <a:t> individual</a:t>
            </a:r>
            <a:r>
              <a:rPr lang="cs-CZ" smtClean="0"/>
              <a:t> </a:t>
            </a:r>
            <a:r>
              <a:rPr lang="en-GB" smtClean="0"/>
              <a:t>highest</a:t>
            </a:r>
            <a:r>
              <a:rPr lang="cs-CZ" smtClean="0"/>
              <a:t> </a:t>
            </a:r>
            <a:r>
              <a:rPr lang="en-GB" smtClean="0"/>
              <a:t>performance in chosen sport or discipline with the help of universal development of athlete</a:t>
            </a:r>
            <a:br>
              <a:rPr lang="en-GB" smtClean="0"/>
            </a:br>
            <a:endParaRPr lang="en-GB" smtClean="0"/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The task of ST </a:t>
            </a:r>
            <a:br>
              <a:rPr lang="en-GB" smtClean="0"/>
            </a:br>
            <a:r>
              <a:rPr lang="en-GB" smtClean="0"/>
              <a:t>- to learn technique skills and ability to use these</a:t>
            </a:r>
            <a:br>
              <a:rPr lang="en-GB" smtClean="0"/>
            </a:br>
            <a:r>
              <a:rPr lang="en-GB" smtClean="0"/>
              <a:t>  skills during co</a:t>
            </a:r>
            <a:r>
              <a:rPr lang="cs-CZ" smtClean="0"/>
              <a:t>m</a:t>
            </a:r>
            <a:r>
              <a:rPr lang="en-GB" smtClean="0"/>
              <a:t>petition</a:t>
            </a:r>
            <a:br>
              <a:rPr lang="en-GB" smtClean="0"/>
            </a:br>
            <a:r>
              <a:rPr lang="en-GB" smtClean="0"/>
              <a:t>- the development</a:t>
            </a:r>
            <a:r>
              <a:rPr lang="cs-CZ" smtClean="0"/>
              <a:t> </a:t>
            </a:r>
            <a:r>
              <a:rPr lang="en-GB" smtClean="0"/>
              <a:t>of motor abilities during fitness</a:t>
            </a:r>
            <a:br>
              <a:rPr lang="en-GB" smtClean="0"/>
            </a:br>
            <a:r>
              <a:rPr lang="en-GB" smtClean="0"/>
              <a:t>  preparation</a:t>
            </a:r>
            <a:br>
              <a:rPr lang="en-GB" smtClean="0"/>
            </a:br>
            <a:r>
              <a:rPr lang="en-GB" smtClean="0"/>
              <a:t>- the development of mental side of athlete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Structure of Sport Performance</a:t>
            </a:r>
          </a:p>
        </p:txBody>
      </p:sp>
      <p:pic>
        <p:nvPicPr>
          <p:cNvPr id="17410" name="Zástupný symbol pro obsah 5" descr="Structure SP  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62038" y="1627188"/>
            <a:ext cx="6981825" cy="43719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Somatic  factor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smtClean="0"/>
              <a:t>Building of body </a:t>
            </a:r>
            <a:br>
              <a:rPr lang="en-GB" smtClean="0"/>
            </a:br>
            <a:r>
              <a:rPr lang="en-GB" sz="2800" smtClean="0"/>
              <a:t>– external appearance of athlete (somatotyp)</a:t>
            </a:r>
            <a:r>
              <a:rPr lang="cs-CZ" sz="2800" smtClean="0">
                <a:latin typeface="Arial" charset="0"/>
              </a:rPr>
              <a:t>,</a:t>
            </a:r>
            <a:r>
              <a:rPr lang="en-GB" sz="2800" smtClean="0"/>
              <a:t/>
            </a:r>
            <a:br>
              <a:rPr lang="en-GB" sz="2800" smtClean="0"/>
            </a:br>
            <a:r>
              <a:rPr lang="cs-CZ" sz="2800" smtClean="0">
                <a:latin typeface="Arial" charset="0"/>
              </a:rPr>
              <a:t> </a:t>
            </a:r>
            <a:r>
              <a:rPr lang="en-GB" sz="2800" smtClean="0"/>
              <a:t>  anthropometric dimension – H, W, Length of </a:t>
            </a:r>
            <a:br>
              <a:rPr lang="en-GB" sz="2800" smtClean="0"/>
            </a:br>
            <a:r>
              <a:rPr lang="en-GB" sz="2800" smtClean="0"/>
              <a:t>   extremities</a:t>
            </a:r>
            <a:br>
              <a:rPr lang="en-GB" sz="2800" smtClean="0"/>
            </a:br>
            <a:r>
              <a:rPr lang="en-GB" sz="2800" smtClean="0"/>
              <a:t>- composition of body – internal environment 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 </a:t>
            </a: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en-GB" b="1" smtClean="0">
                <a:solidFill>
                  <a:srgbClr val="0070C0"/>
                </a:solidFill>
              </a:rPr>
              <a:t>                       </a:t>
            </a:r>
            <a:r>
              <a:rPr lang="cs-CZ" sz="4400" b="1" smtClean="0">
                <a:solidFill>
                  <a:srgbClr val="0070C0"/>
                </a:solidFill>
              </a:rPr>
              <a:t>F</a:t>
            </a:r>
            <a:r>
              <a:rPr lang="en-GB" sz="4400" b="1" smtClean="0">
                <a:solidFill>
                  <a:srgbClr val="0070C0"/>
                </a:solidFill>
              </a:rPr>
              <a:t>actor</a:t>
            </a:r>
            <a:r>
              <a:rPr lang="cs-CZ" sz="4400" b="1" smtClean="0">
                <a:solidFill>
                  <a:srgbClr val="0070C0"/>
                </a:solidFill>
              </a:rPr>
              <a:t> of </a:t>
            </a:r>
            <a:r>
              <a:rPr lang="en-GB" sz="4400" b="1" smtClean="0">
                <a:solidFill>
                  <a:srgbClr val="0070C0"/>
                </a:solidFill>
              </a:rPr>
              <a:t>technique</a:t>
            </a:r>
          </a:p>
          <a:p>
            <a:pPr eaLnBrk="1" hangingPunct="1"/>
            <a:r>
              <a:rPr lang="en-GB" smtClean="0"/>
              <a:t>The ability to learn new movement structure and use it</a:t>
            </a:r>
            <a:r>
              <a:rPr lang="cs-CZ" smtClean="0"/>
              <a:t>s</a:t>
            </a:r>
            <a:r>
              <a:rPr lang="en-GB" smtClean="0"/>
              <a:t> during competition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400" b="1" smtClean="0">
                <a:solidFill>
                  <a:srgbClr val="0070C0"/>
                </a:solidFill>
              </a:rPr>
              <a:t>Fitness</a:t>
            </a:r>
            <a:r>
              <a:rPr lang="cs-CZ" sz="4400" b="1" smtClean="0">
                <a:solidFill>
                  <a:srgbClr val="0070C0"/>
                </a:solidFill>
              </a:rPr>
              <a:t>, </a:t>
            </a:r>
            <a:r>
              <a:rPr lang="en-GB" sz="4400" b="1" smtClean="0">
                <a:solidFill>
                  <a:srgbClr val="0070C0"/>
                </a:solidFill>
              </a:rPr>
              <a:t>condition  factor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Precondition</a:t>
            </a:r>
            <a:r>
              <a:rPr lang="cs-CZ" dirty="0" smtClean="0"/>
              <a:t> to </a:t>
            </a:r>
            <a:r>
              <a:rPr lang="en-GB" dirty="0" smtClean="0"/>
              <a:t>realize movement</a:t>
            </a:r>
            <a:r>
              <a:rPr lang="cs-CZ" dirty="0" smtClean="0"/>
              <a:t>,</a:t>
            </a:r>
            <a:r>
              <a:rPr lang="en-GB" dirty="0" smtClean="0"/>
              <a:t> motor abilities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GB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GB" sz="4400" b="1" dirty="0" smtClean="0">
                <a:solidFill>
                  <a:srgbClr val="0070C0"/>
                </a:solidFill>
              </a:rPr>
              <a:t>                   Tactical factor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2800" dirty="0" smtClean="0"/>
              <a:t>The ability to use the experience and knowledge to gain advantage over opponent </a:t>
            </a:r>
            <a:r>
              <a:rPr lang="en-GB" sz="4400" b="1" dirty="0" smtClean="0">
                <a:solidFill>
                  <a:srgbClr val="0070C0"/>
                </a:solidFill>
              </a:rPr>
              <a:t/>
            </a:r>
            <a:br>
              <a:rPr lang="en-GB" sz="4400" b="1" dirty="0" smtClean="0">
                <a:solidFill>
                  <a:srgbClr val="0070C0"/>
                </a:solidFill>
              </a:rPr>
            </a:br>
            <a:endParaRPr lang="en-GB" sz="4400" b="1" dirty="0" smtClean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GB" sz="4400" b="1" dirty="0" smtClean="0">
                <a:solidFill>
                  <a:srgbClr val="0070C0"/>
                </a:solidFill>
              </a:rPr>
              <a:t>               Psychological factor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2400" dirty="0" smtClean="0"/>
              <a:t>The development of individuality,  social abilities etc.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Classification of the SP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mtClean="0"/>
              <a:t>S</a:t>
            </a:r>
            <a:r>
              <a:rPr lang="en-GB" smtClean="0"/>
              <a:t>peed – strength performance</a:t>
            </a:r>
            <a:endParaRPr lang="cs-CZ" smtClean="0"/>
          </a:p>
          <a:p>
            <a:pPr eaLnBrk="1" hangingPunct="1"/>
            <a:r>
              <a:rPr lang="en-GB" smtClean="0"/>
              <a:t>Aesthetic – technical performance </a:t>
            </a:r>
            <a:endParaRPr lang="cs-CZ" smtClean="0"/>
          </a:p>
          <a:p>
            <a:pPr eaLnBrk="1" hangingPunct="1"/>
            <a:r>
              <a:rPr lang="en-GB" smtClean="0"/>
              <a:t>Endurance performance</a:t>
            </a:r>
            <a:endParaRPr lang="cs-CZ" smtClean="0"/>
          </a:p>
          <a:p>
            <a:pPr eaLnBrk="1" hangingPunct="1"/>
            <a:r>
              <a:rPr lang="en-GB" smtClean="0"/>
              <a:t>Games</a:t>
            </a:r>
            <a:endParaRPr lang="cs-CZ" smtClean="0"/>
          </a:p>
          <a:p>
            <a:pPr eaLnBrk="1" hangingPunct="1"/>
            <a:r>
              <a:rPr lang="en-GB" smtClean="0"/>
              <a:t>Combat sports </a:t>
            </a:r>
          </a:p>
          <a:p>
            <a:pPr eaLnBrk="1" hangingPunct="1"/>
            <a:r>
              <a:rPr lang="en-GB" smtClean="0"/>
              <a:t>The sport performance connected with the handling of some apparatus, animal or sport equipment </a:t>
            </a:r>
          </a:p>
          <a:p>
            <a:pPr eaLnBrk="1" hangingPunct="1"/>
            <a:r>
              <a:rPr lang="en-GB" smtClean="0"/>
              <a:t>Sensorymotor performance 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70C0"/>
                </a:solidFill>
              </a:rPr>
              <a:t>S</a:t>
            </a:r>
            <a:r>
              <a:rPr lang="en-GB" b="1" smtClean="0">
                <a:solidFill>
                  <a:srgbClr val="0070C0"/>
                </a:solidFill>
              </a:rPr>
              <a:t>peed – strength performance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Sports 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The </a:t>
            </a:r>
            <a:r>
              <a:rPr lang="cs-CZ" dirty="0" err="1" smtClean="0"/>
              <a:t>aim</a:t>
            </a:r>
            <a:r>
              <a:rPr lang="en-GB" dirty="0" smtClean="0"/>
              <a:t>: get over the distance as fast as possible, take the highest, longest  jump, lift the most we</a:t>
            </a:r>
            <a:r>
              <a:rPr lang="cs-CZ" dirty="0" smtClean="0"/>
              <a:t>i</a:t>
            </a:r>
            <a:r>
              <a:rPr lang="en-GB" dirty="0" smtClean="0"/>
              <a:t>g</a:t>
            </a:r>
            <a:r>
              <a:rPr lang="cs-CZ" dirty="0" smtClean="0"/>
              <a:t>t</a:t>
            </a:r>
            <a:r>
              <a:rPr lang="en-GB" dirty="0" smtClean="0"/>
              <a:t>h barbell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abilities – strength, speed</a:t>
            </a:r>
            <a:r>
              <a:rPr lang="cs-CZ" dirty="0" smtClean="0"/>
              <a:t>, co-</a:t>
            </a:r>
            <a:r>
              <a:rPr lang="cs-CZ" dirty="0" err="1" smtClean="0"/>
              <a:t>ordination</a:t>
            </a:r>
            <a:endParaRPr lang="en-GB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skills – simple structure, locomotion, (cyclic, acyclic, combined), the number of skills- small, variability </a:t>
            </a:r>
            <a:r>
              <a:rPr lang="cs-CZ" dirty="0" smtClean="0"/>
              <a:t>???</a:t>
            </a:r>
            <a:endParaRPr lang="en-GB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Physiology – great energy cost during short time, </a:t>
            </a:r>
            <a:r>
              <a:rPr lang="en-GB" dirty="0" err="1" smtClean="0"/>
              <a:t>nBM</a:t>
            </a:r>
            <a:r>
              <a:rPr lang="en-GB" dirty="0" smtClean="0"/>
              <a:t> – 10 – 30000%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Psychology – big</a:t>
            </a:r>
            <a:r>
              <a:rPr lang="cs-CZ" dirty="0" smtClean="0"/>
              <a:t> </a:t>
            </a:r>
            <a:r>
              <a:rPr lang="en-GB" dirty="0" smtClean="0"/>
              <a:t>concentration of volitional effort in short time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583</TotalTime>
  <Words>611</Words>
  <Application>Microsoft Office PowerPoint</Application>
  <PresentationFormat>Předvádění na obrazovce (4:3)</PresentationFormat>
  <Paragraphs>86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12</vt:i4>
      </vt:variant>
      <vt:variant>
        <vt:lpstr>Nadpisy snímků</vt:lpstr>
      </vt:variant>
      <vt:variant>
        <vt:i4>15</vt:i4>
      </vt:variant>
    </vt:vector>
  </HeadingPairs>
  <TitlesOfParts>
    <vt:vector size="32" baseType="lpstr">
      <vt:lpstr>Arial</vt:lpstr>
      <vt:lpstr>Georgia</vt:lpstr>
      <vt:lpstr>Wingdings 2</vt:lpstr>
      <vt:lpstr>Wingdings</vt:lpstr>
      <vt:lpstr>Calibri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The Theory of Sport  Training Basic Principles</vt:lpstr>
      <vt:lpstr>The kinds of sports</vt:lpstr>
      <vt:lpstr>The aim of the ST</vt:lpstr>
      <vt:lpstr>The aim of the racing ST</vt:lpstr>
      <vt:lpstr>Structure of Sport Performance</vt:lpstr>
      <vt:lpstr>Somatic  factor</vt:lpstr>
      <vt:lpstr>Fitness, condition  factor</vt:lpstr>
      <vt:lpstr>Classification of the SP</vt:lpstr>
      <vt:lpstr>Speed – strength performance</vt:lpstr>
      <vt:lpstr>Aesthetic – technical performance </vt:lpstr>
      <vt:lpstr>Endurance performance</vt:lpstr>
      <vt:lpstr>Games, collective sport performance</vt:lpstr>
      <vt:lpstr>Combat sports, individual sports</vt:lpstr>
      <vt:lpstr>The sport performance connected with the handling of some apparatus, animal or sport equipment </vt:lpstr>
      <vt:lpstr>Sensorymotor performance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Theory of Sport  Training Basic Principles</dc:title>
  <dc:creator>pavel</dc:creator>
  <cp:lastModifiedBy>Pavel Korvas</cp:lastModifiedBy>
  <cp:revision>31</cp:revision>
  <dcterms:created xsi:type="dcterms:W3CDTF">2011-09-24T13:36:12Z</dcterms:created>
  <dcterms:modified xsi:type="dcterms:W3CDTF">2011-10-11T08:36:53Z</dcterms:modified>
</cp:coreProperties>
</file>