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72" r:id="rId6"/>
    <p:sldId id="273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9" r:id="rId15"/>
    <p:sldId id="270" r:id="rId16"/>
    <p:sldId id="266" r:id="rId17"/>
    <p:sldId id="268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3033BC0-0997-4DDA-9430-FA846EB12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EBCB1-CFB4-4D20-8C5D-F7CE1EFD19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515CA-93B2-443E-805B-8DEDDB51CC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70C4E5-B4A6-4898-B60E-72259F99E6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7DBBF95-2A81-42AD-A1EF-6DF59DF961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4C8D97-D1D2-4E35-86EF-7B27EB6C6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bdélník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0288D5-9508-4230-82E9-349117FA7E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575C7E-3E9E-47BD-8C4C-1AA7F02151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F5650-BDAF-4FE0-828D-7DB63A5EF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3A4EB68-DDB7-43C6-AF1D-B52CE1392A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6D8401F-B6C4-4E69-BC3B-E8A5CDFAF6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CF7B0F8-B28C-4DFA-8073-8703EF2C7B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Theory</a:t>
            </a: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of Sport </a:t>
            </a:r>
            <a:r>
              <a:rPr lang="cs-CZ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Training</a:t>
            </a:r>
            <a:endParaRPr lang="cs-CZ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852738"/>
            <a:ext cx="6911975" cy="27368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mtClean="0"/>
              <a:t>Lesson</a:t>
            </a:r>
            <a:r>
              <a:rPr lang="cs-CZ" smtClean="0"/>
              <a:t> 3</a:t>
            </a:r>
          </a:p>
          <a:p>
            <a:pPr>
              <a:spcBef>
                <a:spcPct val="0"/>
              </a:spcBef>
            </a:pPr>
            <a:endParaRPr lang="cs-CZ" b="1" smtClean="0"/>
          </a:p>
          <a:p>
            <a:pPr algn="l">
              <a:spcBef>
                <a:spcPct val="0"/>
              </a:spcBef>
            </a:pPr>
            <a:endParaRPr lang="cs-CZ" b="1" smtClean="0"/>
          </a:p>
          <a:p>
            <a:pPr algn="l">
              <a:spcBef>
                <a:spcPct val="0"/>
              </a:spcBef>
            </a:pPr>
            <a:r>
              <a:rPr lang="en-GB" b="1" smtClean="0"/>
              <a:t>Adaptation to sport</a:t>
            </a:r>
            <a:r>
              <a:rPr lang="cs-CZ" b="1" smtClean="0"/>
              <a:t> </a:t>
            </a:r>
            <a:r>
              <a:rPr lang="en-GB" b="1" smtClean="0"/>
              <a:t>performance</a:t>
            </a:r>
          </a:p>
          <a:p>
            <a:pPr algn="l">
              <a:spcBef>
                <a:spcPct val="0"/>
              </a:spcBef>
            </a:pPr>
            <a:r>
              <a:rPr lang="en-GB" b="1" smtClean="0"/>
              <a:t>Training load</a:t>
            </a:r>
            <a:r>
              <a:rPr lang="en-GB" smtClean="0"/>
              <a:t> </a:t>
            </a:r>
            <a:endParaRPr 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n-GB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Volume of training load</a:t>
            </a:r>
            <a:r>
              <a:rPr lang="en-GB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endParaRPr lang="cs-CZ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800" smtClean="0"/>
              <a:t>The volume is characterized with the help of all exercises stimulus’s sum and introduces </a:t>
            </a:r>
            <a:r>
              <a:rPr lang="en-GB" sz="2800" b="1" smtClean="0"/>
              <a:t>quantitative part of trainings load</a:t>
            </a:r>
            <a:r>
              <a:rPr lang="en-GB" sz="2800" smtClean="0"/>
              <a:t>. </a:t>
            </a:r>
            <a:endParaRPr lang="cs-CZ" sz="2800" smtClean="0"/>
          </a:p>
          <a:p>
            <a:r>
              <a:rPr lang="cs-CZ" sz="2800" smtClean="0">
                <a:solidFill>
                  <a:srgbClr val="FF0000"/>
                </a:solidFill>
              </a:rPr>
              <a:t>G</a:t>
            </a:r>
            <a:r>
              <a:rPr lang="en-GB" sz="2800" b="1" smtClean="0">
                <a:solidFill>
                  <a:srgbClr val="FF0000"/>
                </a:solidFill>
              </a:rPr>
              <a:t>eneral </a:t>
            </a:r>
            <a:r>
              <a:rPr lang="en-GB" sz="2800" b="1" smtClean="0"/>
              <a:t>parameters</a:t>
            </a:r>
            <a:r>
              <a:rPr lang="en-GB" sz="2800" smtClean="0"/>
              <a:t> as the number of training days, trainings units, number of race, time of regeneration</a:t>
            </a:r>
            <a:endParaRPr lang="cs-CZ" sz="2800" smtClean="0"/>
          </a:p>
          <a:p>
            <a:r>
              <a:rPr lang="cs-CZ" sz="2800" b="1" smtClean="0">
                <a:solidFill>
                  <a:srgbClr val="FF0000"/>
                </a:solidFill>
              </a:rPr>
              <a:t>S</a:t>
            </a:r>
            <a:r>
              <a:rPr lang="en-GB" sz="2800" b="1" smtClean="0">
                <a:solidFill>
                  <a:srgbClr val="FF0000"/>
                </a:solidFill>
              </a:rPr>
              <a:t>pecific </a:t>
            </a:r>
            <a:r>
              <a:rPr lang="en-GB" sz="2800" b="1" smtClean="0"/>
              <a:t>parameters</a:t>
            </a:r>
            <a:r>
              <a:rPr lang="en-GB" sz="2800" smtClean="0"/>
              <a:t> as the time of load, number of jumps, throws, repetitions of exercises etc. </a:t>
            </a:r>
            <a:endParaRPr lang="cs-CZ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n-GB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Intensity of training load</a:t>
            </a:r>
            <a:endParaRPr lang="cs-CZ" b="1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Intensity of load is the </a:t>
            </a:r>
            <a:r>
              <a:rPr lang="cs-CZ" b="1" smtClean="0">
                <a:solidFill>
                  <a:srgbClr val="FF0000"/>
                </a:solidFill>
              </a:rPr>
              <a:t>stimulus</a:t>
            </a:r>
            <a:r>
              <a:rPr lang="cs-CZ" smtClean="0"/>
              <a:t> </a:t>
            </a:r>
            <a:r>
              <a:rPr lang="en-GB" b="1" smtClean="0">
                <a:solidFill>
                  <a:srgbClr val="FF0000"/>
                </a:solidFill>
              </a:rPr>
              <a:t>power</a:t>
            </a:r>
            <a:r>
              <a:rPr lang="en-GB" smtClean="0"/>
              <a:t>, which is the exercise realized with</a:t>
            </a:r>
            <a:r>
              <a:rPr lang="cs-CZ" smtClean="0"/>
              <a:t>,</a:t>
            </a:r>
            <a:r>
              <a:rPr lang="en-GB" smtClean="0"/>
              <a:t> or the </a:t>
            </a:r>
            <a:r>
              <a:rPr lang="en-GB" b="1" smtClean="0">
                <a:solidFill>
                  <a:srgbClr val="FF0000"/>
                </a:solidFill>
              </a:rPr>
              <a:t>rate of </a:t>
            </a:r>
            <a:r>
              <a:rPr lang="cs-CZ" b="1" smtClean="0">
                <a:solidFill>
                  <a:srgbClr val="FF0000"/>
                </a:solidFill>
              </a:rPr>
              <a:t>effort</a:t>
            </a:r>
            <a:r>
              <a:rPr lang="cs-CZ" b="1" smtClean="0"/>
              <a:t> (stress)</a:t>
            </a:r>
            <a:endParaRPr lang="cs-CZ" smtClean="0"/>
          </a:p>
          <a:p>
            <a:r>
              <a:rPr lang="cs-CZ" smtClean="0"/>
              <a:t>Qualitative variable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Simple criterions </a:t>
            </a:r>
            <a:r>
              <a:rPr lang="cs-CZ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of intensity 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Various strength effort and various weight of load</a:t>
            </a:r>
          </a:p>
          <a:p>
            <a:r>
              <a:rPr lang="en-GB" smtClean="0"/>
              <a:t>Various speed (run) and frequency of movement (strength-endurance training etc.)</a:t>
            </a:r>
          </a:p>
          <a:p>
            <a:r>
              <a:rPr lang="en-GB" smtClean="0"/>
              <a:t>Various pace of game</a:t>
            </a:r>
          </a:p>
          <a:p>
            <a:r>
              <a:rPr lang="en-GB" smtClean="0"/>
              <a:t>The level of HR or LA accumulation</a:t>
            </a:r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Zone of training intensity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2363" y="2420938"/>
            <a:ext cx="710247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Zone of training intensity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smtClean="0">
                <a:solidFill>
                  <a:srgbClr val="FF0000"/>
                </a:solidFill>
              </a:rPr>
              <a:t>Zone 1</a:t>
            </a:r>
            <a:r>
              <a:rPr lang="cs-CZ" sz="2800" smtClean="0"/>
              <a:t> – sphere of AT, low intensity, </a:t>
            </a:r>
            <a:br>
              <a:rPr lang="cs-CZ" sz="2800" smtClean="0"/>
            </a:br>
            <a:r>
              <a:rPr lang="cs-CZ" sz="2800" smtClean="0"/>
              <a:t>            LA 2 – 3 mmol, VO</a:t>
            </a:r>
            <a:r>
              <a:rPr lang="cs-CZ" sz="2800" baseline="-25000" smtClean="0"/>
              <a:t>2</a:t>
            </a:r>
            <a:r>
              <a:rPr lang="cs-CZ" sz="2800" smtClean="0"/>
              <a:t>max 50 -75 %</a:t>
            </a:r>
            <a:br>
              <a:rPr lang="cs-CZ" sz="2800" smtClean="0"/>
            </a:br>
            <a:r>
              <a:rPr lang="cs-CZ" sz="2800" smtClean="0"/>
              <a:t> 	       HR</a:t>
            </a:r>
            <a:r>
              <a:rPr lang="cs-CZ" sz="2800" baseline="-25000" smtClean="0"/>
              <a:t>max</a:t>
            </a:r>
            <a:r>
              <a:rPr lang="cs-CZ" sz="2800" smtClean="0"/>
              <a:t>  60 (50) – 80 %</a:t>
            </a:r>
            <a:br>
              <a:rPr lang="cs-CZ" sz="2800" smtClean="0"/>
            </a:br>
            <a:r>
              <a:rPr lang="cs-CZ" sz="2800" smtClean="0"/>
              <a:t> Development or maintaining of basic</a:t>
            </a:r>
            <a:br>
              <a:rPr lang="cs-CZ" sz="2800" smtClean="0"/>
            </a:br>
            <a:r>
              <a:rPr lang="cs-CZ" sz="2800" smtClean="0"/>
              <a:t> </a:t>
            </a:r>
            <a:r>
              <a:rPr lang="cs-CZ" sz="2800" smtClean="0">
                <a:latin typeface="Arial" charset="0"/>
              </a:rPr>
              <a:t>fitness</a:t>
            </a:r>
            <a:r>
              <a:rPr lang="cs-CZ" sz="2800" smtClean="0"/>
              <a:t> </a:t>
            </a:r>
          </a:p>
          <a:p>
            <a:r>
              <a:rPr lang="cs-CZ" sz="2800" b="1" smtClean="0">
                <a:solidFill>
                  <a:srgbClr val="FF0000"/>
                </a:solidFill>
              </a:rPr>
              <a:t>Zone 2</a:t>
            </a:r>
            <a:r>
              <a:rPr lang="cs-CZ" sz="2800" b="1" smtClean="0"/>
              <a:t> </a:t>
            </a:r>
            <a:r>
              <a:rPr lang="cs-CZ" sz="2800" smtClean="0"/>
              <a:t>– sphere of ANT, moderate to submax. Intensity,  LA 3 – 8 mmol, VO</a:t>
            </a:r>
            <a:r>
              <a:rPr lang="cs-CZ" sz="2800" baseline="-25000" smtClean="0"/>
              <a:t>2</a:t>
            </a:r>
            <a:r>
              <a:rPr lang="cs-CZ" sz="2800" smtClean="0"/>
              <a:t>max75 – 85(90)%,</a:t>
            </a:r>
            <a:br>
              <a:rPr lang="cs-CZ" sz="2800" smtClean="0"/>
            </a:br>
            <a:r>
              <a:rPr lang="cs-CZ" sz="2800" smtClean="0"/>
              <a:t> HR</a:t>
            </a:r>
            <a:r>
              <a:rPr lang="cs-CZ" sz="2800" baseline="-25000" smtClean="0"/>
              <a:t>max</a:t>
            </a:r>
            <a:r>
              <a:rPr lang="cs-CZ" sz="2800" smtClean="0"/>
              <a:t> 80 – 95 %,</a:t>
            </a:r>
          </a:p>
          <a:p>
            <a:r>
              <a:rPr lang="cs-CZ" sz="2800" smtClean="0"/>
              <a:t>Development of specific long therm endurance, </a:t>
            </a:r>
            <a:r>
              <a:rPr lang="en-GB" sz="2800" smtClean="0">
                <a:latin typeface="Arial" charset="0"/>
              </a:rPr>
              <a:t>strength</a:t>
            </a:r>
            <a:r>
              <a:rPr lang="cs-CZ" sz="2800" smtClean="0">
                <a:latin typeface="Arial" charset="0"/>
              </a:rPr>
              <a:t>, </a:t>
            </a:r>
            <a:r>
              <a:rPr lang="cs-CZ" sz="2800" smtClean="0"/>
              <a:t>development of aerobic power (VO</a:t>
            </a:r>
            <a:r>
              <a:rPr lang="cs-CZ" sz="2800" baseline="-25000" smtClean="0"/>
              <a:t>2</a:t>
            </a:r>
            <a:r>
              <a:rPr lang="cs-CZ" sz="2800" smtClean="0"/>
              <a:t>max),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Zone of training intensity</a:t>
            </a:r>
            <a:endParaRPr lang="cs-CZ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r>
              <a:rPr lang="en-GB" smtClean="0">
                <a:solidFill>
                  <a:srgbClr val="FF0000"/>
                </a:solidFill>
              </a:rPr>
              <a:t>Zone 3</a:t>
            </a:r>
            <a:r>
              <a:rPr lang="en-GB" smtClean="0"/>
              <a:t> – stimulation of maximal oxygen consumption, accumulation of LA, VO</a:t>
            </a:r>
            <a:r>
              <a:rPr lang="en-GB" baseline="-25000" smtClean="0"/>
              <a:t>2</a:t>
            </a:r>
            <a:r>
              <a:rPr lang="en-GB" smtClean="0"/>
              <a:t>max 85 – VO</a:t>
            </a:r>
            <a:r>
              <a:rPr lang="en-GB" baseline="-25000" smtClean="0"/>
              <a:t>2peak</a:t>
            </a:r>
            <a:r>
              <a:rPr lang="en-GB" smtClean="0"/>
              <a:t>, HR</a:t>
            </a:r>
            <a:r>
              <a:rPr lang="en-GB" baseline="-25000" smtClean="0"/>
              <a:t>max</a:t>
            </a:r>
            <a:r>
              <a:rPr lang="en-GB" smtClean="0"/>
              <a:t>90(95) – 100%</a:t>
            </a:r>
            <a:br>
              <a:rPr lang="en-GB" smtClean="0"/>
            </a:br>
            <a:r>
              <a:rPr lang="en-GB" smtClean="0"/>
              <a:t>specific performance</a:t>
            </a:r>
          </a:p>
          <a:p>
            <a:pPr>
              <a:buFont typeface="Wingdings 2" pitchFamily="18" charset="2"/>
              <a:buNone/>
            </a:pPr>
            <a:endParaRPr lang="en-GB" smtClean="0"/>
          </a:p>
          <a:p>
            <a:r>
              <a:rPr lang="en-GB" smtClean="0">
                <a:solidFill>
                  <a:srgbClr val="FF0000"/>
                </a:solidFill>
              </a:rPr>
              <a:t>Zone 4 </a:t>
            </a:r>
            <a:r>
              <a:rPr lang="en-GB" smtClean="0"/>
              <a:t>– speed, explosiveness</a:t>
            </a:r>
          </a:p>
          <a:p>
            <a:pPr>
              <a:buFontTx/>
              <a:buNone/>
            </a:pPr>
            <a:r>
              <a:rPr lang="en-GB" smtClean="0"/>
              <a:t> 		LA – depends of time ,</a:t>
            </a:r>
            <a:br>
              <a:rPr lang="en-GB" smtClean="0"/>
            </a:br>
            <a:r>
              <a:rPr lang="en-GB" smtClean="0"/>
              <a:t>     Intensity over 100%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en-GB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GB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Frequency of training stimuli</a:t>
            </a:r>
            <a:r>
              <a:rPr lang="en-GB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endParaRPr lang="cs-CZ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Depends on:</a:t>
            </a:r>
            <a:br>
              <a:rPr lang="cs-CZ" smtClean="0"/>
            </a:br>
            <a:r>
              <a:rPr lang="cs-CZ" smtClean="0"/>
              <a:t>years training period</a:t>
            </a:r>
            <a:br>
              <a:rPr lang="cs-CZ" smtClean="0"/>
            </a:br>
            <a:r>
              <a:rPr lang="cs-CZ" smtClean="0"/>
              <a:t>performance level</a:t>
            </a:r>
            <a:br>
              <a:rPr lang="cs-CZ" smtClean="0"/>
            </a:br>
            <a:r>
              <a:rPr lang="cs-CZ" smtClean="0"/>
              <a:t>age</a:t>
            </a:r>
            <a:br>
              <a:rPr lang="cs-CZ" smtClean="0"/>
            </a:br>
            <a:r>
              <a:rPr lang="cs-CZ" smtClean="0"/>
              <a:t>sex</a:t>
            </a:r>
            <a:br>
              <a:rPr lang="cs-CZ" smtClean="0"/>
            </a:br>
            <a:r>
              <a:rPr lang="cs-CZ" smtClean="0"/>
              <a:t>aim of the training process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n-GB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RECOVERY</a:t>
            </a:r>
            <a:endParaRPr lang="cs-CZ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 b="1" smtClean="0"/>
              <a:t>Approximate time for recovery after various type of load:</a:t>
            </a:r>
            <a:endParaRPr lang="en-GB" sz="2800" smtClean="0"/>
          </a:p>
          <a:p>
            <a:pPr>
              <a:lnSpc>
                <a:spcPct val="80000"/>
              </a:lnSpc>
            </a:pPr>
            <a:r>
              <a:rPr lang="en-GB" sz="2800" smtClean="0"/>
              <a:t>After hard training of maximal strength..48-72 h</a:t>
            </a:r>
          </a:p>
          <a:p>
            <a:pPr>
              <a:lnSpc>
                <a:spcPct val="80000"/>
              </a:lnSpc>
            </a:pPr>
            <a:r>
              <a:rPr lang="en-GB" sz="2800" smtClean="0"/>
              <a:t>After hard and long aerobic training </a:t>
            </a:r>
            <a:r>
              <a:rPr lang="cs-CZ" sz="2800" smtClean="0"/>
              <a:t>..</a:t>
            </a:r>
            <a:r>
              <a:rPr lang="en-GB" sz="2800" smtClean="0"/>
              <a:t>…</a:t>
            </a:r>
            <a:r>
              <a:rPr lang="cs-CZ" sz="2800" smtClean="0"/>
              <a:t>…</a:t>
            </a:r>
            <a:r>
              <a:rPr lang="en-GB" sz="2800" smtClean="0"/>
              <a:t> 48 h</a:t>
            </a:r>
          </a:p>
          <a:p>
            <a:pPr>
              <a:lnSpc>
                <a:spcPct val="80000"/>
              </a:lnSpc>
            </a:pPr>
            <a:r>
              <a:rPr lang="en-GB" sz="2800" smtClean="0"/>
              <a:t>After easy  aerobic training .................</a:t>
            </a:r>
            <a:r>
              <a:rPr lang="cs-CZ" sz="2800" smtClean="0"/>
              <a:t>......</a:t>
            </a:r>
            <a:r>
              <a:rPr lang="en-GB" sz="2800" smtClean="0"/>
              <a:t> 24 h</a:t>
            </a:r>
          </a:p>
          <a:p>
            <a:pPr>
              <a:lnSpc>
                <a:spcPct val="80000"/>
              </a:lnSpc>
            </a:pPr>
            <a:r>
              <a:rPr lang="en-GB" sz="2800" smtClean="0"/>
              <a:t>After hard anaerobic – endurance training</a:t>
            </a:r>
            <a:r>
              <a:rPr lang="cs-CZ" sz="2800" smtClean="0"/>
              <a:t>.</a:t>
            </a:r>
            <a:r>
              <a:rPr lang="en-GB" sz="2800" smtClean="0"/>
              <a:t>48 h</a:t>
            </a:r>
          </a:p>
          <a:p>
            <a:pPr>
              <a:lnSpc>
                <a:spcPct val="80000"/>
              </a:lnSpc>
            </a:pPr>
            <a:r>
              <a:rPr lang="en-GB" sz="2800" smtClean="0"/>
              <a:t>After easy anaerobic – endurance training.24 h</a:t>
            </a:r>
          </a:p>
          <a:p>
            <a:pPr>
              <a:lnSpc>
                <a:spcPct val="80000"/>
              </a:lnSpc>
            </a:pPr>
            <a:r>
              <a:rPr lang="en-GB" sz="2800" smtClean="0"/>
              <a:t>After demanding speed training</a:t>
            </a:r>
            <a:r>
              <a:rPr lang="cs-CZ" sz="2800" smtClean="0"/>
              <a:t>..</a:t>
            </a:r>
            <a:r>
              <a:rPr lang="en-GB" sz="2800" smtClean="0"/>
              <a:t>..........</a:t>
            </a:r>
            <a:r>
              <a:rPr lang="cs-CZ" sz="2800" smtClean="0"/>
              <a:t>...</a:t>
            </a:r>
            <a:r>
              <a:rPr lang="en-GB" sz="2800" smtClean="0"/>
              <a:t>..24 h</a:t>
            </a:r>
          </a:p>
          <a:p>
            <a:pPr>
              <a:lnSpc>
                <a:spcPct val="80000"/>
              </a:lnSpc>
            </a:pPr>
            <a:r>
              <a:rPr lang="en-GB" sz="2800" smtClean="0"/>
              <a:t>After easy speed training </a:t>
            </a:r>
            <a:r>
              <a:rPr lang="cs-CZ" sz="2800" smtClean="0"/>
              <a:t>…</a:t>
            </a:r>
            <a:r>
              <a:rPr lang="en-GB" sz="2800" smtClean="0"/>
              <a:t>……..........</a:t>
            </a:r>
            <a:r>
              <a:rPr lang="cs-CZ" sz="2800" smtClean="0"/>
              <a:t>.</a:t>
            </a:r>
            <a:r>
              <a:rPr lang="en-GB" sz="2800" smtClean="0"/>
              <a:t>......12 h</a:t>
            </a:r>
            <a:endParaRPr lang="cs-CZ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Adaptation</a:t>
            </a:r>
            <a:endParaRPr lang="cs-CZ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Natural</a:t>
            </a:r>
          </a:p>
          <a:p>
            <a:r>
              <a:rPr lang="cs-CZ" smtClean="0"/>
              <a:t>Intentional</a:t>
            </a:r>
          </a:p>
          <a:p>
            <a:r>
              <a:rPr lang="cs-CZ" smtClean="0"/>
              <a:t>Desadaptation</a:t>
            </a:r>
          </a:p>
          <a:p>
            <a:r>
              <a:rPr lang="cs-CZ" smtClean="0"/>
              <a:t>Maladaptation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</a:t>
            </a:r>
            <a:r>
              <a:rPr lang="en-GB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io</a:t>
            </a:r>
            <a:r>
              <a:rPr lang="cs-CZ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-</a:t>
            </a:r>
            <a:r>
              <a:rPr lang="en-GB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social adaptation</a:t>
            </a:r>
            <a:endParaRPr lang="cs-CZ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Morpho – function adaptation</a:t>
            </a:r>
            <a:r>
              <a:rPr lang="cs-CZ" smtClean="0"/>
              <a:t/>
            </a:r>
            <a:br>
              <a:rPr lang="cs-CZ" smtClean="0"/>
            </a:br>
            <a:endParaRPr lang="en-GB" smtClean="0"/>
          </a:p>
          <a:p>
            <a:r>
              <a:rPr lang="en-GB" smtClean="0"/>
              <a:t>Motor</a:t>
            </a:r>
            <a:r>
              <a:rPr lang="cs-CZ" smtClean="0"/>
              <a:t> </a:t>
            </a:r>
            <a:r>
              <a:rPr lang="en-GB" smtClean="0"/>
              <a:t> learning</a:t>
            </a:r>
            <a:r>
              <a:rPr lang="cs-CZ" smtClean="0"/>
              <a:t/>
            </a:r>
            <a:br>
              <a:rPr lang="cs-CZ" smtClean="0"/>
            </a:br>
            <a:endParaRPr lang="en-GB" smtClean="0"/>
          </a:p>
          <a:p>
            <a:r>
              <a:rPr lang="en-GB" smtClean="0"/>
              <a:t>Psycho –social adaptation</a:t>
            </a: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Adaptation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Basic cause of </a:t>
            </a:r>
            <a:r>
              <a:rPr lang="en-GB" smtClean="0"/>
              <a:t>change</a:t>
            </a:r>
            <a:r>
              <a:rPr lang="cs-CZ" smtClean="0"/>
              <a:t> – stimulus</a:t>
            </a:r>
            <a:br>
              <a:rPr lang="cs-CZ" smtClean="0"/>
            </a:br>
            <a:endParaRPr lang="en-GB" smtClean="0"/>
          </a:p>
          <a:p>
            <a:r>
              <a:rPr lang="en-GB" smtClean="0"/>
              <a:t>Homeostasis</a:t>
            </a:r>
            <a:br>
              <a:rPr lang="en-GB" smtClean="0"/>
            </a:br>
            <a:endParaRPr lang="en-GB" smtClean="0"/>
          </a:p>
          <a:p>
            <a:r>
              <a:rPr lang="en-GB" smtClean="0"/>
              <a:t>General adaptation syndrom </a:t>
            </a:r>
            <a:br>
              <a:rPr lang="en-GB" smtClean="0"/>
            </a:br>
            <a:endParaRPr lang="en-GB" smtClean="0"/>
          </a:p>
          <a:p>
            <a:r>
              <a:rPr lang="en-GB" smtClean="0"/>
              <a:t>Supercompensation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Adaptation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07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Calibri"/>
                          <a:ea typeface="Calibri"/>
                          <a:cs typeface="Times New Roman"/>
                        </a:rPr>
                        <a:t>Organ, </a:t>
                      </a:r>
                      <a:r>
                        <a:rPr lang="en-GB" sz="1800" noProof="0" dirty="0" smtClean="0">
                          <a:latin typeface="Calibri"/>
                          <a:ea typeface="Calibri"/>
                          <a:cs typeface="Times New Roman"/>
                        </a:rPr>
                        <a:t>function</a:t>
                      </a:r>
                      <a:endParaRPr lang="en-GB" sz="18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Times New Roman"/>
                        </a:rPr>
                        <a:t>increase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latin typeface="Calibri"/>
                          <a:ea typeface="Calibri"/>
                          <a:cs typeface="Times New Roman"/>
                        </a:rPr>
                        <a:t>decrease</a:t>
                      </a:r>
                      <a:endParaRPr lang="en-GB" sz="18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noProof="0" dirty="0" smtClean="0">
                          <a:latin typeface="Calibri"/>
                          <a:ea typeface="Calibri"/>
                          <a:cs typeface="Times New Roman"/>
                        </a:rPr>
                        <a:t>Muscle mass</a:t>
                      </a:r>
                      <a:endParaRPr lang="en-GB" sz="16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Count of ATP, CP, glycogen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Myoglobin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Density of capillaries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Hearth mass and capacity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Max.hearth volume per minute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Rest hearth rate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Max. oxygen consumption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Rest respiratory  volume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Breath frequency during rest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Supercompensation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63613" y="2205038"/>
            <a:ext cx="7553325" cy="30956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n-GB" sz="2800" smtClean="0">
                <a:solidFill>
                  <a:srgbClr val="FF0000"/>
                </a:solidFill>
              </a:rPr>
              <a:t>The time of adaptation along the </a:t>
            </a:r>
            <a:r>
              <a:rPr lang="cs-CZ" sz="2800" smtClean="0">
                <a:solidFill>
                  <a:srgbClr val="FF0000"/>
                </a:solidFill>
              </a:rPr>
              <a:t>Neumann 1993</a:t>
            </a:r>
            <a:r>
              <a:rPr lang="cs-CZ" sz="400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smtClean="0">
                <a:solidFill>
                  <a:srgbClr val="FF0000"/>
                </a:solidFill>
              </a:rPr>
              <a:t>First stage </a:t>
            </a:r>
            <a:r>
              <a:rPr lang="en-GB" sz="2400" smtClean="0"/>
              <a:t>- after 7-10 days of training – management and correction of movement </a:t>
            </a:r>
          </a:p>
          <a:p>
            <a:pPr>
              <a:lnSpc>
                <a:spcPct val="90000"/>
              </a:lnSpc>
            </a:pPr>
            <a:r>
              <a:rPr lang="en-GB" sz="2400" smtClean="0">
                <a:solidFill>
                  <a:srgbClr val="FF0000"/>
                </a:solidFill>
              </a:rPr>
              <a:t>The second stage </a:t>
            </a:r>
            <a:r>
              <a:rPr lang="en-GB" sz="2400" smtClean="0"/>
              <a:t>-  after  10-20 days of regularly  training occur to increasing of energy store</a:t>
            </a:r>
          </a:p>
          <a:p>
            <a:pPr>
              <a:lnSpc>
                <a:spcPct val="90000"/>
              </a:lnSpc>
            </a:pPr>
            <a:r>
              <a:rPr lang="en-GB" sz="2400" smtClean="0">
                <a:solidFill>
                  <a:srgbClr val="FF0000"/>
                </a:solidFill>
              </a:rPr>
              <a:t>The third  </a:t>
            </a:r>
            <a:r>
              <a:rPr lang="en-GB" sz="2400" smtClean="0"/>
              <a:t>- after 20-30 days  - optimization of partial movement activity management  (neural-muscle activity)</a:t>
            </a:r>
          </a:p>
          <a:p>
            <a:pPr>
              <a:lnSpc>
                <a:spcPct val="90000"/>
              </a:lnSpc>
            </a:pPr>
            <a:r>
              <a:rPr lang="en-GB" sz="2400" smtClean="0">
                <a:solidFill>
                  <a:srgbClr val="FF0000"/>
                </a:solidFill>
              </a:rPr>
              <a:t>The fourth </a:t>
            </a:r>
            <a:r>
              <a:rPr lang="en-GB" sz="2400" smtClean="0"/>
              <a:t>– after 30-40 days-  synchronization and improvement of coordination of all involved component, start </a:t>
            </a:r>
            <a:r>
              <a:rPr lang="cs-CZ" sz="2400" smtClean="0"/>
              <a:t>of </a:t>
            </a:r>
            <a:r>
              <a:rPr lang="en-GB" sz="2400" smtClean="0"/>
              <a:t>the of cells and body organ function restructure</a:t>
            </a:r>
            <a:r>
              <a:rPr lang="cs-CZ" sz="2400" smtClean="0"/>
              <a:t> </a:t>
            </a:r>
            <a:r>
              <a:rPr lang="en-GB" sz="2400" smtClean="0"/>
              <a:t>and  the body get to the higher level</a:t>
            </a:r>
            <a:r>
              <a:rPr lang="cs-CZ" sz="2400" smtClean="0"/>
              <a:t> of </a:t>
            </a:r>
            <a:r>
              <a:rPr lang="en-GB" sz="2400" smtClean="0"/>
              <a:t>rebuilding</a:t>
            </a:r>
            <a:r>
              <a:rPr lang="cs-CZ" sz="2400" smtClean="0"/>
              <a:t>, </a:t>
            </a:r>
            <a:r>
              <a:rPr lang="en-GB" sz="2400" smtClean="0"/>
              <a:t>higher</a:t>
            </a:r>
            <a:r>
              <a:rPr lang="cs-CZ" sz="2400" smtClean="0"/>
              <a:t> </a:t>
            </a:r>
            <a:r>
              <a:rPr lang="en-GB" sz="2400" smtClean="0"/>
              <a:t>level of fitness, performance.</a:t>
            </a:r>
            <a:endParaRPr lang="cs-CZ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Training load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Type of movement, exercise</a:t>
            </a:r>
          </a:p>
          <a:p>
            <a:r>
              <a:rPr lang="en-GB" smtClean="0"/>
              <a:t>Intensity of load</a:t>
            </a:r>
          </a:p>
          <a:p>
            <a:r>
              <a:rPr lang="en-GB" smtClean="0"/>
              <a:t>Volume of load</a:t>
            </a:r>
          </a:p>
          <a:p>
            <a:r>
              <a:rPr lang="en-GB" smtClean="0"/>
              <a:t>Frequency of load</a:t>
            </a: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en-GB" sz="4000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Type of movement or exercises (trainings means)</a:t>
            </a:r>
            <a:endParaRPr lang="cs-CZ" sz="4000" b="1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1" smtClean="0">
                <a:solidFill>
                  <a:srgbClr val="FF0000"/>
                </a:solidFill>
              </a:rPr>
              <a:t>Race exercises</a:t>
            </a:r>
            <a:r>
              <a:rPr lang="en-GB" smtClean="0"/>
              <a:t>, content and structure of movement are the same as during competition</a:t>
            </a:r>
          </a:p>
          <a:p>
            <a:pPr>
              <a:lnSpc>
                <a:spcPct val="90000"/>
              </a:lnSpc>
            </a:pPr>
            <a:r>
              <a:rPr lang="en-GB" b="1" smtClean="0">
                <a:solidFill>
                  <a:srgbClr val="FF0000"/>
                </a:solidFill>
              </a:rPr>
              <a:t>Specific exercises</a:t>
            </a:r>
            <a:r>
              <a:rPr lang="en-GB" smtClean="0"/>
              <a:t>, content and structure of movement are on the high level of unity with the movement during competition</a:t>
            </a:r>
          </a:p>
          <a:p>
            <a:pPr>
              <a:lnSpc>
                <a:spcPct val="90000"/>
              </a:lnSpc>
            </a:pPr>
            <a:r>
              <a:rPr lang="en-GB" b="1" smtClean="0">
                <a:solidFill>
                  <a:srgbClr val="FF0000"/>
                </a:solidFill>
              </a:rPr>
              <a:t>General or universal means</a:t>
            </a:r>
            <a:r>
              <a:rPr lang="en-GB" smtClean="0"/>
              <a:t>, every others exercises with low or no concordance with competition movement </a:t>
            </a:r>
            <a:endParaRPr 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214</TotalTime>
  <Words>460</Words>
  <Application>Microsoft Office PowerPoint</Application>
  <PresentationFormat>Předvádění na obrazovce (4:3)</PresentationFormat>
  <Paragraphs>75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9</vt:i4>
      </vt:variant>
      <vt:variant>
        <vt:lpstr>Nadpisy snímků</vt:lpstr>
      </vt:variant>
      <vt:variant>
        <vt:i4>17</vt:i4>
      </vt:variant>
    </vt:vector>
  </HeadingPairs>
  <TitlesOfParts>
    <vt:vector size="31" baseType="lpstr">
      <vt:lpstr>Arial</vt:lpstr>
      <vt:lpstr>Rockwell</vt:lpstr>
      <vt:lpstr>Wingdings 2</vt:lpstr>
      <vt:lpstr>Calibri</vt:lpstr>
      <vt:lpstr>Times New Roman</vt:lpstr>
      <vt:lpstr>Lití písma</vt:lpstr>
      <vt:lpstr>Lití písma</vt:lpstr>
      <vt:lpstr>Lití písma</vt:lpstr>
      <vt:lpstr>Lití písma</vt:lpstr>
      <vt:lpstr>Lití písma</vt:lpstr>
      <vt:lpstr>Lití písma</vt:lpstr>
      <vt:lpstr>Lití písma</vt:lpstr>
      <vt:lpstr>Lití písma</vt:lpstr>
      <vt:lpstr>Lití písma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Company>FSpS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Sport Training</dc:title>
  <dc:creator>Pavel Korvas</dc:creator>
  <cp:lastModifiedBy>Pavel Korvas</cp:lastModifiedBy>
  <cp:revision>20</cp:revision>
  <dcterms:created xsi:type="dcterms:W3CDTF">2011-10-12T10:57:17Z</dcterms:created>
  <dcterms:modified xsi:type="dcterms:W3CDTF">2011-10-18T08:47:39Z</dcterms:modified>
</cp:coreProperties>
</file>