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1" r:id="rId11"/>
  </p:sldMasterIdLst>
  <p:sldIdLst>
    <p:sldId id="256" r:id="rId12"/>
    <p:sldId id="257" r:id="rId13"/>
    <p:sldId id="259" r:id="rId14"/>
    <p:sldId id="260" r:id="rId15"/>
    <p:sldId id="261" r:id="rId16"/>
    <p:sldId id="262" r:id="rId17"/>
    <p:sldId id="263" r:id="rId18"/>
    <p:sldId id="265" r:id="rId19"/>
    <p:sldId id="266" r:id="rId20"/>
    <p:sldId id="267" r:id="rId21"/>
    <p:sldId id="278" r:id="rId22"/>
    <p:sldId id="268" r:id="rId23"/>
    <p:sldId id="269" r:id="rId24"/>
    <p:sldId id="270" r:id="rId25"/>
    <p:sldId id="276" r:id="rId26"/>
    <p:sldId id="277" r:id="rId27"/>
    <p:sldId id="271" r:id="rId28"/>
    <p:sldId id="272" r:id="rId29"/>
    <p:sldId id="273" r:id="rId30"/>
    <p:sldId id="274" r:id="rId31"/>
    <p:sldId id="275" r:id="rId3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16" y="10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10C080B-1B14-4F5A-B3DE-59DFD6B6BE76}" type="datetimeFigureOut">
              <a:rPr lang="cs-CZ" smtClean="0"/>
              <a:pPr/>
              <a:t>9.12.2012</a:t>
            </a:fld>
            <a:endParaRPr lang="cs-CZ"/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6B1A9-47CE-45A4-A7E3-A263FC8880B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10C080B-1B14-4F5A-B3DE-59DFD6B6BE76}" type="datetimeFigureOut">
              <a:rPr lang="cs-CZ" smtClean="0"/>
              <a:pPr/>
              <a:t>9.12.2012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6B1A9-47CE-45A4-A7E3-A263FC8880B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9.12.2012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9.12.2012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9.12.2012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9.12.2012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9.12.2012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9.12.2012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9.12.2012</a:t>
            </a:fld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9.12.2012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9.12.2012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9.12.2012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10C080B-1B14-4F5A-B3DE-59DFD6B6BE76}" type="datetimeFigureOut">
              <a:rPr lang="cs-CZ" smtClean="0"/>
              <a:pPr/>
              <a:t>9.12.2012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6B1A9-47CE-45A4-A7E3-A263FC8880B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371600"/>
            <a:ext cx="2055813" cy="475773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019800" cy="4757738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9.12.2012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7850188" cy="182721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9.12.2012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>
          <a:xfrm>
            <a:off x="7924800" y="6356350"/>
            <a:ext cx="760413" cy="363538"/>
          </a:xfrm>
        </p:spPr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07FA057-5C29-4C5E-90B5-356974D112D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7FE1428-09A9-4A68-8115-670A359C390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F9A34B8-DE58-4F13-832C-F63C0566C58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7013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935163"/>
            <a:ext cx="4038600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3A03998-5E6B-44BC-8F60-AAA66670CD2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5634BEC-DAA7-4CD6-A788-8D0DB12F6F5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D43AE92-C318-4051-B4E0-68A68980BC9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E5E5DD-7CF4-4CDE-AD49-B655190AC88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FA43764-EE06-46CE-80F2-75E975D2E82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9.12.2012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F58CE4F-5284-4F87-8072-C7062D84DD2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638786-D290-46F9-92D5-699599982BA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5813" cy="56181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81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05FEE64-F9DD-4AC6-BEF9-C411F6E774E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9.12.2012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9.12.2012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9.12.2012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9.12.2012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9.12.2012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9.12.2012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9.12.2012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0C080B-1B14-4F5A-B3DE-59DFD6B6BE76}" type="datetimeFigureOut">
              <a:rPr lang="cs-CZ" smtClean="0"/>
              <a:pPr/>
              <a:t>9.12.2012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6B1A9-47CE-45A4-A7E3-A263FC8880B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9.12.2012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9.12.2012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49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49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9.12.2012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970C19-6D1D-4278-AF88-1C95C4D0A2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7F8961-270F-4B60-A277-D2C9AE216D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972CAC-18F4-419F-9A20-F1CA927DB3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10E5CA-EFAF-482D-AF11-138B017C1A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1BFA14-3874-4C06-A216-A7BB6DEEA9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95BD05-8015-4FFF-923E-4F6E6D0F3E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110583-7E87-4569-956C-A582C63670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10C080B-1B14-4F5A-B3DE-59DFD6B6BE76}" type="datetimeFigureOut">
              <a:rPr lang="cs-CZ" smtClean="0"/>
              <a:pPr/>
              <a:t>9.12.2012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6B1A9-47CE-45A4-A7E3-A263FC8880B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CEE9DC-C0E6-47E1-BBB4-9E2BD99472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815718-E6F9-4EFA-BBA1-2B0F19D68E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B19BF4-0358-46C2-8C1E-C73C8A17C0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51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51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7EC53F-24E6-4A70-842C-D3DB9D35CA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72964A-4FC1-4A12-9D7F-784738246FC5}" type="slidenum">
              <a:rPr lang="en-GB"/>
              <a:pPr/>
              <a:t>‹#›</a:t>
            </a:fld>
            <a:fld id="{73CFD0CF-7D8E-4245-82F8-0A8E00135C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667E32-2194-400A-97B8-9EFB3E80F203}" type="slidenum">
              <a:rPr lang="en-GB"/>
              <a:pPr/>
              <a:t>‹#›</a:t>
            </a:fld>
            <a:fld id="{8285A04C-6A74-495B-A0A3-FB0171B5D2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414785-DD3C-4BFB-B43B-03CFB99B297D}" type="slidenum">
              <a:rPr lang="en-GB"/>
              <a:pPr/>
              <a:t>‹#›</a:t>
            </a:fld>
            <a:fld id="{F76242AA-EBE8-421E-B0A8-206039BDD8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1472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0768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7BA802-53CF-4F5A-B447-B39F11BB2CA5}" type="slidenum">
              <a:rPr lang="en-GB"/>
              <a:pPr/>
              <a:t>‹#›</a:t>
            </a:fld>
            <a:fld id="{68F184F2-DD74-40C1-A1B0-0CD1C7C734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E8455E-B06C-4D47-9C30-D3C836F2340A}" type="slidenum">
              <a:rPr lang="en-GB"/>
              <a:pPr/>
              <a:t>‹#›</a:t>
            </a:fld>
            <a:fld id="{24C03085-D601-4F77-977D-9C6C99C087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04ED95-5FE7-476D-98BD-813AAA89D116}" type="slidenum">
              <a:rPr lang="en-GB"/>
              <a:pPr/>
              <a:t>‹#›</a:t>
            </a:fld>
            <a:fld id="{0F607FE3-F9AD-49B5-AB18-E9436E9E6F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10C080B-1B14-4F5A-B3DE-59DFD6B6BE76}" type="datetimeFigureOut">
              <a:rPr lang="cs-CZ" smtClean="0"/>
              <a:pPr/>
              <a:t>9.12.2012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6B1A9-47CE-45A4-A7E3-A263FC8880B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CCF799-FEB7-4417-906F-A1120563B4EF}" type="slidenum">
              <a:rPr lang="en-GB"/>
              <a:pPr/>
              <a:t>‹#›</a:t>
            </a:fld>
            <a:fld id="{1DBDD76D-5945-41F5-A87B-48B017DF3C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A3E2A3-CCA6-4305-834F-5616D3767750}" type="slidenum">
              <a:rPr lang="en-GB"/>
              <a:pPr/>
              <a:t>‹#›</a:t>
            </a:fld>
            <a:fld id="{A03F7BF9-911F-4A42-A09F-6BC40DF951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178781-B8D3-4898-851B-8F144A3980F8}" type="slidenum">
              <a:rPr lang="en-GB"/>
              <a:pPr/>
              <a:t>‹#›</a:t>
            </a:fld>
            <a:fld id="{8422C251-DD9C-43FD-BB34-4EFFF7B268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731465-F99D-4A97-9F49-B77D6A4860BF}" type="slidenum">
              <a:rPr lang="en-GB"/>
              <a:pPr/>
              <a:t>‹#›</a:t>
            </a:fld>
            <a:fld id="{588F74BD-DE5C-4CB0-8EBE-FCA7641C2B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000481" y="0"/>
            <a:ext cx="1861920" cy="408859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14722" y="0"/>
            <a:ext cx="5447520" cy="40885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70AA78-A757-478D-8D69-C6ED67B88084}" type="slidenum">
              <a:rPr lang="en-GB"/>
              <a:pPr/>
              <a:t>‹#›</a:t>
            </a:fld>
            <a:fld id="{168B0920-09F9-4CC3-8DF7-6F3DCC7361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54" indent="0" algn="ctr">
              <a:buNone/>
              <a:defRPr/>
            </a:lvl2pPr>
            <a:lvl3pPr marL="829108" indent="0" algn="ctr">
              <a:buNone/>
              <a:defRPr/>
            </a:lvl3pPr>
            <a:lvl4pPr marL="1243662" indent="0" algn="ctr">
              <a:buNone/>
              <a:defRPr/>
            </a:lvl4pPr>
            <a:lvl5pPr marL="1658216" indent="0" algn="ctr">
              <a:buNone/>
              <a:defRPr/>
            </a:lvl5pPr>
            <a:lvl6pPr marL="2072771" indent="0" algn="ctr">
              <a:buNone/>
              <a:defRPr/>
            </a:lvl6pPr>
            <a:lvl7pPr marL="2487325" indent="0" algn="ctr">
              <a:buNone/>
              <a:defRPr/>
            </a:lvl7pPr>
            <a:lvl8pPr marL="2901879" indent="0" algn="ctr">
              <a:buNone/>
              <a:defRPr/>
            </a:lvl8pPr>
            <a:lvl9pPr marL="3316433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E77FFF-1E55-4502-AA32-CC80A33E3A71}" type="slidenum">
              <a:rPr lang="en-GB"/>
              <a:pPr/>
              <a:t>‹#›</a:t>
            </a:fld>
            <a:fld id="{28F8424E-F1DC-4648-BF65-1CE51B3F2E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5C7FE5-C73E-413A-ADE5-B35A6BEADD33}" type="slidenum">
              <a:rPr lang="en-GB"/>
              <a:pPr/>
              <a:t>‹#›</a:t>
            </a:fld>
            <a:fld id="{21FCD13D-8DFB-4CE2-84BF-28589FB1F8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54" indent="0">
              <a:buNone/>
              <a:defRPr sz="1600"/>
            </a:lvl2pPr>
            <a:lvl3pPr marL="829108" indent="0">
              <a:buNone/>
              <a:defRPr sz="1500"/>
            </a:lvl3pPr>
            <a:lvl4pPr marL="1243662" indent="0">
              <a:buNone/>
              <a:defRPr sz="1300"/>
            </a:lvl4pPr>
            <a:lvl5pPr marL="1658216" indent="0">
              <a:buNone/>
              <a:defRPr sz="1300"/>
            </a:lvl5pPr>
            <a:lvl6pPr marL="2072771" indent="0">
              <a:buNone/>
              <a:defRPr sz="1300"/>
            </a:lvl6pPr>
            <a:lvl7pPr marL="2487325" indent="0">
              <a:buNone/>
              <a:defRPr sz="1300"/>
            </a:lvl7pPr>
            <a:lvl8pPr marL="2901879" indent="0">
              <a:buNone/>
              <a:defRPr sz="1300"/>
            </a:lvl8pPr>
            <a:lvl9pPr marL="3316433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A18C2F-743B-4777-808E-4A891AEDABFF}" type="slidenum">
              <a:rPr lang="en-GB"/>
              <a:pPr/>
              <a:t>‹#›</a:t>
            </a:fld>
            <a:fld id="{B53C9078-FADC-4E77-BFB6-B25DF7A823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0" y="0"/>
            <a:ext cx="403776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2481" y="0"/>
            <a:ext cx="403920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1FF8F8-6E44-4799-B66A-CEC3F2DF63ED}" type="slidenum">
              <a:rPr lang="en-GB"/>
              <a:pPr/>
              <a:t>‹#›</a:t>
            </a:fld>
            <a:fld id="{3CD6D110-95EC-4688-8121-9C91EDA2EA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175825-60A8-44F7-B685-301C8F93C394}" type="slidenum">
              <a:rPr lang="en-GB"/>
              <a:pPr/>
              <a:t>‹#›</a:t>
            </a:fld>
            <a:fld id="{ADB8227B-16CF-4EC0-B7BB-F8451DFBB0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10C080B-1B14-4F5A-B3DE-59DFD6B6BE76}" type="datetimeFigureOut">
              <a:rPr lang="cs-CZ" smtClean="0"/>
              <a:pPr/>
              <a:t>9.12.2012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6B1A9-47CE-45A4-A7E3-A263FC8880B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239355-0F27-4024-BDBC-416B60AB7268}" type="slidenum">
              <a:rPr lang="en-GB"/>
              <a:pPr/>
              <a:t>‹#›</a:t>
            </a:fld>
            <a:fld id="{F8236F92-2197-4909-AE1B-0A12F711A8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DD82BF-75F0-41F7-BE51-3634CFC3E6F1}" type="slidenum">
              <a:rPr lang="en-GB"/>
              <a:pPr/>
              <a:t>‹#›</a:t>
            </a:fld>
            <a:fld id="{1718435D-705D-4A3A-BCF2-E3136C2B77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8B84CF-8CE6-419D-ABB2-6846A64CA93D}" type="slidenum">
              <a:rPr lang="en-GB"/>
              <a:pPr/>
              <a:t>‹#›</a:t>
            </a:fld>
            <a:fld id="{C93CF135-2BBD-43E6-8C9A-CA617B3B7E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54" indent="0">
              <a:buNone/>
              <a:defRPr sz="2500"/>
            </a:lvl2pPr>
            <a:lvl3pPr marL="829108" indent="0">
              <a:buNone/>
              <a:defRPr sz="2200"/>
            </a:lvl3pPr>
            <a:lvl4pPr marL="1243662" indent="0">
              <a:buNone/>
              <a:defRPr sz="1800"/>
            </a:lvl4pPr>
            <a:lvl5pPr marL="1658216" indent="0">
              <a:buNone/>
              <a:defRPr sz="1800"/>
            </a:lvl5pPr>
            <a:lvl6pPr marL="2072771" indent="0">
              <a:buNone/>
              <a:defRPr sz="1800"/>
            </a:lvl6pPr>
            <a:lvl7pPr marL="2487325" indent="0">
              <a:buNone/>
              <a:defRPr sz="1800"/>
            </a:lvl7pPr>
            <a:lvl8pPr marL="2901879" indent="0">
              <a:buNone/>
              <a:defRPr sz="1800"/>
            </a:lvl8pPr>
            <a:lvl9pPr marL="3316433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04CA5C-F012-4A68-967A-0EFA41334F1D}" type="slidenum">
              <a:rPr lang="en-GB"/>
              <a:pPr/>
              <a:t>‹#›</a:t>
            </a:fld>
            <a:fld id="{C67FB0E9-F868-43AA-A010-D8103A6E29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F030DF-E830-4C8D-A3A3-A551D3B99ACA}" type="slidenum">
              <a:rPr lang="en-GB"/>
              <a:pPr/>
              <a:t>‹#›</a:t>
            </a:fld>
            <a:fld id="{8FC73CF5-9579-45DE-813D-DC5F6939BE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8240" y="0"/>
            <a:ext cx="2053440" cy="451343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0"/>
            <a:ext cx="6023520" cy="451343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CE9585-CB7B-4B72-BCF0-75C551A9C524}" type="slidenum">
              <a:rPr lang="en-GB"/>
              <a:pPr/>
              <a:t>‹#›</a:t>
            </a:fld>
            <a:fld id="{22A39F16-CF2E-4919-8377-A99BDF12D5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9.12.2012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9.12.2012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9.12.2012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9.12.2012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0C080B-1B14-4F5A-B3DE-59DFD6B6BE76}" type="datetimeFigureOut">
              <a:rPr lang="cs-CZ" smtClean="0"/>
              <a:pPr/>
              <a:t>9.12.2012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6B1A9-47CE-45A4-A7E3-A263FC8880B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9.12.2012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9.12.2012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9.12.2012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9.12.2012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9.12.2012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9.12.2012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49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49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9.12.2012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970C19-6D1D-4278-AF88-1C95C4D0A2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7F8961-270F-4B60-A277-D2C9AE216D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972CAC-18F4-419F-9A20-F1CA927DB3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10C080B-1B14-4F5A-B3DE-59DFD6B6BE76}" type="datetimeFigureOut">
              <a:rPr lang="cs-CZ" smtClean="0"/>
              <a:pPr/>
              <a:t>9.12.2012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6B1A9-47CE-45A4-A7E3-A263FC8880B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10E5CA-EFAF-482D-AF11-138B017C1A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1BFA14-3874-4C06-A216-A7BB6DEEA9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95BD05-8015-4FFF-923E-4F6E6D0F3E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110583-7E87-4569-956C-A582C63670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CEE9DC-C0E6-47E1-BBB4-9E2BD99472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815718-E6F9-4EFA-BBA1-2B0F19D68E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B19BF4-0358-46C2-8C1E-C73C8A17C0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51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51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7EC53F-24E6-4A70-842C-D3DB9D35CA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72964A-4FC1-4A12-9D7F-784738246FC5}" type="slidenum">
              <a:rPr lang="en-GB"/>
              <a:pPr/>
              <a:t>‹#›</a:t>
            </a:fld>
            <a:fld id="{73CFD0CF-7D8E-4245-82F8-0A8E00135C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667E32-2194-400A-97B8-9EFB3E80F203}" type="slidenum">
              <a:rPr lang="en-GB"/>
              <a:pPr/>
              <a:t>‹#›</a:t>
            </a:fld>
            <a:fld id="{8285A04C-6A74-495B-A0A3-FB0171B5D2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0C080B-1B14-4F5A-B3DE-59DFD6B6BE76}" type="datetimeFigureOut">
              <a:rPr lang="cs-CZ" smtClean="0"/>
              <a:pPr/>
              <a:t>9.12.2012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6B1A9-47CE-45A4-A7E3-A263FC8880B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414785-DD3C-4BFB-B43B-03CFB99B297D}" type="slidenum">
              <a:rPr lang="en-GB"/>
              <a:pPr/>
              <a:t>‹#›</a:t>
            </a:fld>
            <a:fld id="{F76242AA-EBE8-421E-B0A8-206039BDD8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1472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0768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7BA802-53CF-4F5A-B447-B39F11BB2CA5}" type="slidenum">
              <a:rPr lang="en-GB"/>
              <a:pPr/>
              <a:t>‹#›</a:t>
            </a:fld>
            <a:fld id="{68F184F2-DD74-40C1-A1B0-0CD1C7C734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E8455E-B06C-4D47-9C30-D3C836F2340A}" type="slidenum">
              <a:rPr lang="en-GB"/>
              <a:pPr/>
              <a:t>‹#›</a:t>
            </a:fld>
            <a:fld id="{24C03085-D601-4F77-977D-9C6C99C087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04ED95-5FE7-476D-98BD-813AAA89D116}" type="slidenum">
              <a:rPr lang="en-GB"/>
              <a:pPr/>
              <a:t>‹#›</a:t>
            </a:fld>
            <a:fld id="{0F607FE3-F9AD-49B5-AB18-E9436E9E6F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CCF799-FEB7-4417-906F-A1120563B4EF}" type="slidenum">
              <a:rPr lang="en-GB"/>
              <a:pPr/>
              <a:t>‹#›</a:t>
            </a:fld>
            <a:fld id="{1DBDD76D-5945-41F5-A87B-48B017DF3C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A3E2A3-CCA6-4305-834F-5616D3767750}" type="slidenum">
              <a:rPr lang="en-GB"/>
              <a:pPr/>
              <a:t>‹#›</a:t>
            </a:fld>
            <a:fld id="{A03F7BF9-911F-4A42-A09F-6BC40DF951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178781-B8D3-4898-851B-8F144A3980F8}" type="slidenum">
              <a:rPr lang="en-GB"/>
              <a:pPr/>
              <a:t>‹#›</a:t>
            </a:fld>
            <a:fld id="{8422C251-DD9C-43FD-BB34-4EFFF7B268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731465-F99D-4A97-9F49-B77D6A4860BF}" type="slidenum">
              <a:rPr lang="en-GB"/>
              <a:pPr/>
              <a:t>‹#›</a:t>
            </a:fld>
            <a:fld id="{588F74BD-DE5C-4CB0-8EBE-FCA7641C2B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000481" y="0"/>
            <a:ext cx="1861920" cy="408859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14722" y="0"/>
            <a:ext cx="5447520" cy="40885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70AA78-A757-478D-8D69-C6ED67B88084}" type="slidenum">
              <a:rPr lang="en-GB"/>
              <a:pPr/>
              <a:t>‹#›</a:t>
            </a:fld>
            <a:fld id="{168B0920-09F9-4CC3-8DF7-6F3DCC7361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54" indent="0" algn="ctr">
              <a:buNone/>
              <a:defRPr/>
            </a:lvl2pPr>
            <a:lvl3pPr marL="829108" indent="0" algn="ctr">
              <a:buNone/>
              <a:defRPr/>
            </a:lvl3pPr>
            <a:lvl4pPr marL="1243662" indent="0" algn="ctr">
              <a:buNone/>
              <a:defRPr/>
            </a:lvl4pPr>
            <a:lvl5pPr marL="1658216" indent="0" algn="ctr">
              <a:buNone/>
              <a:defRPr/>
            </a:lvl5pPr>
            <a:lvl6pPr marL="2072771" indent="0" algn="ctr">
              <a:buNone/>
              <a:defRPr/>
            </a:lvl6pPr>
            <a:lvl7pPr marL="2487325" indent="0" algn="ctr">
              <a:buNone/>
              <a:defRPr/>
            </a:lvl7pPr>
            <a:lvl8pPr marL="2901879" indent="0" algn="ctr">
              <a:buNone/>
              <a:defRPr/>
            </a:lvl8pPr>
            <a:lvl9pPr marL="3316433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E77FFF-1E55-4502-AA32-CC80A33E3A71}" type="slidenum">
              <a:rPr lang="en-GB"/>
              <a:pPr/>
              <a:t>‹#›</a:t>
            </a:fld>
            <a:fld id="{28F8424E-F1DC-4648-BF65-1CE51B3F2E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s odříznutým a zakulaceným jedním rohe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6" name="Pravoúhlý trojúhe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7" name="Volný tvar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0C080B-1B14-4F5A-B3DE-59DFD6B6BE76}" type="datetimeFigureOut">
              <a:rPr lang="cs-CZ" smtClean="0"/>
              <a:pPr/>
              <a:t>9.12.2012</a:t>
            </a:fld>
            <a:endParaRPr lang="cs-CZ"/>
          </a:p>
        </p:txBody>
      </p:sp>
      <p:sp>
        <p:nvSpPr>
          <p:cNvPr id="10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F926B1A9-47CE-45A4-A7E3-A263FC8880B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5C7FE5-C73E-413A-ADE5-B35A6BEADD33}" type="slidenum">
              <a:rPr lang="en-GB"/>
              <a:pPr/>
              <a:t>‹#›</a:t>
            </a:fld>
            <a:fld id="{21FCD13D-8DFB-4CE2-84BF-28589FB1F8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54" indent="0">
              <a:buNone/>
              <a:defRPr sz="1600"/>
            </a:lvl2pPr>
            <a:lvl3pPr marL="829108" indent="0">
              <a:buNone/>
              <a:defRPr sz="1500"/>
            </a:lvl3pPr>
            <a:lvl4pPr marL="1243662" indent="0">
              <a:buNone/>
              <a:defRPr sz="1300"/>
            </a:lvl4pPr>
            <a:lvl5pPr marL="1658216" indent="0">
              <a:buNone/>
              <a:defRPr sz="1300"/>
            </a:lvl5pPr>
            <a:lvl6pPr marL="2072771" indent="0">
              <a:buNone/>
              <a:defRPr sz="1300"/>
            </a:lvl6pPr>
            <a:lvl7pPr marL="2487325" indent="0">
              <a:buNone/>
              <a:defRPr sz="1300"/>
            </a:lvl7pPr>
            <a:lvl8pPr marL="2901879" indent="0">
              <a:buNone/>
              <a:defRPr sz="1300"/>
            </a:lvl8pPr>
            <a:lvl9pPr marL="3316433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A18C2F-743B-4777-808E-4A891AEDABFF}" type="slidenum">
              <a:rPr lang="en-GB"/>
              <a:pPr/>
              <a:t>‹#›</a:t>
            </a:fld>
            <a:fld id="{B53C9078-FADC-4E77-BFB6-B25DF7A823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0" y="0"/>
            <a:ext cx="403776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2481" y="0"/>
            <a:ext cx="403920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1FF8F8-6E44-4799-B66A-CEC3F2DF63ED}" type="slidenum">
              <a:rPr lang="en-GB"/>
              <a:pPr/>
              <a:t>‹#›</a:t>
            </a:fld>
            <a:fld id="{3CD6D110-95EC-4688-8121-9C91EDA2EA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175825-60A8-44F7-B685-301C8F93C394}" type="slidenum">
              <a:rPr lang="en-GB"/>
              <a:pPr/>
              <a:t>‹#›</a:t>
            </a:fld>
            <a:fld id="{ADB8227B-16CF-4EC0-B7BB-F8451DFBB0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239355-0F27-4024-BDBC-416B60AB7268}" type="slidenum">
              <a:rPr lang="en-GB"/>
              <a:pPr/>
              <a:t>‹#›</a:t>
            </a:fld>
            <a:fld id="{F8236F92-2197-4909-AE1B-0A12F711A8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DD82BF-75F0-41F7-BE51-3634CFC3E6F1}" type="slidenum">
              <a:rPr lang="en-GB"/>
              <a:pPr/>
              <a:t>‹#›</a:t>
            </a:fld>
            <a:fld id="{1718435D-705D-4A3A-BCF2-E3136C2B77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8B84CF-8CE6-419D-ABB2-6846A64CA93D}" type="slidenum">
              <a:rPr lang="en-GB"/>
              <a:pPr/>
              <a:t>‹#›</a:t>
            </a:fld>
            <a:fld id="{C93CF135-2BBD-43E6-8C9A-CA617B3B7E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54" indent="0">
              <a:buNone/>
              <a:defRPr sz="2500"/>
            </a:lvl2pPr>
            <a:lvl3pPr marL="829108" indent="0">
              <a:buNone/>
              <a:defRPr sz="2200"/>
            </a:lvl3pPr>
            <a:lvl4pPr marL="1243662" indent="0">
              <a:buNone/>
              <a:defRPr sz="1800"/>
            </a:lvl4pPr>
            <a:lvl5pPr marL="1658216" indent="0">
              <a:buNone/>
              <a:defRPr sz="1800"/>
            </a:lvl5pPr>
            <a:lvl6pPr marL="2072771" indent="0">
              <a:buNone/>
              <a:defRPr sz="1800"/>
            </a:lvl6pPr>
            <a:lvl7pPr marL="2487325" indent="0">
              <a:buNone/>
              <a:defRPr sz="1800"/>
            </a:lvl7pPr>
            <a:lvl8pPr marL="2901879" indent="0">
              <a:buNone/>
              <a:defRPr sz="1800"/>
            </a:lvl8pPr>
            <a:lvl9pPr marL="3316433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04CA5C-F012-4A68-967A-0EFA41334F1D}" type="slidenum">
              <a:rPr lang="en-GB"/>
              <a:pPr/>
              <a:t>‹#›</a:t>
            </a:fld>
            <a:fld id="{C67FB0E9-F868-43AA-A010-D8103A6E29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F030DF-E830-4C8D-A3A3-A551D3B99ACA}" type="slidenum">
              <a:rPr lang="en-GB"/>
              <a:pPr/>
              <a:t>‹#›</a:t>
            </a:fld>
            <a:fld id="{8FC73CF5-9579-45DE-813D-DC5F6939BE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8240" y="0"/>
            <a:ext cx="2053440" cy="451343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0"/>
            <a:ext cx="6023520" cy="451343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CE9585-CB7B-4B72-BCF0-75C551A9C524}" type="slidenum">
              <a:rPr lang="en-GB"/>
              <a:pPr/>
              <a:t>‹#›</a:t>
            </a:fld>
            <a:fld id="{22A39F16-CF2E-4919-8377-A99BDF12D5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28" name="Zástupný symbol pro nadpis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9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Times New Roman" pitchFamily="16" charset="0"/>
              <a:buNone/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10C080B-1B14-4F5A-B3DE-59DFD6B6BE76}" type="datetimeFigureOut">
              <a:rPr lang="cs-CZ" smtClean="0"/>
              <a:pPr/>
              <a:t>9.12.2012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buFont typeface="Times New Roman" pitchFamily="16" charset="0"/>
              <a:buNone/>
              <a:defRPr kumimoji="0" sz="1200" dirty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Times New Roman" pitchFamily="16" charset="0"/>
              <a:buNone/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926B1A9-47CE-45A4-A7E3-A263FC8880B1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E7BC2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E7BC2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D092A7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C07A27"/>
              </a:gs>
              <a:gs pos="100000">
                <a:srgbClr val="F6BE0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26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F9709"/>
              </a:gs>
              <a:gs pos="100000">
                <a:srgbClr val="F4922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28575" y="-15875"/>
            <a:ext cx="9196388" cy="1082675"/>
            <a:chOff x="-18" y="-10"/>
            <a:chExt cx="5793" cy="682"/>
          </a:xfrm>
        </p:grpSpPr>
        <p:sp>
          <p:nvSpPr>
            <p:cNvPr id="1028" name="Freeform 4"/>
            <p:cNvSpPr>
              <a:spLocks noChangeArrowheads="1"/>
            </p:cNvSpPr>
            <p:nvPr/>
          </p:nvSpPr>
          <p:spPr bwMode="auto">
            <a:xfrm rot="21420000">
              <a:off x="-12" y="128"/>
              <a:ext cx="5771" cy="407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D6903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29" name="Freeform 5"/>
            <p:cNvSpPr>
              <a:spLocks noChangeArrowheads="1"/>
            </p:cNvSpPr>
            <p:nvPr/>
          </p:nvSpPr>
          <p:spPr bwMode="auto">
            <a:xfrm rot="21420000">
              <a:off x="-10" y="174"/>
              <a:ext cx="5779" cy="332"/>
            </a:xfrm>
            <a:custGeom>
              <a:avLst/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F3A4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371600"/>
            <a:ext cx="7850188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0" rIns="1836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textuKlepnutím lze upravit styl předlohy nadpisů.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50FCEE9-231C-4F39-8CFD-700943A2FD32}" type="datetimeFigureOut">
              <a:rPr lang="cs-CZ" smtClean="0"/>
              <a:pPr/>
              <a:t>9.12.2012</a:t>
            </a:fld>
            <a:endParaRPr lang="cs-CZ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293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C07A27"/>
              </a:gs>
              <a:gs pos="100000">
                <a:srgbClr val="F6BE0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0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F9709"/>
              </a:gs>
              <a:gs pos="100000">
                <a:srgbClr val="F4922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28575" y="-15875"/>
            <a:ext cx="9196388" cy="1082675"/>
            <a:chOff x="-18" y="-10"/>
            <a:chExt cx="5793" cy="682"/>
          </a:xfrm>
        </p:grpSpPr>
        <p:sp>
          <p:nvSpPr>
            <p:cNvPr id="2052" name="Freeform 4"/>
            <p:cNvSpPr>
              <a:spLocks noChangeArrowheads="1"/>
            </p:cNvSpPr>
            <p:nvPr/>
          </p:nvSpPr>
          <p:spPr bwMode="auto">
            <a:xfrm rot="21420000">
              <a:off x="-12" y="128"/>
              <a:ext cx="5771" cy="407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D6903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53" name="Freeform 5"/>
            <p:cNvSpPr>
              <a:spLocks noChangeArrowheads="1"/>
            </p:cNvSpPr>
            <p:nvPr/>
          </p:nvSpPr>
          <p:spPr bwMode="auto">
            <a:xfrm rot="21420000">
              <a:off x="-10" y="174"/>
              <a:ext cx="5779" cy="332"/>
            </a:xfrm>
            <a:custGeom>
              <a:avLst/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F3A4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04850"/>
            <a:ext cx="8228013" cy="11414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textuKlepnutím lze upravit styl předlohy nadpisů.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8013" cy="43878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0"/>
            <a:r>
              <a:rPr lang="en-GB" smtClean="0"/>
              <a:t>Devátá úroveňKlepnutím lze upravit styly předlohy textu.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</a:t>
            </a:r>
          </a:p>
          <a:p>
            <a:pPr lvl="4"/>
            <a:r>
              <a:rPr lang="en-GB" smtClean="0"/>
              <a:t>Pátá úroveň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811E149-55D4-479C-9503-6704505732C9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sldNum="0" hdr="0" ftr="0"/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49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C3252EA1-960A-4CB4-95C6-BA048CB67384}" type="datetimeFigureOut">
              <a:rPr lang="cs-CZ" smtClean="0"/>
              <a:pPr/>
              <a:t>9.12.2012</a:t>
            </a:fld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726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452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178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904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725" indent="-306725" algn="l" defTabSz="407526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610" indent="-254884" algn="l" defTabSz="407526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50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6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97D26585-8038-4AFE-BD5F-BE3F40CB938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683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366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049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732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693" indent="-306693" algn="l" defTabSz="407484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540" indent="-254858" algn="l" defTabSz="407484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707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391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07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758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440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12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806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4720" y="276509"/>
            <a:ext cx="7447680" cy="1019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720" y="0"/>
            <a:ext cx="7447680" cy="4088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720" y="5727482"/>
            <a:ext cx="19180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833920" y="5766368"/>
            <a:ext cx="260928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2200"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944320" y="5766368"/>
            <a:ext cx="1918080" cy="336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fld id="{33C63EB6-58EC-4807-90BD-78F654BD057A}" type="slidenum">
              <a:rPr lang="en-GB"/>
              <a:pPr/>
              <a:t>‹#›</a:t>
            </a:fld>
            <a:fld id="{DC301949-D0F5-46F7-B84F-6225712DAAC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/>
  <p:txStyles>
    <p:titleStyle>
      <a:lvl1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64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28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92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56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61" indent="-306661" algn="l" defTabSz="407442" rtl="0" eaLnBrk="1" fontAlgn="base" hangingPunct="1">
        <a:lnSpc>
          <a:spcPct val="86000"/>
        </a:lnSpc>
        <a:spcBef>
          <a:spcPts val="72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71" indent="-254832" algn="l" defTabSz="407442" rtl="0" eaLnBrk="1" fontAlgn="base" hangingPunct="1">
        <a:lnSpc>
          <a:spcPct val="86000"/>
        </a:lnSpc>
        <a:spcBef>
          <a:spcPts val="63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599" indent="-207320" algn="l" defTabSz="407442" rtl="0" eaLnBrk="1" fontAlgn="base" hangingPunct="1">
        <a:lnSpc>
          <a:spcPct val="86000"/>
        </a:lnSpc>
        <a:spcBef>
          <a:spcPts val="54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24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88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52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16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80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44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303875"/>
            <a:ext cx="8215200" cy="1129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0"/>
            <a:ext cx="8215200" cy="4513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313623"/>
            <a:ext cx="21196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3361" y="6356831"/>
            <a:ext cx="288144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446" algn="l"/>
                <a:tab pos="1312888" algn="l"/>
                <a:tab pos="1969337" algn="l"/>
                <a:tab pos="2625782" algn="l"/>
              </a:tabLst>
              <a:defRPr sz="22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2000" y="6356827"/>
            <a:ext cx="2119680" cy="351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fld id="{F99D965F-638B-4FD4-A5C8-A708BDF6870A}" type="slidenum">
              <a:rPr lang="en-GB"/>
              <a:pPr/>
              <a:t>‹#›</a:t>
            </a:fld>
            <a:fld id="{511F98AE-D357-4988-9CCF-95CECFBC30B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/>
  <p:txStyles>
    <p:titleStyle>
      <a:lvl1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597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194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791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388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29" indent="-306629" algn="l" defTabSz="407399" rtl="0" eaLnBrk="1" fontAlgn="base" hangingPunct="1">
        <a:lnSpc>
          <a:spcPct val="105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02" indent="-254805" algn="l" defTabSz="407399" rtl="0" eaLnBrk="1" fontAlgn="base" hangingPunct="1">
        <a:lnSpc>
          <a:spcPct val="105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036491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3pPr>
      <a:lvl4pPr marL="145109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687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28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4882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48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07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49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C3252EA1-960A-4CB4-95C6-BA048CB67384}" type="datetimeFigureOut">
              <a:rPr lang="cs-CZ" smtClean="0"/>
              <a:pPr/>
              <a:t>9.12.2012</a:t>
            </a:fld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726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452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178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904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725" indent="-306725" algn="l" defTabSz="407526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610" indent="-254884" algn="l" defTabSz="407526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50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6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97D26585-8038-4AFE-BD5F-BE3F40CB938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683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366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049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732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693" indent="-306693" algn="l" defTabSz="407484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540" indent="-254858" algn="l" defTabSz="407484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707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391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07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758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440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12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806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4720" y="276509"/>
            <a:ext cx="7447680" cy="1019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720" y="0"/>
            <a:ext cx="7447680" cy="4088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720" y="5727482"/>
            <a:ext cx="19180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833920" y="5766368"/>
            <a:ext cx="260928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2200"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944320" y="5766368"/>
            <a:ext cx="1918080" cy="336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fld id="{33C63EB6-58EC-4807-90BD-78F654BD057A}" type="slidenum">
              <a:rPr lang="en-GB"/>
              <a:pPr/>
              <a:t>‹#›</a:t>
            </a:fld>
            <a:fld id="{DC301949-D0F5-46F7-B84F-6225712DAAC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/>
  <p:txStyles>
    <p:titleStyle>
      <a:lvl1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64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28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92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56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61" indent="-306661" algn="l" defTabSz="407442" rtl="0" eaLnBrk="1" fontAlgn="base" hangingPunct="1">
        <a:lnSpc>
          <a:spcPct val="86000"/>
        </a:lnSpc>
        <a:spcBef>
          <a:spcPts val="72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71" indent="-254832" algn="l" defTabSz="407442" rtl="0" eaLnBrk="1" fontAlgn="base" hangingPunct="1">
        <a:lnSpc>
          <a:spcPct val="86000"/>
        </a:lnSpc>
        <a:spcBef>
          <a:spcPts val="63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599" indent="-207320" algn="l" defTabSz="407442" rtl="0" eaLnBrk="1" fontAlgn="base" hangingPunct="1">
        <a:lnSpc>
          <a:spcPct val="86000"/>
        </a:lnSpc>
        <a:spcBef>
          <a:spcPts val="54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24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88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52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16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80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44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303875"/>
            <a:ext cx="8215200" cy="1129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0"/>
            <a:ext cx="8215200" cy="4513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313623"/>
            <a:ext cx="21196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3361" y="6356831"/>
            <a:ext cx="288144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446" algn="l"/>
                <a:tab pos="1312888" algn="l"/>
                <a:tab pos="1969337" algn="l"/>
                <a:tab pos="2625782" algn="l"/>
              </a:tabLst>
              <a:defRPr sz="22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2000" y="6356827"/>
            <a:ext cx="2119680" cy="351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fld id="{F99D965F-638B-4FD4-A5C8-A708BDF6870A}" type="slidenum">
              <a:rPr lang="en-GB"/>
              <a:pPr/>
              <a:t>‹#›</a:t>
            </a:fld>
            <a:fld id="{511F98AE-D357-4988-9CCF-95CECFBC30B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/>
  <p:txStyles>
    <p:titleStyle>
      <a:lvl1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597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194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791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388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29" indent="-306629" algn="l" defTabSz="407399" rtl="0" eaLnBrk="1" fontAlgn="base" hangingPunct="1">
        <a:lnSpc>
          <a:spcPct val="105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02" indent="-254805" algn="l" defTabSz="407399" rtl="0" eaLnBrk="1" fontAlgn="base" hangingPunct="1">
        <a:lnSpc>
          <a:spcPct val="105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036491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3pPr>
      <a:lvl4pPr marL="145109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687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28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4882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48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07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851648" cy="1224136"/>
          </a:xfrm>
        </p:spPr>
        <p:txBody>
          <a:bodyPr>
            <a:normAutofit/>
          </a:bodyPr>
          <a:lstStyle/>
          <a:p>
            <a:r>
              <a:rPr lang="cs-CZ" sz="6600" dirty="0" err="1" smtClean="0">
                <a:solidFill>
                  <a:srgbClr val="C00000"/>
                </a:solidFill>
              </a:rPr>
              <a:t>Celiakie</a:t>
            </a:r>
            <a:endParaRPr lang="cs-CZ" sz="6600" dirty="0">
              <a:solidFill>
                <a:srgbClr val="C0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71600" y="1844824"/>
            <a:ext cx="7854696" cy="1752600"/>
          </a:xfrm>
        </p:spPr>
        <p:txBody>
          <a:bodyPr/>
          <a:lstStyle/>
          <a:p>
            <a:r>
              <a:rPr lang="cs-CZ" dirty="0" err="1" smtClean="0">
                <a:solidFill>
                  <a:srgbClr val="C00000"/>
                </a:solidFill>
              </a:rPr>
              <a:t>Hejmalová</a:t>
            </a:r>
            <a:r>
              <a:rPr lang="cs-CZ" dirty="0" smtClean="0">
                <a:solidFill>
                  <a:srgbClr val="C00000"/>
                </a:solidFill>
              </a:rPr>
              <a:t> Michaela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6" name="Obrázek 5" descr="obi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275501"/>
            <a:ext cx="3816424" cy="4969471"/>
          </a:xfrm>
          <a:prstGeom prst="rect">
            <a:avLst/>
          </a:prstGeom>
        </p:spPr>
      </p:pic>
      <p:pic>
        <p:nvPicPr>
          <p:cNvPr id="19458" name="Picture 2" descr="http://img.ahaonline.cz/img/18/full/1394339-img-toust-celiakie-lepe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429000"/>
            <a:ext cx="4131593" cy="2752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20080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</a:rPr>
              <a:t>Extraabdominální</a:t>
            </a:r>
            <a:r>
              <a:rPr lang="cs-CZ" b="1" dirty="0" smtClean="0">
                <a:solidFill>
                  <a:srgbClr val="C00000"/>
                </a:solidFill>
              </a:rPr>
              <a:t> příznaky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040560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kožní změny (dermatitis </a:t>
            </a:r>
            <a:r>
              <a:rPr lang="cs-CZ" sz="2800" dirty="0" err="1" smtClean="0">
                <a:solidFill>
                  <a:srgbClr val="C00000"/>
                </a:solidFill>
              </a:rPr>
              <a:t>herpetiformis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</a:rPr>
              <a:t>Duhring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neuropatie </a:t>
            </a:r>
            <a:r>
              <a:rPr lang="cs-CZ" sz="2800" dirty="0" smtClean="0">
                <a:solidFill>
                  <a:srgbClr val="C00000"/>
                </a:solidFill>
              </a:rPr>
              <a:t>(deficit vitaminů skupiny </a:t>
            </a:r>
            <a:r>
              <a:rPr lang="cs-CZ" sz="2800" dirty="0" smtClean="0">
                <a:solidFill>
                  <a:srgbClr val="C00000"/>
                </a:solidFill>
              </a:rPr>
              <a:t>B)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krvácivé </a:t>
            </a:r>
            <a:r>
              <a:rPr lang="cs-CZ" sz="2800" dirty="0" smtClean="0">
                <a:solidFill>
                  <a:srgbClr val="C00000"/>
                </a:solidFill>
              </a:rPr>
              <a:t>stavy (vitamin </a:t>
            </a:r>
            <a:r>
              <a:rPr lang="cs-CZ" sz="2800" dirty="0" smtClean="0">
                <a:solidFill>
                  <a:srgbClr val="C00000"/>
                </a:solidFill>
              </a:rPr>
              <a:t>K)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šeroslepost </a:t>
            </a:r>
            <a:r>
              <a:rPr lang="cs-CZ" sz="2800" dirty="0" smtClean="0">
                <a:solidFill>
                  <a:srgbClr val="C00000"/>
                </a:solidFill>
              </a:rPr>
              <a:t>(vitamin </a:t>
            </a:r>
            <a:r>
              <a:rPr lang="cs-CZ" sz="2800" dirty="0" smtClean="0">
                <a:solidFill>
                  <a:srgbClr val="C00000"/>
                </a:solidFill>
              </a:rPr>
              <a:t>A)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u </a:t>
            </a:r>
            <a:r>
              <a:rPr lang="cs-CZ" sz="2800" dirty="0" smtClean="0">
                <a:solidFill>
                  <a:srgbClr val="C00000"/>
                </a:solidFill>
              </a:rPr>
              <a:t>žen častá amenorea, infertilita (často jako jediný </a:t>
            </a:r>
            <a:r>
              <a:rPr lang="cs-CZ" sz="2800" dirty="0" smtClean="0">
                <a:solidFill>
                  <a:srgbClr val="C00000"/>
                </a:solidFill>
              </a:rPr>
              <a:t>příznak)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anémie </a:t>
            </a:r>
            <a:r>
              <a:rPr lang="cs-CZ" sz="2800" dirty="0" smtClean="0">
                <a:solidFill>
                  <a:srgbClr val="C00000"/>
                </a:solidFill>
              </a:rPr>
              <a:t>(deficit </a:t>
            </a:r>
            <a:r>
              <a:rPr lang="cs-CZ" sz="2800" dirty="0" err="1" smtClean="0">
                <a:solidFill>
                  <a:srgbClr val="C00000"/>
                </a:solidFill>
              </a:rPr>
              <a:t>hemopoetických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smtClean="0">
                <a:solidFill>
                  <a:srgbClr val="C00000"/>
                </a:solidFill>
              </a:rPr>
              <a:t>faktorů)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</a:rPr>
              <a:t>osteopenie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smtClean="0">
                <a:solidFill>
                  <a:srgbClr val="C00000"/>
                </a:solidFill>
              </a:rPr>
              <a:t>(osteoporóza, </a:t>
            </a:r>
            <a:r>
              <a:rPr lang="cs-CZ" sz="2800" dirty="0" smtClean="0">
                <a:solidFill>
                  <a:srgbClr val="C00000"/>
                </a:solidFill>
              </a:rPr>
              <a:t>osteomalacie)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nervové </a:t>
            </a:r>
            <a:r>
              <a:rPr lang="cs-CZ" sz="2800" dirty="0" smtClean="0">
                <a:solidFill>
                  <a:srgbClr val="C00000"/>
                </a:solidFill>
              </a:rPr>
              <a:t>projevy (svalová slabost, </a:t>
            </a:r>
            <a:r>
              <a:rPr lang="cs-CZ" sz="2800" dirty="0" smtClean="0">
                <a:solidFill>
                  <a:srgbClr val="C00000"/>
                </a:solidFill>
              </a:rPr>
              <a:t>parestezie)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psychiatrické </a:t>
            </a:r>
            <a:r>
              <a:rPr lang="cs-CZ" sz="2800" dirty="0" smtClean="0">
                <a:solidFill>
                  <a:srgbClr val="C00000"/>
                </a:solidFill>
              </a:rPr>
              <a:t>projevy (letargie, únava, slabost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64807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Symptomy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 descr="Gluten_Sensitivity_Hydra_Pic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632" y="1196752"/>
            <a:ext cx="7477625" cy="51992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Klinický obraz - typy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767809"/>
          </a:xfrm>
        </p:spPr>
        <p:txBody>
          <a:bodyPr/>
          <a:lstStyle/>
          <a:p>
            <a:pPr marL="514350" lvl="0" indent="-514350">
              <a:buClr>
                <a:srgbClr val="C00000"/>
              </a:buClr>
              <a:buFont typeface="+mj-lt"/>
              <a:buAutoNum type="arabicPeriod"/>
            </a:pPr>
            <a:r>
              <a:rPr lang="cs-CZ" sz="2800" b="1" dirty="0" smtClean="0">
                <a:solidFill>
                  <a:srgbClr val="C00000"/>
                </a:solidFill>
              </a:rPr>
              <a:t>klasická </a:t>
            </a:r>
            <a:r>
              <a:rPr lang="cs-CZ" sz="2800" b="1" dirty="0" smtClean="0">
                <a:solidFill>
                  <a:srgbClr val="C00000"/>
                </a:solidFill>
              </a:rPr>
              <a:t>forma </a:t>
            </a:r>
            <a:r>
              <a:rPr lang="cs-CZ" sz="2800" dirty="0" smtClean="0">
                <a:solidFill>
                  <a:srgbClr val="C00000"/>
                </a:solidFill>
              </a:rPr>
              <a:t>– s typickými střevními příznaky a histologickými </a:t>
            </a:r>
            <a:r>
              <a:rPr lang="cs-CZ" sz="2800" dirty="0" smtClean="0">
                <a:solidFill>
                  <a:srgbClr val="C00000"/>
                </a:solidFill>
              </a:rPr>
              <a:t>změnami </a:t>
            </a:r>
          </a:p>
          <a:p>
            <a:pPr marL="514350" lvl="0" indent="-514350">
              <a:buClr>
                <a:srgbClr val="C00000"/>
              </a:buClr>
              <a:buFont typeface="+mj-lt"/>
              <a:buAutoNum type="arabicPeriod"/>
            </a:pPr>
            <a:endParaRPr lang="cs-CZ" sz="2800" dirty="0" smtClean="0">
              <a:solidFill>
                <a:srgbClr val="C00000"/>
              </a:solidFill>
            </a:endParaRP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cs-CZ" sz="2800" b="1" dirty="0" err="1" smtClean="0">
                <a:solidFill>
                  <a:srgbClr val="C00000"/>
                </a:solidFill>
              </a:rPr>
              <a:t>subklinická</a:t>
            </a:r>
            <a:r>
              <a:rPr lang="cs-CZ" sz="2800" b="1" dirty="0" smtClean="0">
                <a:solidFill>
                  <a:srgbClr val="C00000"/>
                </a:solidFill>
              </a:rPr>
              <a:t> </a:t>
            </a:r>
            <a:r>
              <a:rPr lang="cs-CZ" sz="2800" b="1" dirty="0" smtClean="0">
                <a:solidFill>
                  <a:srgbClr val="C00000"/>
                </a:solidFill>
              </a:rPr>
              <a:t>forma </a:t>
            </a:r>
            <a:r>
              <a:rPr lang="cs-CZ" sz="2800" dirty="0" smtClean="0">
                <a:solidFill>
                  <a:srgbClr val="C00000"/>
                </a:solidFill>
              </a:rPr>
              <a:t>– s převážně </a:t>
            </a:r>
            <a:r>
              <a:rPr lang="cs-CZ" sz="2800" dirty="0" err="1" smtClean="0">
                <a:solidFill>
                  <a:srgbClr val="C00000"/>
                </a:solidFill>
              </a:rPr>
              <a:t>extraintestinálními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smtClean="0">
                <a:solidFill>
                  <a:srgbClr val="C00000"/>
                </a:solidFill>
              </a:rPr>
              <a:t>příznaky</a:t>
            </a:r>
          </a:p>
          <a:p>
            <a:pPr marL="514350" lvl="0" indent="-514350">
              <a:buClr>
                <a:srgbClr val="C00000"/>
              </a:buClr>
              <a:buFont typeface="+mj-lt"/>
              <a:buAutoNum type="arabicPeriod"/>
            </a:pPr>
            <a:endParaRPr lang="cs-CZ" sz="2800" dirty="0" smtClean="0">
              <a:solidFill>
                <a:srgbClr val="C00000"/>
              </a:solidFill>
            </a:endParaRPr>
          </a:p>
          <a:p>
            <a:pPr marL="514350" lvl="0" indent="-514350">
              <a:buClr>
                <a:srgbClr val="C00000"/>
              </a:buClr>
              <a:buFont typeface="+mj-lt"/>
              <a:buAutoNum type="arabicPeriod"/>
            </a:pPr>
            <a:r>
              <a:rPr lang="cs-CZ" sz="2800" b="1" dirty="0" smtClean="0">
                <a:solidFill>
                  <a:srgbClr val="C00000"/>
                </a:solidFill>
              </a:rPr>
              <a:t>latentní forma </a:t>
            </a:r>
            <a:r>
              <a:rPr lang="cs-CZ" sz="2800" dirty="0" smtClean="0">
                <a:solidFill>
                  <a:srgbClr val="C00000"/>
                </a:solidFill>
              </a:rPr>
              <a:t>(asymptomatická, komplikace)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50405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Diagnostika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11256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test resorpce a propustnosti střevní sliznice s použitím cukrů (</a:t>
            </a:r>
            <a:r>
              <a:rPr lang="cs-CZ" sz="2800" dirty="0" err="1" smtClean="0">
                <a:solidFill>
                  <a:srgbClr val="C00000"/>
                </a:solidFill>
              </a:rPr>
              <a:t>xylosový</a:t>
            </a:r>
            <a:r>
              <a:rPr lang="cs-CZ" sz="2800" dirty="0" smtClean="0">
                <a:solidFill>
                  <a:srgbClr val="C00000"/>
                </a:solidFill>
              </a:rPr>
              <a:t> test, </a:t>
            </a:r>
            <a:r>
              <a:rPr lang="cs-CZ" sz="2800" dirty="0" err="1" smtClean="0">
                <a:solidFill>
                  <a:srgbClr val="C00000"/>
                </a:solidFill>
              </a:rPr>
              <a:t>lactulosa</a:t>
            </a:r>
            <a:r>
              <a:rPr lang="cs-CZ" sz="2800" dirty="0" smtClean="0">
                <a:solidFill>
                  <a:srgbClr val="C00000"/>
                </a:solidFill>
              </a:rPr>
              <a:t>/</a:t>
            </a:r>
            <a:r>
              <a:rPr lang="cs-CZ" sz="2800" dirty="0" err="1" smtClean="0">
                <a:solidFill>
                  <a:srgbClr val="C00000"/>
                </a:solidFill>
              </a:rPr>
              <a:t>manitolový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smtClean="0">
                <a:solidFill>
                  <a:srgbClr val="C00000"/>
                </a:solidFill>
              </a:rPr>
              <a:t>test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určení hladiny protilátek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střevní biopsie (degenerace klků, atrofie střevní sliznice)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úprava stavu při dodržování BLP diety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7606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Histologie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 descr="celiak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39952" y="4581128"/>
            <a:ext cx="4640516" cy="2088232"/>
          </a:xfrm>
        </p:spPr>
      </p:pic>
      <p:pic>
        <p:nvPicPr>
          <p:cNvPr id="6146" name="Picture 2" descr="http://www.liquidarea.com/wp-content/uploads/2010/09/celiach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80728"/>
            <a:ext cx="6286500" cy="3533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7606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Endoskopie a histologie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7" name="Zástupný symbol pro obsah 6" descr="ceia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36156" y="931538"/>
            <a:ext cx="6460180" cy="53795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720080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</a:rPr>
              <a:t>Screening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 descr="32_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9944" y="1412776"/>
            <a:ext cx="8388611" cy="489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72008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Léčba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1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bezlepková dieta (BLP dieta)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None/>
            </a:pPr>
            <a:r>
              <a:rPr lang="cs-CZ" sz="2800" b="1" u="sng" dirty="0" smtClean="0">
                <a:solidFill>
                  <a:srgbClr val="C00000"/>
                </a:solidFill>
              </a:rPr>
              <a:t>léčba je odstupňována podle tíže onemocnění</a:t>
            </a:r>
            <a:endParaRPr lang="cs-CZ" sz="2800" b="1" u="sng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nejtěžší stádium </a:t>
            </a:r>
            <a:r>
              <a:rPr lang="cs-CZ" sz="2800" dirty="0" smtClean="0">
                <a:solidFill>
                  <a:srgbClr val="C00000"/>
                </a:solidFill>
              </a:rPr>
              <a:t>(celiakální krize) 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aktivní stádium </a:t>
            </a:r>
            <a:r>
              <a:rPr lang="cs-CZ" sz="2800" dirty="0" smtClean="0">
                <a:solidFill>
                  <a:srgbClr val="C00000"/>
                </a:solidFill>
              </a:rPr>
              <a:t>(floridní </a:t>
            </a:r>
            <a:r>
              <a:rPr lang="cs-CZ" sz="2800" dirty="0" err="1" smtClean="0">
                <a:solidFill>
                  <a:srgbClr val="C00000"/>
                </a:solidFill>
              </a:rPr>
              <a:t>celiakie</a:t>
            </a:r>
            <a:r>
              <a:rPr lang="cs-CZ" sz="2800" dirty="0" smtClean="0">
                <a:solidFill>
                  <a:srgbClr val="C00000"/>
                </a:solidFill>
              </a:rPr>
              <a:t>, přechod na BLP dietu) 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klidové fázi (období rekonvalescence)</a:t>
            </a:r>
            <a:r>
              <a:rPr lang="cs-CZ" sz="2800" b="1" dirty="0" smtClean="0"/>
              <a:t> 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43204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BLP dieta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505584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323528" y="1196754"/>
          <a:ext cx="2664296" cy="32403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2148"/>
                <a:gridCol w="1332148"/>
              </a:tblGrid>
              <a:tr h="462908">
                <a:tc>
                  <a:txBody>
                    <a:bodyPr/>
                    <a:lstStyle/>
                    <a:p>
                      <a:pPr algn="ctr"/>
                      <a:r>
                        <a:rPr lang="cs-CZ" b="1" u="sng" dirty="0" smtClean="0">
                          <a:solidFill>
                            <a:srgbClr val="C00000"/>
                          </a:solidFill>
                        </a:rPr>
                        <a:t>NE</a:t>
                      </a:r>
                      <a:endParaRPr lang="cs-CZ" b="1" u="sng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u="sng" dirty="0" smtClean="0">
                          <a:solidFill>
                            <a:srgbClr val="C00000"/>
                          </a:solidFill>
                        </a:rPr>
                        <a:t>ANO</a:t>
                      </a:r>
                      <a:endParaRPr lang="cs-CZ" b="1" u="sng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62908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C00000"/>
                          </a:solidFill>
                        </a:rPr>
                        <a:t>pšenice</a:t>
                      </a:r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C00000"/>
                          </a:solidFill>
                        </a:rPr>
                        <a:t>proso</a:t>
                      </a:r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62908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C00000"/>
                          </a:solidFill>
                        </a:rPr>
                        <a:t>ječmen</a:t>
                      </a:r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C00000"/>
                          </a:solidFill>
                        </a:rPr>
                        <a:t>rýže</a:t>
                      </a:r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62908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C00000"/>
                          </a:solidFill>
                        </a:rPr>
                        <a:t>žito</a:t>
                      </a:r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C00000"/>
                          </a:solidFill>
                        </a:rPr>
                        <a:t>kukuřice</a:t>
                      </a:r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62908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C00000"/>
                          </a:solidFill>
                        </a:rPr>
                        <a:t>oves</a:t>
                      </a:r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C00000"/>
                          </a:solidFill>
                        </a:rPr>
                        <a:t>brambory</a:t>
                      </a:r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62908"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C00000"/>
                          </a:solidFill>
                        </a:rPr>
                        <a:t>pohanka</a:t>
                      </a:r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62908"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C00000"/>
                          </a:solidFill>
                        </a:rPr>
                        <a:t>amarant</a:t>
                      </a:r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100" name="Picture 4" descr="http://www.lifefood.eu/files/editor/Image/200px-Illustration_Fagopyrum_esculentum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924944"/>
            <a:ext cx="2007496" cy="3312368"/>
          </a:xfrm>
          <a:prstGeom prst="rect">
            <a:avLst/>
          </a:prstGeom>
          <a:noFill/>
        </p:spPr>
      </p:pic>
      <p:pic>
        <p:nvPicPr>
          <p:cNvPr id="4102" name="Picture 6" descr="http://fresh.co.nz/wp-content/uploads/2012/04/amaranth-7676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988840"/>
            <a:ext cx="3152775" cy="4143376"/>
          </a:xfrm>
          <a:prstGeom prst="rect">
            <a:avLst/>
          </a:prstGeom>
          <a:noFill/>
        </p:spPr>
      </p:pic>
      <p:pic>
        <p:nvPicPr>
          <p:cNvPr id="4104" name="Picture 8" descr="http://www.bioforlife.cz/images/articles/_thumb_zdrava_cizr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509120"/>
            <a:ext cx="2736304" cy="1824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Komplikace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75252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err="1" smtClean="0">
                <a:solidFill>
                  <a:srgbClr val="C00000"/>
                </a:solidFill>
              </a:rPr>
              <a:t>refraktorní</a:t>
            </a:r>
            <a:r>
              <a:rPr lang="cs-CZ" sz="2800" b="1" dirty="0" smtClean="0">
                <a:solidFill>
                  <a:srgbClr val="C00000"/>
                </a:solidFill>
              </a:rPr>
              <a:t> a </a:t>
            </a:r>
            <a:r>
              <a:rPr lang="cs-CZ" sz="2800" b="1" dirty="0" err="1" smtClean="0">
                <a:solidFill>
                  <a:srgbClr val="C00000"/>
                </a:solidFill>
              </a:rPr>
              <a:t>kolagenosní</a:t>
            </a:r>
            <a:r>
              <a:rPr lang="cs-CZ" sz="2800" b="1" dirty="0" smtClean="0">
                <a:solidFill>
                  <a:srgbClr val="C00000"/>
                </a:solidFill>
              </a:rPr>
              <a:t> </a:t>
            </a:r>
            <a:r>
              <a:rPr lang="cs-CZ" sz="2800" b="1" dirty="0" err="1" smtClean="0">
                <a:solidFill>
                  <a:srgbClr val="C00000"/>
                </a:solidFill>
              </a:rPr>
              <a:t>sprue</a:t>
            </a: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err="1" smtClean="0">
                <a:solidFill>
                  <a:srgbClr val="C00000"/>
                </a:solidFill>
              </a:rPr>
              <a:t>ulcerativní</a:t>
            </a:r>
            <a:r>
              <a:rPr lang="cs-CZ" sz="2800" b="1" dirty="0" smtClean="0">
                <a:solidFill>
                  <a:srgbClr val="C00000"/>
                </a:solidFill>
              </a:rPr>
              <a:t> </a:t>
            </a:r>
            <a:r>
              <a:rPr lang="cs-CZ" sz="2800" b="1" dirty="0" err="1" smtClean="0">
                <a:solidFill>
                  <a:srgbClr val="C00000"/>
                </a:solidFill>
              </a:rPr>
              <a:t>jejunoileitis</a:t>
            </a: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b="1" dirty="0" smtClean="0">
                <a:solidFill>
                  <a:srgbClr val="C00000"/>
                </a:solidFill>
              </a:rPr>
              <a:t>nádorová onemocnění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smtClean="0">
                <a:solidFill>
                  <a:srgbClr val="C00000"/>
                </a:solidFill>
              </a:rPr>
              <a:t> (karcinom jícnu</a:t>
            </a:r>
            <a:r>
              <a:rPr lang="cs-CZ" sz="2800" dirty="0" smtClean="0">
                <a:solidFill>
                  <a:srgbClr val="C00000"/>
                </a:solidFill>
              </a:rPr>
              <a:t>, žaludku nebo maligní lymfom </a:t>
            </a:r>
            <a:r>
              <a:rPr lang="cs-CZ" sz="2800" dirty="0" smtClean="0">
                <a:solidFill>
                  <a:srgbClr val="C00000"/>
                </a:solidFill>
              </a:rPr>
              <a:t>střeva)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dermatitis </a:t>
            </a:r>
            <a:r>
              <a:rPr lang="cs-CZ" sz="2800" b="1" dirty="0" err="1" smtClean="0">
                <a:solidFill>
                  <a:srgbClr val="C00000"/>
                </a:solidFill>
              </a:rPr>
              <a:t>herpetiformis</a:t>
            </a:r>
            <a:r>
              <a:rPr lang="cs-CZ" sz="2800" b="1" dirty="0" smtClean="0">
                <a:solidFill>
                  <a:srgbClr val="C00000"/>
                </a:solidFill>
              </a:rPr>
              <a:t> </a:t>
            </a:r>
            <a:r>
              <a:rPr lang="cs-CZ" sz="2800" b="1" dirty="0" err="1" smtClean="0">
                <a:solidFill>
                  <a:srgbClr val="C00000"/>
                </a:solidFill>
              </a:rPr>
              <a:t>Duhring</a:t>
            </a:r>
            <a:endParaRPr lang="cs-CZ" sz="2800" dirty="0">
              <a:solidFill>
                <a:srgbClr val="C00000"/>
              </a:solidFill>
            </a:endParaRPr>
          </a:p>
        </p:txBody>
      </p:sp>
      <p:pic>
        <p:nvPicPr>
          <p:cNvPr id="4" name="Obrázek 3" descr="Dermatitis-herpetiform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3" y="5085184"/>
            <a:ext cx="2449595" cy="1605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Definice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4056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celiakální </a:t>
            </a:r>
            <a:r>
              <a:rPr lang="cs-CZ" sz="2800" dirty="0" err="1" smtClean="0">
                <a:solidFill>
                  <a:srgbClr val="C00000"/>
                </a:solidFill>
              </a:rPr>
              <a:t>sprue</a:t>
            </a:r>
            <a:r>
              <a:rPr lang="cs-CZ" sz="2800" dirty="0" smtClean="0">
                <a:solidFill>
                  <a:srgbClr val="C00000"/>
                </a:solidFill>
              </a:rPr>
              <a:t>, </a:t>
            </a:r>
            <a:r>
              <a:rPr lang="cs-CZ" sz="2800" dirty="0" err="1" smtClean="0">
                <a:solidFill>
                  <a:srgbClr val="C00000"/>
                </a:solidFill>
              </a:rPr>
              <a:t>Herterova</a:t>
            </a:r>
            <a:r>
              <a:rPr lang="cs-CZ" sz="2800" dirty="0" smtClean="0">
                <a:solidFill>
                  <a:srgbClr val="C00000"/>
                </a:solidFill>
              </a:rPr>
              <a:t> choroba, netropická </a:t>
            </a:r>
            <a:r>
              <a:rPr lang="cs-CZ" sz="2800" dirty="0" err="1" smtClean="0">
                <a:solidFill>
                  <a:srgbClr val="C00000"/>
                </a:solidFill>
              </a:rPr>
              <a:t>sprue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primární komplexní malabsorpční syndrom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chronické zánětlivé onemocnění sliznice tenkého střeva projevující se malabsorpcí a </a:t>
            </a:r>
            <a:r>
              <a:rPr lang="cs-CZ" sz="2800" dirty="0" err="1" smtClean="0">
                <a:solidFill>
                  <a:srgbClr val="C00000"/>
                </a:solidFill>
              </a:rPr>
              <a:t>mimostřevními</a:t>
            </a:r>
            <a:r>
              <a:rPr lang="cs-CZ" sz="2800" dirty="0" smtClean="0">
                <a:solidFill>
                  <a:srgbClr val="C00000"/>
                </a:solidFill>
              </a:rPr>
              <a:t> projevy, zlepšující se po vynechání lepku z potravy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Prevence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623793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sekundární prevence</a:t>
            </a:r>
            <a:r>
              <a:rPr lang="cs-CZ" dirty="0" smtClean="0">
                <a:solidFill>
                  <a:srgbClr val="C00000"/>
                </a:solidFill>
              </a:rPr>
              <a:t> spočívá v zabránění </a:t>
            </a:r>
            <a:r>
              <a:rPr lang="cs-CZ" dirty="0" err="1" smtClean="0">
                <a:solidFill>
                  <a:srgbClr val="C00000"/>
                </a:solidFill>
              </a:rPr>
              <a:t>relapsu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smtClean="0">
                <a:solidFill>
                  <a:srgbClr val="C00000"/>
                </a:solidFill>
              </a:rPr>
              <a:t>choroby a </a:t>
            </a:r>
            <a:r>
              <a:rPr lang="cs-CZ" dirty="0" smtClean="0">
                <a:solidFill>
                  <a:srgbClr val="C00000"/>
                </a:solidFill>
              </a:rPr>
              <a:t>kryje se prakticky s vlastní léčbou </a:t>
            </a:r>
            <a:r>
              <a:rPr lang="cs-CZ" dirty="0" err="1" smtClean="0">
                <a:solidFill>
                  <a:srgbClr val="C00000"/>
                </a:solidFill>
              </a:rPr>
              <a:t>celiakie</a:t>
            </a:r>
            <a:r>
              <a:rPr lang="cs-CZ" dirty="0" smtClean="0">
                <a:solidFill>
                  <a:srgbClr val="C00000"/>
                </a:solidFill>
              </a:rPr>
              <a:t>, tzn. jde o přísné dodržování bezlepkové </a:t>
            </a:r>
            <a:r>
              <a:rPr lang="cs-CZ" dirty="0" smtClean="0">
                <a:solidFill>
                  <a:srgbClr val="C00000"/>
                </a:solidFill>
              </a:rPr>
              <a:t>diety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b="1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primární </a:t>
            </a:r>
            <a:r>
              <a:rPr lang="cs-CZ" b="1" dirty="0" smtClean="0">
                <a:solidFill>
                  <a:srgbClr val="C00000"/>
                </a:solidFill>
              </a:rPr>
              <a:t>prevence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smtClean="0">
                <a:solidFill>
                  <a:srgbClr val="C00000"/>
                </a:solidFill>
              </a:rPr>
              <a:t>- prodloužená </a:t>
            </a:r>
            <a:r>
              <a:rPr lang="cs-CZ" dirty="0" smtClean="0">
                <a:solidFill>
                  <a:srgbClr val="C00000"/>
                </a:solidFill>
              </a:rPr>
              <a:t>doba kojení a oddálení období, kdy se přidává do dětské stravy kravské mléko a </a:t>
            </a:r>
            <a:r>
              <a:rPr lang="cs-CZ" dirty="0" smtClean="0">
                <a:solidFill>
                  <a:srgbClr val="C00000"/>
                </a:solidFill>
              </a:rPr>
              <a:t>cereálie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2050" name="Picture 2" descr="http://i.lidovky.cz/09/121/lngal/GLU2f8934_koje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221088"/>
            <a:ext cx="2725316" cy="24231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2555776" y="116632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C00000"/>
                </a:solidFill>
              </a:rPr>
              <a:t>DĚKUJI</a:t>
            </a:r>
            <a:r>
              <a:rPr lang="cs-CZ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</a:t>
            </a:r>
            <a:r>
              <a:rPr lang="cs-CZ" sz="3600" b="1" dirty="0" smtClean="0">
                <a:solidFill>
                  <a:srgbClr val="C00000"/>
                </a:solidFill>
              </a:rPr>
              <a:t>ZA POZORNOST</a:t>
            </a:r>
            <a:endParaRPr lang="cs-CZ" sz="3600" b="1" dirty="0">
              <a:solidFill>
                <a:srgbClr val="C00000"/>
              </a:solidFill>
            </a:endParaRPr>
          </a:p>
        </p:txBody>
      </p:sp>
      <p:pic>
        <p:nvPicPr>
          <p:cNvPr id="7" name="Zástupný symbol pro obsah 6" descr="celiac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268760"/>
            <a:ext cx="5867593" cy="50505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008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Historie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5328592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děti s příznaky </a:t>
            </a:r>
            <a:r>
              <a:rPr lang="cs-CZ" sz="2800" dirty="0" err="1" smtClean="0">
                <a:solidFill>
                  <a:srgbClr val="C00000"/>
                </a:solidFill>
              </a:rPr>
              <a:t>celiakie</a:t>
            </a:r>
            <a:r>
              <a:rPr lang="cs-CZ" sz="2800" dirty="0" smtClean="0">
                <a:solidFill>
                  <a:srgbClr val="C00000"/>
                </a:solidFill>
              </a:rPr>
              <a:t> ji v antickém Řecku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1888 </a:t>
            </a:r>
            <a:r>
              <a:rPr lang="cs-CZ" sz="2800" dirty="0" smtClean="0">
                <a:solidFill>
                  <a:srgbClr val="C00000"/>
                </a:solidFill>
              </a:rPr>
              <a:t>- anglický </a:t>
            </a:r>
            <a:r>
              <a:rPr lang="cs-CZ" sz="2800" dirty="0" smtClean="0">
                <a:solidFill>
                  <a:srgbClr val="C00000"/>
                </a:solidFill>
              </a:rPr>
              <a:t>pediatr Samuel </a:t>
            </a:r>
            <a:r>
              <a:rPr lang="cs-CZ" sz="2800" dirty="0" err="1" smtClean="0">
                <a:solidFill>
                  <a:srgbClr val="C00000"/>
                </a:solidFill>
              </a:rPr>
              <a:t>Gee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 2. světové válce </a:t>
            </a:r>
            <a:r>
              <a:rPr lang="cs-CZ" sz="2800" dirty="0" smtClean="0">
                <a:solidFill>
                  <a:srgbClr val="C00000"/>
                </a:solidFill>
              </a:rPr>
              <a:t>bylo zjištěno, </a:t>
            </a:r>
            <a:r>
              <a:rPr lang="cs-CZ" sz="2800" dirty="0" smtClean="0">
                <a:solidFill>
                  <a:srgbClr val="C00000"/>
                </a:solidFill>
              </a:rPr>
              <a:t>že </a:t>
            </a:r>
            <a:r>
              <a:rPr lang="cs-CZ" sz="2800" dirty="0" err="1" smtClean="0">
                <a:solidFill>
                  <a:srgbClr val="C00000"/>
                </a:solidFill>
              </a:rPr>
              <a:t>celiakii</a:t>
            </a:r>
            <a:r>
              <a:rPr lang="cs-CZ" sz="2800" dirty="0" smtClean="0">
                <a:solidFill>
                  <a:srgbClr val="C00000"/>
                </a:solidFill>
              </a:rPr>
              <a:t> vyvolává lepek, obsažený v některých obilninách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Van de Kamer objevuje lepek nejprve v pšenici, poté v žitu a ječmeni a naposled v ovsu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851942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</a:rPr>
              <a:t>Etiopatogeneze</a:t>
            </a:r>
            <a:r>
              <a:rPr lang="cs-CZ" b="1" dirty="0" smtClean="0">
                <a:solidFill>
                  <a:srgbClr val="C00000"/>
                </a:solidFill>
              </a:rPr>
              <a:t> (příčina)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476780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onemocnění </a:t>
            </a:r>
            <a:r>
              <a:rPr lang="cs-CZ" sz="2800" dirty="0" smtClean="0">
                <a:solidFill>
                  <a:srgbClr val="C00000"/>
                </a:solidFill>
              </a:rPr>
              <a:t>autoimunitního charakteru s geneticky podmíněnou vazbou a specifickou humorální odpovědí na peptidy pšeničného lepku 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None/>
            </a:pPr>
            <a:r>
              <a:rPr lang="cs-CZ" sz="2800" b="1" u="sng" dirty="0" smtClean="0">
                <a:solidFill>
                  <a:srgbClr val="C00000"/>
                </a:solidFill>
              </a:rPr>
              <a:t>Dva základní předpoklady</a:t>
            </a:r>
            <a:endParaRPr lang="cs-CZ" sz="2800" b="1" u="sng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senzitivní organismus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přítomnost lepku v potravině</a:t>
            </a:r>
            <a:endParaRPr lang="cs-CZ" sz="2800" dirty="0">
              <a:solidFill>
                <a:srgbClr val="C00000"/>
              </a:solidFill>
            </a:endParaRPr>
          </a:p>
        </p:txBody>
      </p:sp>
      <p:pic>
        <p:nvPicPr>
          <p:cNvPr id="6" name="Picture 2" descr="http://www.hame.cz/data/wysiwyg/15/lepek_187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509120"/>
            <a:ext cx="1728192" cy="17020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49190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Obiloviny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rostliny (čeledi </a:t>
            </a:r>
            <a:r>
              <a:rPr lang="cs-CZ" sz="2800" dirty="0" err="1" smtClean="0">
                <a:solidFill>
                  <a:srgbClr val="C00000"/>
                </a:solidFill>
              </a:rPr>
              <a:t>lipnicovitá</a:t>
            </a:r>
            <a:r>
              <a:rPr lang="cs-CZ" sz="2800" dirty="0" smtClean="0">
                <a:solidFill>
                  <a:srgbClr val="C00000"/>
                </a:solidFill>
              </a:rPr>
              <a:t>) využívané</a:t>
            </a:r>
            <a:r>
              <a:rPr lang="cs-CZ" sz="2800" dirty="0" smtClean="0">
                <a:solidFill>
                  <a:srgbClr val="C00000"/>
                </a:solidFill>
              </a:rPr>
              <a:t>, šlechtěné a pěstované pro svá </a:t>
            </a:r>
            <a:r>
              <a:rPr lang="cs-CZ" sz="2800" dirty="0" smtClean="0">
                <a:solidFill>
                  <a:srgbClr val="C00000"/>
                </a:solidFill>
              </a:rPr>
              <a:t>semena </a:t>
            </a:r>
            <a:r>
              <a:rPr lang="cs-CZ" sz="2800" dirty="0" smtClean="0">
                <a:solidFill>
                  <a:srgbClr val="C00000"/>
                </a:solidFill>
              </a:rPr>
              <a:t>(</a:t>
            </a:r>
            <a:r>
              <a:rPr lang="cs-CZ" sz="2800" b="1" dirty="0" smtClean="0">
                <a:solidFill>
                  <a:srgbClr val="C00000"/>
                </a:solidFill>
              </a:rPr>
              <a:t>zrna</a:t>
            </a:r>
            <a:r>
              <a:rPr lang="cs-CZ" sz="2800" dirty="0" smtClean="0">
                <a:solidFill>
                  <a:srgbClr val="C00000"/>
                </a:solidFill>
              </a:rPr>
              <a:t>, zvaná též </a:t>
            </a:r>
            <a:r>
              <a:rPr lang="cs-CZ" sz="2800" b="1" dirty="0" smtClean="0">
                <a:solidFill>
                  <a:srgbClr val="C00000"/>
                </a:solidFill>
              </a:rPr>
              <a:t>obilky</a:t>
            </a:r>
            <a:r>
              <a:rPr lang="cs-CZ" sz="2800" dirty="0" smtClean="0">
                <a:solidFill>
                  <a:srgbClr val="C00000"/>
                </a:solidFill>
              </a:rPr>
              <a:t> nebo </a:t>
            </a:r>
            <a:r>
              <a:rPr lang="cs-CZ" sz="2800" b="1" dirty="0" smtClean="0">
                <a:solidFill>
                  <a:srgbClr val="C00000"/>
                </a:solidFill>
              </a:rPr>
              <a:t>cereálie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pseudoobiloviny</a:t>
            </a:r>
            <a:r>
              <a:rPr lang="cs-CZ" sz="2800" dirty="0" smtClean="0">
                <a:solidFill>
                  <a:srgbClr val="C00000"/>
                </a:solidFill>
              </a:rPr>
              <a:t> (pohanka, amarant)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</p:txBody>
      </p:sp>
      <p:pic>
        <p:nvPicPr>
          <p:cNvPr id="5" name="Obrázek 4" descr="obili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049" y="3501008"/>
            <a:ext cx="8358805" cy="2779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49190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Bílkoviny obilovin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/>
          <a:lstStyle/>
          <a:p>
            <a:pPr lvl="0">
              <a:buClr>
                <a:srgbClr val="C00000"/>
              </a:buClr>
              <a:buNone/>
            </a:pPr>
            <a:r>
              <a:rPr lang="cs-CZ" sz="2800" b="1" u="sng" dirty="0" smtClean="0">
                <a:solidFill>
                  <a:srgbClr val="C00000"/>
                </a:solidFill>
              </a:rPr>
              <a:t>zrno obilovin obsahuje bílkoviny: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1/3 albuminy a globuliny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1/3 </a:t>
            </a:r>
            <a:r>
              <a:rPr lang="cs-CZ" sz="2800" dirty="0" err="1" smtClean="0">
                <a:solidFill>
                  <a:srgbClr val="C00000"/>
                </a:solidFill>
              </a:rPr>
              <a:t>gluteniny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1/3 prolaminy   tvoří </a:t>
            </a:r>
            <a:r>
              <a:rPr lang="cs-CZ" sz="2800" dirty="0" smtClean="0">
                <a:solidFill>
                  <a:srgbClr val="C00000"/>
                </a:solidFill>
              </a:rPr>
              <a:t>lepek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None/>
            </a:pPr>
            <a:r>
              <a:rPr lang="cs-CZ" sz="2800" b="1" u="sng" dirty="0" smtClean="0">
                <a:solidFill>
                  <a:srgbClr val="C00000"/>
                </a:solidFill>
              </a:rPr>
              <a:t>prolaminy</a:t>
            </a:r>
          </a:p>
          <a:p>
            <a:pPr lvl="0">
              <a:buClr>
                <a:srgbClr val="C00000"/>
              </a:buClr>
              <a:buNone/>
            </a:pPr>
            <a:r>
              <a:rPr lang="cs-CZ" sz="2800" dirty="0" smtClean="0">
                <a:solidFill>
                  <a:srgbClr val="C00000"/>
                </a:solidFill>
              </a:rPr>
              <a:t>bílkoviny přítomné v semenech trav, </a:t>
            </a:r>
            <a:r>
              <a:rPr lang="cs-CZ" sz="2800" dirty="0" smtClean="0">
                <a:solidFill>
                  <a:srgbClr val="C00000"/>
                </a:solidFill>
              </a:rPr>
              <a:t>včetně obilovin</a:t>
            </a:r>
            <a:r>
              <a:rPr lang="cs-CZ" sz="2800" dirty="0" smtClean="0">
                <a:solidFill>
                  <a:srgbClr val="C00000"/>
                </a:solidFill>
              </a:rPr>
              <a:t>, které mají vysoký obsah </a:t>
            </a:r>
            <a:r>
              <a:rPr lang="cs-CZ" sz="2800" dirty="0" err="1" smtClean="0">
                <a:solidFill>
                  <a:srgbClr val="C00000"/>
                </a:solidFill>
              </a:rPr>
              <a:t>glutaminu</a:t>
            </a:r>
            <a:r>
              <a:rPr lang="cs-CZ" sz="2800" dirty="0" smtClean="0">
                <a:solidFill>
                  <a:srgbClr val="C00000"/>
                </a:solidFill>
              </a:rPr>
              <a:t> a </a:t>
            </a:r>
            <a:r>
              <a:rPr lang="cs-CZ" sz="2800" dirty="0" smtClean="0">
                <a:solidFill>
                  <a:srgbClr val="C00000"/>
                </a:solidFill>
              </a:rPr>
              <a:t>prolinu (až </a:t>
            </a:r>
            <a:r>
              <a:rPr lang="cs-CZ" sz="2800" dirty="0" smtClean="0">
                <a:solidFill>
                  <a:srgbClr val="C00000"/>
                </a:solidFill>
              </a:rPr>
              <a:t>40%</a:t>
            </a:r>
            <a:r>
              <a:rPr lang="cs-CZ" sz="2800" dirty="0" smtClean="0">
                <a:solidFill>
                  <a:srgbClr val="C00000"/>
                </a:solidFill>
              </a:rPr>
              <a:t>), </a:t>
            </a:r>
            <a:r>
              <a:rPr lang="cs-CZ" sz="2800" dirty="0" smtClean="0">
                <a:solidFill>
                  <a:srgbClr val="C00000"/>
                </a:solidFill>
              </a:rPr>
              <a:t>které mají různou toxicitu</a:t>
            </a:r>
          </a:p>
          <a:p>
            <a:pPr>
              <a:buClr>
                <a:srgbClr val="C00000"/>
              </a:buClr>
              <a:buNone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None/>
            </a:pPr>
            <a:endParaRPr lang="cs-CZ" sz="2800" b="1" u="sng" dirty="0">
              <a:solidFill>
                <a:srgbClr val="C00000"/>
              </a:solidFill>
            </a:endParaRPr>
          </a:p>
        </p:txBody>
      </p:sp>
      <p:sp>
        <p:nvSpPr>
          <p:cNvPr id="4" name="Pravá složená závorka 3"/>
          <p:cNvSpPr/>
          <p:nvPr/>
        </p:nvSpPr>
        <p:spPr>
          <a:xfrm>
            <a:off x="2987824" y="2564904"/>
            <a:ext cx="216024" cy="9361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5" name="Obrázek 4" descr="gliadi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988840"/>
            <a:ext cx="3621597" cy="24456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41989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Prolaminy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47260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smtClean="0">
                <a:solidFill>
                  <a:srgbClr val="C00000"/>
                </a:solidFill>
              </a:rPr>
              <a:t>pšenice </a:t>
            </a:r>
            <a:r>
              <a:rPr lang="cs-CZ" sz="2800" dirty="0" smtClean="0">
                <a:solidFill>
                  <a:srgbClr val="C00000"/>
                </a:solidFill>
              </a:rPr>
              <a:t>- </a:t>
            </a:r>
            <a:r>
              <a:rPr lang="cs-CZ" sz="2800" b="1" dirty="0" smtClean="0">
                <a:solidFill>
                  <a:srgbClr val="C00000"/>
                </a:solidFill>
              </a:rPr>
              <a:t>gliadiny</a:t>
            </a:r>
            <a:r>
              <a:rPr lang="cs-CZ" sz="2800" dirty="0" smtClean="0">
                <a:solidFill>
                  <a:srgbClr val="C00000"/>
                </a:solidFill>
              </a:rPr>
              <a:t>, 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žito </a:t>
            </a:r>
            <a:r>
              <a:rPr lang="cs-CZ" sz="2800" dirty="0" smtClean="0">
                <a:solidFill>
                  <a:srgbClr val="C00000"/>
                </a:solidFill>
              </a:rPr>
              <a:t>obsahuje </a:t>
            </a:r>
            <a:r>
              <a:rPr lang="cs-CZ" sz="2800" dirty="0" smtClean="0">
                <a:solidFill>
                  <a:srgbClr val="C00000"/>
                </a:solidFill>
              </a:rPr>
              <a:t>- </a:t>
            </a:r>
            <a:r>
              <a:rPr lang="cs-CZ" sz="2800" b="1" dirty="0" err="1" smtClean="0">
                <a:solidFill>
                  <a:srgbClr val="C00000"/>
                </a:solidFill>
              </a:rPr>
              <a:t>hordeiny</a:t>
            </a:r>
            <a:r>
              <a:rPr lang="cs-CZ" sz="2800" dirty="0" smtClean="0">
                <a:solidFill>
                  <a:srgbClr val="C00000"/>
                </a:solidFill>
              </a:rPr>
              <a:t>, 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ječmen - </a:t>
            </a:r>
            <a:r>
              <a:rPr lang="cs-CZ" sz="2800" b="1" dirty="0" err="1" smtClean="0">
                <a:solidFill>
                  <a:srgbClr val="C00000"/>
                </a:solidFill>
              </a:rPr>
              <a:t>secaliny</a:t>
            </a:r>
            <a:r>
              <a:rPr lang="cs-CZ" sz="2800" dirty="0" smtClean="0">
                <a:solidFill>
                  <a:srgbClr val="C00000"/>
                </a:solidFill>
              </a:rPr>
              <a:t>, 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oves </a:t>
            </a:r>
            <a:r>
              <a:rPr lang="cs-CZ" sz="2800" b="1" dirty="0" err="1" smtClean="0">
                <a:solidFill>
                  <a:srgbClr val="C00000"/>
                </a:solidFill>
              </a:rPr>
              <a:t>aveniny</a:t>
            </a:r>
            <a:r>
              <a:rPr lang="cs-CZ" sz="2800" dirty="0" smtClean="0">
                <a:solidFill>
                  <a:srgbClr val="C00000"/>
                </a:solidFill>
              </a:rPr>
              <a:t>, 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kukuřice - </a:t>
            </a:r>
            <a:r>
              <a:rPr lang="cs-CZ" sz="2800" b="1" dirty="0" smtClean="0">
                <a:solidFill>
                  <a:srgbClr val="C00000"/>
                </a:solidFill>
              </a:rPr>
              <a:t>zeiny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rýže – </a:t>
            </a:r>
            <a:r>
              <a:rPr lang="cs-CZ" sz="2800" b="1" dirty="0" err="1" smtClean="0">
                <a:solidFill>
                  <a:srgbClr val="C00000"/>
                </a:solidFill>
              </a:rPr>
              <a:t>oryzeiny</a:t>
            </a: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některé </a:t>
            </a:r>
            <a:r>
              <a:rPr lang="cs-CZ" sz="2800" dirty="0" smtClean="0">
                <a:solidFill>
                  <a:srgbClr val="C00000"/>
                </a:solidFill>
              </a:rPr>
              <a:t>z těchto prolaminů, především gliadin a </a:t>
            </a:r>
            <a:r>
              <a:rPr lang="cs-CZ" sz="2800" dirty="0" err="1" smtClean="0">
                <a:solidFill>
                  <a:srgbClr val="C00000"/>
                </a:solidFill>
              </a:rPr>
              <a:t>hordein</a:t>
            </a:r>
            <a:r>
              <a:rPr lang="cs-CZ" sz="2800" dirty="0" smtClean="0">
                <a:solidFill>
                  <a:srgbClr val="C00000"/>
                </a:solidFill>
              </a:rPr>
              <a:t> a </a:t>
            </a:r>
            <a:r>
              <a:rPr lang="cs-CZ" sz="2800" dirty="0" err="1" smtClean="0">
                <a:solidFill>
                  <a:srgbClr val="C00000"/>
                </a:solidFill>
              </a:rPr>
              <a:t>secalin</a:t>
            </a:r>
            <a:r>
              <a:rPr lang="cs-CZ" sz="2800" dirty="0" smtClean="0">
                <a:solidFill>
                  <a:srgbClr val="C00000"/>
                </a:solidFill>
              </a:rPr>
              <a:t> obsahují sekvence, které vyvolávají vznik protilátek zodpovědných za vznik </a:t>
            </a:r>
            <a:r>
              <a:rPr lang="cs-CZ" sz="2800" dirty="0" err="1" smtClean="0">
                <a:solidFill>
                  <a:srgbClr val="C00000"/>
                </a:solidFill>
              </a:rPr>
              <a:t>celiakie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50405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Výskyt 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5184576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1. rok </a:t>
            </a:r>
            <a:r>
              <a:rPr lang="cs-CZ" sz="2800" dirty="0" smtClean="0">
                <a:solidFill>
                  <a:srgbClr val="C00000"/>
                </a:solidFill>
              </a:rPr>
              <a:t>života (od 3. do 6. </a:t>
            </a:r>
            <a:r>
              <a:rPr lang="cs-CZ" sz="2800" dirty="0" smtClean="0">
                <a:solidFill>
                  <a:srgbClr val="C00000"/>
                </a:solidFill>
              </a:rPr>
              <a:t>měsíce)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může </a:t>
            </a:r>
            <a:r>
              <a:rPr lang="cs-CZ" sz="2800" dirty="0" smtClean="0">
                <a:solidFill>
                  <a:srgbClr val="C00000"/>
                </a:solidFill>
              </a:rPr>
              <a:t>se však objevit kdykoliv mezi 1. a 13. rokem </a:t>
            </a:r>
            <a:r>
              <a:rPr lang="cs-CZ" sz="2800" dirty="0" smtClean="0">
                <a:solidFill>
                  <a:srgbClr val="C00000"/>
                </a:solidFill>
              </a:rPr>
              <a:t>života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smtClean="0">
                <a:solidFill>
                  <a:srgbClr val="C00000"/>
                </a:solidFill>
              </a:rPr>
              <a:t>v pubertě je manifestace </a:t>
            </a:r>
            <a:r>
              <a:rPr lang="cs-CZ" sz="2800" dirty="0" smtClean="0">
                <a:solidFill>
                  <a:srgbClr val="C00000"/>
                </a:solidFill>
              </a:rPr>
              <a:t>vzácná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u </a:t>
            </a:r>
            <a:r>
              <a:rPr lang="cs-CZ" sz="2800" dirty="0" smtClean="0">
                <a:solidFill>
                  <a:srgbClr val="C00000"/>
                </a:solidFill>
              </a:rPr>
              <a:t>dětí převládá postižení děvčat 55 : </a:t>
            </a:r>
            <a:r>
              <a:rPr lang="cs-CZ" sz="2800" dirty="0" smtClean="0">
                <a:solidFill>
                  <a:srgbClr val="C00000"/>
                </a:solidFill>
              </a:rPr>
              <a:t>45% (v</a:t>
            </a:r>
            <a:r>
              <a:rPr lang="cs-CZ" sz="2800" dirty="0" smtClean="0">
                <a:solidFill>
                  <a:srgbClr val="C00000"/>
                </a:solidFill>
              </a:rPr>
              <a:t> dospělosti </a:t>
            </a:r>
            <a:r>
              <a:rPr lang="cs-CZ" sz="2800" dirty="0" smtClean="0">
                <a:solidFill>
                  <a:srgbClr val="C00000"/>
                </a:solidFill>
              </a:rPr>
              <a:t>dvakrát častěji)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prevalence </a:t>
            </a:r>
            <a:r>
              <a:rPr lang="cs-CZ" sz="2800" dirty="0" smtClean="0">
                <a:solidFill>
                  <a:srgbClr val="C00000"/>
                </a:solidFill>
              </a:rPr>
              <a:t>této choroby je rozdílná v různých geografických oblastech, vysoká je v Irsku </a:t>
            </a:r>
            <a:r>
              <a:rPr lang="cs-CZ" sz="2800" dirty="0" smtClean="0">
                <a:solidFill>
                  <a:srgbClr val="C00000"/>
                </a:solidFill>
              </a:rPr>
              <a:t>(1:300), nízká </a:t>
            </a:r>
            <a:r>
              <a:rPr lang="cs-CZ" sz="2800" dirty="0" smtClean="0">
                <a:solidFill>
                  <a:srgbClr val="C00000"/>
                </a:solidFill>
              </a:rPr>
              <a:t>v Austrálii a Asijských státech </a:t>
            </a:r>
            <a:r>
              <a:rPr lang="cs-CZ" sz="2800" dirty="0" smtClean="0">
                <a:solidFill>
                  <a:srgbClr val="C00000"/>
                </a:solidFill>
              </a:rPr>
              <a:t>(1:10 000), </a:t>
            </a:r>
            <a:r>
              <a:rPr lang="cs-CZ" sz="2800" dirty="0" smtClean="0">
                <a:solidFill>
                  <a:srgbClr val="C00000"/>
                </a:solidFill>
              </a:rPr>
              <a:t>v </a:t>
            </a:r>
            <a:r>
              <a:rPr lang="cs-CZ" sz="2800" dirty="0" smtClean="0">
                <a:solidFill>
                  <a:srgbClr val="C00000"/>
                </a:solidFill>
              </a:rPr>
              <a:t>ČR okolo </a:t>
            </a:r>
            <a:r>
              <a:rPr lang="cs-CZ" sz="2800" dirty="0" smtClean="0">
                <a:solidFill>
                  <a:srgbClr val="C00000"/>
                </a:solidFill>
              </a:rPr>
              <a:t>1: 4000 až 8000.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43204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Klinika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7"/>
          </a:xfrm>
        </p:spPr>
        <p:txBody>
          <a:bodyPr/>
          <a:lstStyle/>
          <a:p>
            <a:pPr>
              <a:buClr>
                <a:srgbClr val="C00000"/>
              </a:buClr>
              <a:buNone/>
            </a:pPr>
            <a:r>
              <a:rPr lang="cs-CZ" sz="2800" b="1" u="sng" dirty="0" smtClean="0">
                <a:solidFill>
                  <a:srgbClr val="C00000"/>
                </a:solidFill>
              </a:rPr>
              <a:t>hlavní příznaky:</a:t>
            </a:r>
            <a:endParaRPr lang="cs-CZ" sz="2800" b="1" u="sng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abdominální</a:t>
            </a:r>
            <a:r>
              <a:rPr lang="cs-CZ" sz="2800" dirty="0" smtClean="0">
                <a:solidFill>
                  <a:srgbClr val="C00000"/>
                </a:solidFill>
              </a:rPr>
              <a:t>- </a:t>
            </a:r>
            <a:r>
              <a:rPr lang="cs-CZ" sz="2800" dirty="0" smtClean="0">
                <a:solidFill>
                  <a:srgbClr val="C00000"/>
                </a:solidFill>
              </a:rPr>
              <a:t>bolesti </a:t>
            </a:r>
            <a:r>
              <a:rPr lang="cs-CZ" sz="2800" dirty="0" smtClean="0">
                <a:solidFill>
                  <a:srgbClr val="C00000"/>
                </a:solidFill>
              </a:rPr>
              <a:t>břicha, nadýmání</a:t>
            </a:r>
            <a:r>
              <a:rPr lang="cs-CZ" sz="2800" dirty="0" smtClean="0">
                <a:solidFill>
                  <a:srgbClr val="C00000"/>
                </a:solidFill>
              </a:rPr>
              <a:t>, zvýšená flatulence, kručení v břiše a přelévání střevního obsahu, objemná stolice, </a:t>
            </a:r>
            <a:r>
              <a:rPr lang="cs-CZ" sz="2800" dirty="0" err="1" smtClean="0">
                <a:solidFill>
                  <a:srgbClr val="C00000"/>
                </a:solidFill>
              </a:rPr>
              <a:t>steatorhoe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err="1" smtClean="0">
                <a:solidFill>
                  <a:srgbClr val="C00000"/>
                </a:solidFill>
              </a:rPr>
              <a:t>extrabdominální</a:t>
            </a:r>
            <a:r>
              <a:rPr lang="cs-CZ" sz="2800" dirty="0" smtClean="0">
                <a:solidFill>
                  <a:srgbClr val="C00000"/>
                </a:solidFill>
              </a:rPr>
              <a:t> - </a:t>
            </a:r>
            <a:r>
              <a:rPr lang="cs-CZ" sz="2800" dirty="0" smtClean="0">
                <a:solidFill>
                  <a:srgbClr val="C00000"/>
                </a:solidFill>
              </a:rPr>
              <a:t>způsobené malabsorpcí živin, minerálů a vitamínů – váhový úbytek, u dětí porucha růstu a celkové neprospívání, anémie, osteomalacie a osteoporóza, porucha imunologického dozoru, psychické poruchy</a:t>
            </a:r>
            <a:endParaRPr lang="cs-CZ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Misa_prezentace 2 nový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zentace Eli 5.5.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Calibri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prezentace Eli 5.5.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Calibri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Anémie</Template>
  <TotalTime>834</TotalTime>
  <Words>366</Words>
  <Application>Microsoft Office PowerPoint</Application>
  <PresentationFormat>Předvádění na obrazovce (4:3)</PresentationFormat>
  <Paragraphs>123</Paragraphs>
  <Slides>21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11</vt:i4>
      </vt:variant>
      <vt:variant>
        <vt:lpstr>Nadpisy snímků</vt:lpstr>
      </vt:variant>
      <vt:variant>
        <vt:i4>21</vt:i4>
      </vt:variant>
    </vt:vector>
  </HeadingPairs>
  <TitlesOfParts>
    <vt:vector size="32" baseType="lpstr">
      <vt:lpstr>Tok</vt:lpstr>
      <vt:lpstr>prezentace Eli 5.5.</vt:lpstr>
      <vt:lpstr>Motiv sady Office</vt:lpstr>
      <vt:lpstr>1_Motiv sady Office</vt:lpstr>
      <vt:lpstr>2_Motiv sady Office</vt:lpstr>
      <vt:lpstr>1_prezentace Eli 5.5.</vt:lpstr>
      <vt:lpstr>3_Motiv sady Office</vt:lpstr>
      <vt:lpstr>4_Motiv sady Office</vt:lpstr>
      <vt:lpstr>5_Motiv sady Office</vt:lpstr>
      <vt:lpstr>Misa_prezentace 2 nový</vt:lpstr>
      <vt:lpstr>6_Motiv sady Office</vt:lpstr>
      <vt:lpstr>Celiakie</vt:lpstr>
      <vt:lpstr>Definice</vt:lpstr>
      <vt:lpstr>Historie</vt:lpstr>
      <vt:lpstr>Etiopatogeneze (příčina)</vt:lpstr>
      <vt:lpstr>Obiloviny</vt:lpstr>
      <vt:lpstr>Bílkoviny obilovin</vt:lpstr>
      <vt:lpstr>Prolaminy</vt:lpstr>
      <vt:lpstr>Výskyt </vt:lpstr>
      <vt:lpstr>Klinika</vt:lpstr>
      <vt:lpstr>Extraabdominální příznaky</vt:lpstr>
      <vt:lpstr>Symptomy</vt:lpstr>
      <vt:lpstr>Klinický obraz - typy</vt:lpstr>
      <vt:lpstr>Diagnostika</vt:lpstr>
      <vt:lpstr>Histologie</vt:lpstr>
      <vt:lpstr>Endoskopie a histologie</vt:lpstr>
      <vt:lpstr>Screening</vt:lpstr>
      <vt:lpstr>Léčba</vt:lpstr>
      <vt:lpstr>BLP dieta</vt:lpstr>
      <vt:lpstr>Komplikace</vt:lpstr>
      <vt:lpstr>Prevence</vt:lpstr>
      <vt:lpstr>Snímek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Osteoporóza</dc:title>
  <dc:creator>Misicka</dc:creator>
  <cp:lastModifiedBy>Misicka</cp:lastModifiedBy>
  <cp:revision>5</cp:revision>
  <dcterms:created xsi:type="dcterms:W3CDTF">2011-10-10T06:56:13Z</dcterms:created>
  <dcterms:modified xsi:type="dcterms:W3CDTF">2012-12-09T20:18:39Z</dcterms:modified>
</cp:coreProperties>
</file>