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D773BF1-020E-436C-A5DD-A1B23C33BFAD}" type="datetimeFigureOut">
              <a:rPr lang="cs-CZ" smtClean="0"/>
              <a:pPr/>
              <a:t>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FB1CD0F-271D-4C8C-9B2D-F598B8C418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Získání oprávnění k poskytování zdravotních služeb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provozní prostory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Font typeface="Arial" pitchFamily="34" charset="0"/>
              <a:buChar char="•"/>
            </a:pPr>
            <a:r>
              <a:rPr lang="cs-CZ" sz="3600" dirty="0"/>
              <a:t>čekárna (minimální plocha 7m, vybavení sedacím nábytkem)</a:t>
            </a:r>
          </a:p>
          <a:p>
            <a:pPr marL="342900" lvl="4" indent="-342900">
              <a:buFont typeface="Arial" pitchFamily="34" charset="0"/>
              <a:buChar char="•"/>
            </a:pPr>
            <a:r>
              <a:rPr lang="cs-CZ" sz="3600" dirty="0"/>
              <a:t>WC pro pacienty (umyvadlo+</a:t>
            </a:r>
            <a:r>
              <a:rPr lang="cs-CZ" sz="3600" dirty="0" err="1"/>
              <a:t>wc</a:t>
            </a:r>
            <a:r>
              <a:rPr lang="cs-CZ" sz="3600" dirty="0"/>
              <a:t>, může být společné pro pacienty a personál)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provozní prostory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4" indent="-342900">
              <a:buFont typeface="Arial" pitchFamily="34" charset="0"/>
              <a:buChar char="•"/>
            </a:pPr>
            <a:r>
              <a:rPr lang="cs-CZ" sz="3600" dirty="0"/>
              <a:t>Sanitární zařízení pro zaměstnance</a:t>
            </a:r>
          </a:p>
          <a:p>
            <a:pPr marL="342900" lvl="4" indent="-342900">
              <a:buFont typeface="Arial" pitchFamily="34" charset="0"/>
              <a:buChar char="•"/>
            </a:pPr>
            <a:r>
              <a:rPr lang="cs-CZ" sz="3600" dirty="0"/>
              <a:t>Skladovací prostory (pro skladování materiál, prádla, uklízecích potřeb, lze nahradit skříněmi)</a:t>
            </a:r>
          </a:p>
          <a:p>
            <a:pPr marL="342900" lvl="4" indent="-342900">
              <a:buFont typeface="Arial" pitchFamily="34" charset="0"/>
              <a:buChar char="•"/>
            </a:pPr>
            <a:r>
              <a:rPr lang="cs-CZ" sz="3600" dirty="0"/>
              <a:t>Místnost pro odpočinek zaměstnanců-fakultativně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Obecně : </a:t>
            </a:r>
          </a:p>
          <a:p>
            <a:r>
              <a:rPr lang="cs-CZ" dirty="0" smtClean="0"/>
              <a:t>a</a:t>
            </a:r>
            <a:r>
              <a:rPr lang="cs-CZ" dirty="0"/>
              <a:t>) vyšetřovací stůl nebo lehátko s nastavitelnou výškou,</a:t>
            </a:r>
          </a:p>
          <a:p>
            <a:r>
              <a:rPr lang="cs-CZ" dirty="0"/>
              <a:t>b) olovnice,</a:t>
            </a:r>
          </a:p>
          <a:p>
            <a:r>
              <a:rPr lang="cs-CZ" dirty="0"/>
              <a:t>c) goniometr,</a:t>
            </a:r>
          </a:p>
          <a:p>
            <a:r>
              <a:rPr lang="cs-CZ" dirty="0"/>
              <a:t>d) neurologické kladívko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podle druhu terapie: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individuální (místnost min 10m, zrcadlo, 2 nášlapné váhy)</a:t>
            </a:r>
          </a:p>
          <a:p>
            <a:r>
              <a:rPr lang="cs-CZ" dirty="0" smtClean="0"/>
              <a:t>Pro </a:t>
            </a:r>
            <a:r>
              <a:rPr lang="cs-CZ" dirty="0"/>
              <a:t>skupinovou (minimálně plocha 5m na jednoho pacienta, podložky na cvičení, nástroje na posilování, procvičování hybnosti)</a:t>
            </a:r>
          </a:p>
          <a:p>
            <a:r>
              <a:rPr lang="cs-CZ" dirty="0" smtClean="0"/>
              <a:t>Pohybová </a:t>
            </a:r>
            <a:r>
              <a:rPr lang="cs-CZ" dirty="0"/>
              <a:t>léčba v bazénu (bazén  4,5m na jednoho pacienta, sprcha, prostor pro odložení oděvu)</a:t>
            </a:r>
          </a:p>
          <a:p>
            <a:r>
              <a:rPr lang="cs-CZ" dirty="0" smtClean="0"/>
              <a:t>Fyzikální </a:t>
            </a:r>
            <a:r>
              <a:rPr lang="cs-CZ" dirty="0"/>
              <a:t>terapie (lehátko, stolek pro přístroj+přístroj pro daný typ léčby</a:t>
            </a:r>
            <a:r>
              <a:rPr lang="cs-CZ" dirty="0" smtClean="0"/>
              <a:t>)</a:t>
            </a:r>
          </a:p>
          <a:p>
            <a:r>
              <a:rPr lang="cs-CZ" dirty="0"/>
              <a:t>Vodoléčba (zařízení pro aplikaci lokální i celotělové hydroterapie, sprcha, prostor pro odložení oděvu)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obsazení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Stanovuje Vyhláška o požadavcích na minimální personální zabezpečení zdravotních služeb</a:t>
            </a:r>
          </a:p>
          <a:p>
            <a:r>
              <a:rPr lang="cs-CZ" b="1" dirty="0" smtClean="0"/>
              <a:t>Osoby které mohou vykonávat péči v rámci poskytování rehabilitační medicíny:</a:t>
            </a:r>
          </a:p>
          <a:p>
            <a:r>
              <a:rPr lang="cs-CZ" b="1" dirty="0" smtClean="0"/>
              <a:t>rehabilitační lékař </a:t>
            </a:r>
            <a:endParaRPr lang="cs-CZ" b="1" dirty="0"/>
          </a:p>
          <a:p>
            <a:r>
              <a:rPr lang="cs-CZ" b="1" dirty="0" smtClean="0"/>
              <a:t>všeobecná </a:t>
            </a:r>
            <a:r>
              <a:rPr lang="cs-CZ" b="1" dirty="0"/>
              <a:t>sestra způsobilá k výkonu povolání bez odborného </a:t>
            </a:r>
            <a:r>
              <a:rPr lang="cs-CZ" b="1" dirty="0" smtClean="0"/>
              <a:t>dohledu</a:t>
            </a:r>
            <a:endParaRPr lang="cs-CZ" b="1" dirty="0"/>
          </a:p>
          <a:p>
            <a:r>
              <a:rPr lang="cs-CZ" b="1" dirty="0" smtClean="0"/>
              <a:t>fyzioterapeut </a:t>
            </a:r>
            <a:r>
              <a:rPr lang="cs-CZ" b="1" dirty="0"/>
              <a:t>způsobilý k výkonu povolání bez </a:t>
            </a:r>
            <a:r>
              <a:rPr lang="cs-CZ" b="1"/>
              <a:t>odborného </a:t>
            </a:r>
            <a:r>
              <a:rPr lang="cs-CZ" b="1" smtClean="0"/>
              <a:t>dohledu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15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Překážky pro udělení </a:t>
            </a:r>
            <a:r>
              <a:rPr lang="cs-CZ" dirty="0" smtClean="0"/>
              <a:t>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zákaz činnosti spočívající v provádění zdravotní </a:t>
            </a:r>
            <a:r>
              <a:rPr lang="cs-CZ" dirty="0" smtClean="0"/>
              <a:t>péče </a:t>
            </a:r>
          </a:p>
          <a:p>
            <a:r>
              <a:rPr lang="cs-CZ" dirty="0" smtClean="0"/>
              <a:t>pokud </a:t>
            </a:r>
            <a:r>
              <a:rPr lang="cs-CZ" dirty="0"/>
              <a:t>je žadatel v insolvencím řízení, nebo bylo </a:t>
            </a:r>
            <a:r>
              <a:rPr lang="cs-CZ" dirty="0" err="1"/>
              <a:t>ins</a:t>
            </a:r>
            <a:r>
              <a:rPr lang="cs-CZ" dirty="0"/>
              <a:t>. Řízení ukončeno pro nedostatek majetku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udělení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identifikaci žadatele, obor, formu a místo poskytování zdravotní péče, datum kdy chce činnost zahájit, </a:t>
            </a:r>
          </a:p>
          <a:p>
            <a:r>
              <a:rPr lang="cs-CZ" dirty="0" smtClean="0"/>
              <a:t>nutné </a:t>
            </a:r>
            <a:r>
              <a:rPr lang="cs-CZ" dirty="0"/>
              <a:t>doložit dokumenty prokazující splnění výše uvedených </a:t>
            </a:r>
            <a:r>
              <a:rPr lang="cs-CZ" dirty="0" smtClean="0"/>
              <a:t>podmínek = přílohy</a:t>
            </a:r>
            <a:endParaRPr lang="cs-CZ" dirty="0"/>
          </a:p>
          <a:p>
            <a:pPr lvl="0"/>
            <a:r>
              <a:rPr lang="cs-CZ" dirty="0"/>
              <a:t>Vše originály nebo ověřené kopie.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Doklad o </a:t>
            </a:r>
            <a:r>
              <a:rPr lang="cs-CZ" dirty="0" smtClean="0"/>
              <a:t>bezúhonnosti</a:t>
            </a:r>
          </a:p>
          <a:p>
            <a:pPr lvl="0"/>
            <a:r>
              <a:rPr lang="cs-CZ" dirty="0" smtClean="0"/>
              <a:t>Doklad o odborné způsobilosti</a:t>
            </a:r>
          </a:p>
          <a:p>
            <a:pPr lvl="0"/>
            <a:r>
              <a:rPr lang="cs-CZ" dirty="0" smtClean="0"/>
              <a:t>seznam </a:t>
            </a:r>
            <a:r>
              <a:rPr lang="cs-CZ" dirty="0"/>
              <a:t>zaměstnanců včetně uvedení jejich odborné způsobilosti a pracovní </a:t>
            </a:r>
            <a:r>
              <a:rPr lang="cs-CZ" dirty="0" smtClean="0"/>
              <a:t>doby</a:t>
            </a:r>
          </a:p>
          <a:p>
            <a:pPr lvl="0"/>
            <a:r>
              <a:rPr lang="cs-CZ" dirty="0" smtClean="0"/>
              <a:t>rozhodnutí </a:t>
            </a:r>
            <a:r>
              <a:rPr lang="cs-CZ" dirty="0"/>
              <a:t>o schválení provozního </a:t>
            </a:r>
            <a:r>
              <a:rPr lang="cs-CZ" dirty="0" smtClean="0"/>
              <a:t>řádu</a:t>
            </a:r>
          </a:p>
          <a:p>
            <a:pPr lvl="0"/>
            <a:r>
              <a:rPr lang="cs-CZ" dirty="0" smtClean="0"/>
              <a:t>doklad </a:t>
            </a:r>
            <a:r>
              <a:rPr lang="cs-CZ" dirty="0"/>
              <a:t>prokazující právo užívání </a:t>
            </a:r>
            <a:r>
              <a:rPr lang="cs-CZ" dirty="0" smtClean="0"/>
              <a:t>prostor</a:t>
            </a:r>
          </a:p>
          <a:p>
            <a:pPr lvl="0"/>
            <a:r>
              <a:rPr lang="cs-CZ" dirty="0" smtClean="0"/>
              <a:t>prohlášení </a:t>
            </a:r>
            <a:r>
              <a:rPr lang="cs-CZ" dirty="0"/>
              <a:t>o splnění požadavků na technické a věcné </a:t>
            </a:r>
            <a:r>
              <a:rPr lang="cs-CZ" dirty="0" smtClean="0"/>
              <a:t>vybavení</a:t>
            </a:r>
          </a:p>
          <a:p>
            <a:pPr lvl="0"/>
            <a:r>
              <a:rPr lang="cs-CZ" dirty="0" smtClean="0"/>
              <a:t>prohlášení  </a:t>
            </a:r>
            <a:r>
              <a:rPr lang="cs-CZ" dirty="0"/>
              <a:t>že u žadatele netrvá žádná z překážek k udělení oprávnění.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48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Rozhodnutí </a:t>
            </a:r>
            <a:r>
              <a:rPr lang="cs-CZ" dirty="0"/>
              <a:t>o udělení oprávnění k 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>
            <a:normAutofit/>
          </a:bodyPr>
          <a:lstStyle/>
          <a:p>
            <a:r>
              <a:rPr lang="cs-CZ" dirty="0" smtClean="0"/>
              <a:t>vydá </a:t>
            </a:r>
            <a:r>
              <a:rPr lang="cs-CZ" dirty="0"/>
              <a:t>krajský úřad do 30 dnů</a:t>
            </a:r>
          </a:p>
          <a:p>
            <a:r>
              <a:rPr lang="cs-CZ" dirty="0" smtClean="0"/>
              <a:t>rozhodnutí </a:t>
            </a:r>
            <a:r>
              <a:rPr lang="cs-CZ" dirty="0"/>
              <a:t>obsahuje identifikaci poskytovatele, rozsah, obor a formu poskytované zdravotní péče, místo poskytování a den zahájení poskytování zdravotních </a:t>
            </a:r>
            <a:r>
              <a:rPr lang="cs-CZ" dirty="0" smtClean="0"/>
              <a:t>služeb</a:t>
            </a:r>
          </a:p>
          <a:p>
            <a:r>
              <a:rPr lang="cs-CZ" dirty="0" smtClean="0"/>
              <a:t>Právní moci nabude doručením žadateli</a:t>
            </a:r>
          </a:p>
          <a:p>
            <a:r>
              <a:rPr lang="cs-CZ" dirty="0" smtClean="0"/>
              <a:t>Do 15 dnů od nabytí PM jej úřad rozešle na OSSZ, FÚ a další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Podmínky </a:t>
            </a:r>
            <a:r>
              <a:rPr lang="cs-CZ" dirty="0"/>
              <a:t>poskytování zdravotní služby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osoby </a:t>
            </a:r>
            <a:r>
              <a:rPr lang="cs-CZ" dirty="0"/>
              <a:t>způsobilé k výkonu daného zdravotnického povolání</a:t>
            </a:r>
          </a:p>
          <a:p>
            <a:r>
              <a:rPr lang="cs-CZ" dirty="0" smtClean="0"/>
              <a:t>odpovídající </a:t>
            </a:r>
            <a:r>
              <a:rPr lang="cs-CZ" dirty="0"/>
              <a:t>personální obsazení</a:t>
            </a:r>
          </a:p>
          <a:p>
            <a:r>
              <a:rPr lang="cs-CZ" dirty="0" smtClean="0"/>
              <a:t>schválená </a:t>
            </a:r>
            <a:r>
              <a:rPr lang="cs-CZ" dirty="0"/>
              <a:t>pracoviště</a:t>
            </a:r>
          </a:p>
          <a:p>
            <a:r>
              <a:rPr lang="cs-CZ" dirty="0" smtClean="0"/>
              <a:t>technické </a:t>
            </a:r>
            <a:r>
              <a:rPr lang="cs-CZ" dirty="0"/>
              <a:t>a věcné vybavení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Oprávnění k poskytování zdravotních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dokument pro provoz vlastního zdravotnického zařízení</a:t>
            </a:r>
          </a:p>
          <a:p>
            <a:pPr lvl="0"/>
            <a:r>
              <a:rPr lang="cs-CZ" dirty="0"/>
              <a:t>Uděluje příslušný Krajský úřad ve správním řízení na základě písemné žádosti při splnění podmínek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Plnoletost</a:t>
            </a:r>
          </a:p>
          <a:p>
            <a:pPr lvl="0"/>
            <a:r>
              <a:rPr lang="cs-CZ" dirty="0"/>
              <a:t>Způsobilost k právním úkonům</a:t>
            </a:r>
          </a:p>
          <a:p>
            <a:pPr lvl="0"/>
            <a:r>
              <a:rPr lang="cs-CZ" dirty="0"/>
              <a:t>Provozní řád schválený KHS</a:t>
            </a:r>
          </a:p>
          <a:p>
            <a:r>
              <a:rPr lang="cs-CZ" dirty="0" smtClean="0"/>
              <a:t>Bezúhonnost</a:t>
            </a:r>
          </a:p>
          <a:p>
            <a:r>
              <a:rPr lang="cs-CZ" dirty="0"/>
              <a:t>Způsobilost k samostatnému </a:t>
            </a:r>
            <a:r>
              <a:rPr lang="cs-CZ" dirty="0" smtClean="0"/>
              <a:t>výkonu </a:t>
            </a:r>
            <a:r>
              <a:rPr lang="cs-CZ" dirty="0"/>
              <a:t>zdravotnického </a:t>
            </a:r>
            <a:r>
              <a:rPr lang="cs-CZ" dirty="0" smtClean="0"/>
              <a:t>povolání</a:t>
            </a:r>
          </a:p>
          <a:p>
            <a:pPr lvl="0"/>
            <a:r>
              <a:rPr lang="cs-CZ" dirty="0"/>
              <a:t>Splnění požadavků na technické a věcné </a:t>
            </a:r>
            <a:r>
              <a:rPr lang="cs-CZ" dirty="0" smtClean="0"/>
              <a:t>vybavení</a:t>
            </a:r>
          </a:p>
          <a:p>
            <a:pPr lvl="0"/>
            <a:r>
              <a:rPr lang="cs-CZ" dirty="0" smtClean="0"/>
              <a:t>Personální obsazení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Bezúhonnost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Za bezúhonného </a:t>
            </a:r>
            <a:r>
              <a:rPr lang="cs-CZ" dirty="0" smtClean="0"/>
              <a:t>se považuje </a:t>
            </a:r>
            <a:r>
              <a:rPr lang="cs-CZ" dirty="0"/>
              <a:t>pro tyto účely ten, kdo nebyl pravomocně odsouzen za úmyslný trestný čin k nepodmíněnému trestu odnětí svobody alespoň na jeden rok, nebo za trestný čin spáchaný při poskytování zdravotních služeb</a:t>
            </a:r>
          </a:p>
          <a:p>
            <a:pPr lvl="0"/>
            <a:r>
              <a:rPr lang="cs-CZ" dirty="0"/>
              <a:t>Dokládá se výpisem z evidence Rejstříku trestů, nesmí být starší než 3 měsíce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40808"/>
          </a:xfrm>
        </p:spPr>
        <p:txBody>
          <a:bodyPr>
            <a:normAutofit/>
          </a:bodyPr>
          <a:lstStyle/>
          <a:p>
            <a:r>
              <a:rPr lang="cs-CZ" dirty="0"/>
              <a:t>Způsobilost k samostatnému výkon zdravotnického povolání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§ 12 zákona :Způsobilostí k samostatnému výkonu zdravotnického povolání se pro účely tohoto zákona rozumí způsobilost k samostatnému výkonu povolání lékaře, zubního lékaře nebo farmaceuta nebo způsobilost k výkonu povolání zdravotnického pracovníka nelékařského povolání bez přímého vedení a odborného dohledu podle jiných právních předpisů.</a:t>
            </a:r>
          </a:p>
          <a:p>
            <a:r>
              <a:rPr lang="cs-CZ" dirty="0"/>
              <a:t>Jiný právní předpis = Zákon č. 96/2004 Sb., o podmínkách získávání a uznávání způsobilosti k výkonu nelékařských zdravotnických povolání a k výkonu činností souvisejících s poskytováním zdravotní péče a o změně některých souvisejících zákonů (zákon o nelékařských zdravotnických povoláních)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Odborná způsobilost k výkonu povolání fyzioterapeuta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§ 24  odst. (1) Odborná způsobilost k výkonu povolání fyzioterapeuta se získává absolvováním</a:t>
            </a:r>
          </a:p>
          <a:p>
            <a:pPr lvl="0">
              <a:buNone/>
            </a:pPr>
            <a:r>
              <a:rPr lang="cs-CZ" dirty="0"/>
              <a:t>a) akreditovaného zdravotnického magisterského studijního oboru pro </a:t>
            </a:r>
            <a:r>
              <a:rPr lang="cs-CZ" dirty="0" smtClean="0"/>
              <a:t>přípravu fyzioterapeutů</a:t>
            </a:r>
            <a:r>
              <a:rPr lang="cs-CZ" dirty="0"/>
              <a:t>,</a:t>
            </a:r>
          </a:p>
          <a:p>
            <a:pPr lvl="0">
              <a:buNone/>
            </a:pPr>
            <a:r>
              <a:rPr lang="cs-CZ" dirty="0"/>
              <a:t>b) akreditovaného zdravotnického bakalářského studijního oboru pro přípravu fyzioterapeutů,</a:t>
            </a:r>
          </a:p>
          <a:p>
            <a:pPr lvl="0">
              <a:buNone/>
            </a:pPr>
            <a:r>
              <a:rPr lang="cs-CZ" dirty="0"/>
              <a:t>c) tříletého studia v oboru diplomovaný fyzioterapeut na vyšších zdravotnických školách, pokud bylo studium prvního ročníku zahájeno nejpozději ve školním roce 2003/2004, nebo</a:t>
            </a:r>
          </a:p>
          <a:p>
            <a:pPr lvl="0">
              <a:buNone/>
            </a:pPr>
            <a:r>
              <a:rPr lang="cs-CZ" dirty="0"/>
              <a:t>d) střední zdravotnické školy v oboru fyzioterapeut nebo v oboru rehabilitační pracovník, pokud bylo studium prvního ročníku zahájeno nejpozději ve školním roce 1996/1997</a:t>
            </a:r>
          </a:p>
          <a:p>
            <a:pPr lvl="0"/>
            <a:r>
              <a:rPr lang="cs-CZ" dirty="0" smtClean="0"/>
              <a:t>Fyzioterapeut</a:t>
            </a:r>
            <a:r>
              <a:rPr lang="cs-CZ" dirty="0"/>
              <a:t>, který získal odbornou způsobilost podle odstavce 1 písm. a) až c), může vykonávat své povolání bez odborného dohledu, pokud prokáže minimálně 1 rok výkonu povolání v oboru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lvl="0"/>
            <a:r>
              <a:rPr lang="cs-CZ" dirty="0" smtClean="0"/>
              <a:t>Za </a:t>
            </a:r>
            <a:r>
              <a:rPr lang="cs-CZ" dirty="0"/>
              <a:t>výkon povolání fyzioterapeuta se považuje činnost v rámci preventivní, diagnostické, léčebné a rehabilitační péče v oboru fyzioterapie.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Splnění požadavků na technické a věcné vybavení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Upravuje vyhláška č. </a:t>
            </a:r>
            <a:r>
              <a:rPr lang="cs-CZ" dirty="0" smtClean="0"/>
              <a:t>92/21012</a:t>
            </a:r>
            <a:r>
              <a:rPr lang="cs-CZ" u="sng" dirty="0" smtClean="0"/>
              <a:t> </a:t>
            </a:r>
            <a:r>
              <a:rPr lang="cs-CZ" dirty="0" smtClean="0"/>
              <a:t>o </a:t>
            </a:r>
            <a:r>
              <a:rPr lang="cs-CZ" dirty="0"/>
              <a:t>požadavcích na minimální technické a věcné vybavení zdravotnických zařízení a kontaktních pracovišť domácí péče</a:t>
            </a:r>
          </a:p>
          <a:p>
            <a:r>
              <a:rPr lang="cs-CZ" dirty="0"/>
              <a:t>Jsou stanoveny společné požadavky pro veškerou ambulantní péči a zvláštní požadavky podle </a:t>
            </a:r>
            <a:r>
              <a:rPr lang="cs-CZ" dirty="0" smtClean="0"/>
              <a:t>oboru</a:t>
            </a:r>
          </a:p>
          <a:p>
            <a:r>
              <a:rPr lang="cs-CZ" dirty="0" smtClean="0"/>
              <a:t>Společné požadavky: základní provozní prostory + vedlejší provozní prostory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provozní prostory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Ordinace, nebo pracoviště kde jsou prováděny lékařské úkony (minimální plocha </a:t>
            </a:r>
            <a:r>
              <a:rPr lang="cs-CZ" dirty="0" smtClean="0"/>
              <a:t>13m)</a:t>
            </a:r>
          </a:p>
          <a:p>
            <a:pPr lvl="1"/>
            <a:r>
              <a:rPr lang="cs-CZ" dirty="0" smtClean="0"/>
              <a:t>Musí být vybavena :</a:t>
            </a:r>
            <a:r>
              <a:rPr lang="cs-CZ" dirty="0"/>
              <a:t>vyšetřovací lehátko, umyvadlo, nábytek nutný pro činnost zdravotních pracovníků, židle pro pacienta, skříň na léčivé přípravky, nástroje a pomůcky, stoly pro přístroje, kartotéční skříň, tonometr, fonendoskop, teploměr lékařský, osobní váha, výškoměr, prostor pro svlékání pacienta a odložení oděvu, pomůcky a léčivé přípravky pro poskytnutí první </a:t>
            </a:r>
            <a:r>
              <a:rPr lang="cs-CZ" dirty="0" smtClean="0"/>
              <a:t>pomoc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708</Words>
  <Application>Microsoft Office PowerPoint</Application>
  <PresentationFormat>Předvádění na obrazovce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Bohatý</vt:lpstr>
      <vt:lpstr>Získání oprávnění k poskytování zdravotních služeb </vt:lpstr>
      <vt:lpstr>     Podmínky poskytování zdravotní služby:</vt:lpstr>
      <vt:lpstr>Oprávnění k poskytování zdravotních služeb</vt:lpstr>
      <vt:lpstr>Podmínky</vt:lpstr>
      <vt:lpstr>Bezúhonnost </vt:lpstr>
      <vt:lpstr>Způsobilost k samostatnému výkon zdravotnického povolání</vt:lpstr>
      <vt:lpstr>Odborná způsobilost k výkonu povolání fyzioterapeuta</vt:lpstr>
      <vt:lpstr>Splnění požadavků na technické a věcné vybavení</vt:lpstr>
      <vt:lpstr>Základní provozní prostory</vt:lpstr>
      <vt:lpstr>Základní provozní prostory</vt:lpstr>
      <vt:lpstr>Vedlejší provozní prostory</vt:lpstr>
      <vt:lpstr>Zvláštní požadavky</vt:lpstr>
      <vt:lpstr>Zvláštní požadavky</vt:lpstr>
      <vt:lpstr>Personální obsazení</vt:lpstr>
      <vt:lpstr>Překážky pro udělení oprávnění</vt:lpstr>
      <vt:lpstr>Žádost o udělení oprávnění</vt:lpstr>
      <vt:lpstr>Přílohy</vt:lpstr>
      <vt:lpstr> Rozhodnutí o udělení oprávnění k poskytování zdravotních služeb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Sairon</dc:creator>
  <cp:lastModifiedBy>lektor</cp:lastModifiedBy>
  <cp:revision>10</cp:revision>
  <dcterms:created xsi:type="dcterms:W3CDTF">2012-10-02T11:40:18Z</dcterms:created>
  <dcterms:modified xsi:type="dcterms:W3CDTF">2012-10-03T06:54:12Z</dcterms:modified>
</cp:coreProperties>
</file>