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67" r:id="rId6"/>
    <p:sldId id="259" r:id="rId7"/>
    <p:sldId id="260" r:id="rId8"/>
    <p:sldId id="268" r:id="rId9"/>
    <p:sldId id="266" r:id="rId10"/>
    <p:sldId id="264" r:id="rId11"/>
    <p:sldId id="269" r:id="rId12"/>
    <p:sldId id="270" r:id="rId13"/>
    <p:sldId id="273" r:id="rId14"/>
    <p:sldId id="265" r:id="rId15"/>
    <p:sldId id="271" r:id="rId16"/>
    <p:sldId id="261" r:id="rId17"/>
    <p:sldId id="272" r:id="rId18"/>
    <p:sldId id="274" r:id="rId19"/>
    <p:sldId id="275" r:id="rId20"/>
    <p:sldId id="262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9B31BBB-9CF0-4928-9B3B-9E7B6926CDC4}" type="datetimeFigureOut">
              <a:rPr lang="cs-CZ" smtClean="0"/>
              <a:t>3.9.2012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738B-6D0D-45EE-BFBC-068E215310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1BBB-9CF0-4928-9B3B-9E7B6926CDC4}" type="datetimeFigureOut">
              <a:rPr lang="cs-CZ" smtClean="0"/>
              <a:t>3.9.2012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738B-6D0D-45EE-BFBC-068E215310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1BBB-9CF0-4928-9B3B-9E7B6926CDC4}" type="datetimeFigureOut">
              <a:rPr lang="cs-CZ" smtClean="0"/>
              <a:t>3.9.2012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738B-6D0D-45EE-BFBC-068E215310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1BBB-9CF0-4928-9B3B-9E7B6926CDC4}" type="datetimeFigureOut">
              <a:rPr lang="cs-CZ" smtClean="0"/>
              <a:t>3.9.2012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738B-6D0D-45EE-BFBC-068E2153100E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1BBB-9CF0-4928-9B3B-9E7B6926CDC4}" type="datetimeFigureOut">
              <a:rPr lang="cs-CZ" smtClean="0"/>
              <a:t>3.9.2012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738B-6D0D-45EE-BFBC-068E2153100E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1BBB-9CF0-4928-9B3B-9E7B6926CDC4}" type="datetimeFigureOut">
              <a:rPr lang="cs-CZ" smtClean="0"/>
              <a:t>3.9.2012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738B-6D0D-45EE-BFBC-068E2153100E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1BBB-9CF0-4928-9B3B-9E7B6926CDC4}" type="datetimeFigureOut">
              <a:rPr lang="cs-CZ" smtClean="0"/>
              <a:t>3.9.2012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738B-6D0D-45EE-BFBC-068E215310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1BBB-9CF0-4928-9B3B-9E7B6926CDC4}" type="datetimeFigureOut">
              <a:rPr lang="cs-CZ" smtClean="0"/>
              <a:t>3.9.2012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738B-6D0D-45EE-BFBC-068E2153100E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1BBB-9CF0-4928-9B3B-9E7B6926CDC4}" type="datetimeFigureOut">
              <a:rPr lang="cs-CZ" smtClean="0"/>
              <a:t>3.9.2012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738B-6D0D-45EE-BFBC-068E215310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1BBB-9CF0-4928-9B3B-9E7B6926CDC4}" type="datetimeFigureOut">
              <a:rPr lang="cs-CZ" smtClean="0"/>
              <a:t>3.9.2012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738B-6D0D-45EE-BFBC-068E2153100E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1BBB-9CF0-4928-9B3B-9E7B6926CDC4}" type="datetimeFigureOut">
              <a:rPr lang="cs-CZ" smtClean="0"/>
              <a:t>3.9.2012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738B-6D0D-45EE-BFBC-068E215310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9B31BBB-9CF0-4928-9B3B-9E7B6926CDC4}" type="datetimeFigureOut">
              <a:rPr lang="cs-CZ" smtClean="0"/>
              <a:t>3.9.2012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D65738B-6D0D-45EE-BFBC-068E2153100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Historie Fyzikální terapie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Terminologie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Fyzikální terapie 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5906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termoterapie a hydroterapie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 většině případů se využívá kombinované fyzikální terapie v kombinaci s hydroterapií, v ČR tuto kombinaci proslavil V. </a:t>
            </a:r>
            <a:r>
              <a:rPr lang="cs-CZ" dirty="0" err="1" smtClean="0"/>
              <a:t>Priessnitz</a:t>
            </a:r>
            <a:r>
              <a:rPr lang="cs-CZ" dirty="0" smtClean="0"/>
              <a:t> (více v rámci Balneologie – lázně Jeseník), dříve podobná historie jako u mechanoterapie, kombinace s péčí o životní styl, </a:t>
            </a:r>
            <a:r>
              <a:rPr lang="cs-CZ" dirty="0" err="1" smtClean="0"/>
              <a:t>kalokaghátia</a:t>
            </a:r>
            <a:r>
              <a:rPr lang="cs-CZ" dirty="0"/>
              <a:t> </a:t>
            </a:r>
            <a:r>
              <a:rPr lang="cs-CZ" dirty="0" smtClean="0"/>
              <a:t>– starověk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2475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tvorba tepla přeměnou E v </a:t>
            </a:r>
            <a:r>
              <a:rPr lang="cs-CZ" dirty="0" err="1" smtClean="0"/>
              <a:t>bb</a:t>
            </a:r>
            <a:r>
              <a:rPr lang="cs-CZ" dirty="0" smtClean="0"/>
              <a:t>, pohybem těla, chladový třes, </a:t>
            </a:r>
            <a:r>
              <a:rPr lang="cs-CZ" dirty="0" err="1" smtClean="0"/>
              <a:t>netřesová</a:t>
            </a:r>
            <a:r>
              <a:rPr lang="cs-CZ" dirty="0" smtClean="0"/>
              <a:t> tvorba tepla</a:t>
            </a:r>
          </a:p>
          <a:p>
            <a:r>
              <a:rPr lang="cs-CZ" dirty="0" smtClean="0"/>
              <a:t>výdej tepla kondukcí, konvekcí, iradiací, evaporací (vlhkost vzduchu, </a:t>
            </a:r>
            <a:r>
              <a:rPr lang="cs-CZ" dirty="0" err="1" smtClean="0"/>
              <a:t>perspiratio</a:t>
            </a:r>
            <a:r>
              <a:rPr lang="cs-CZ" dirty="0" smtClean="0"/>
              <a:t> </a:t>
            </a:r>
            <a:r>
              <a:rPr lang="cs-CZ" dirty="0" err="1" smtClean="0"/>
              <a:t>insensibilis</a:t>
            </a:r>
            <a:r>
              <a:rPr lang="cs-CZ" dirty="0" smtClean="0"/>
              <a:t> x </a:t>
            </a:r>
            <a:r>
              <a:rPr lang="cs-CZ" dirty="0" err="1" smtClean="0"/>
              <a:t>sensibilis</a:t>
            </a:r>
            <a:endParaRPr lang="cs-CZ" dirty="0" smtClean="0"/>
          </a:p>
          <a:p>
            <a:r>
              <a:rPr lang="cs-CZ" dirty="0" smtClean="0"/>
              <a:t>receptory kožní </a:t>
            </a:r>
            <a:r>
              <a:rPr lang="cs-CZ" dirty="0" err="1" smtClean="0"/>
              <a:t>chl</a:t>
            </a:r>
            <a:r>
              <a:rPr lang="cs-CZ" dirty="0" smtClean="0"/>
              <a:t> – 30tis, tep 250 tis, vnitřní v př. </a:t>
            </a:r>
            <a:r>
              <a:rPr lang="cs-CZ" dirty="0" err="1" smtClean="0"/>
              <a:t>hypothalamu</a:t>
            </a:r>
            <a:r>
              <a:rPr lang="cs-CZ" dirty="0" smtClean="0"/>
              <a:t>, dolní části mozkového kmene, páteřní míše</a:t>
            </a:r>
          </a:p>
          <a:p>
            <a:r>
              <a:rPr lang="cs-CZ" dirty="0" smtClean="0"/>
              <a:t>centrum v zadním </a:t>
            </a:r>
            <a:r>
              <a:rPr lang="cs-CZ" dirty="0" err="1" smtClean="0"/>
              <a:t>hypothalamu</a:t>
            </a:r>
            <a:r>
              <a:rPr lang="cs-CZ" dirty="0" smtClean="0"/>
              <a:t> (</a:t>
            </a:r>
            <a:r>
              <a:rPr lang="cs-CZ" dirty="0" err="1" smtClean="0"/>
              <a:t>tr</a:t>
            </a:r>
            <a:r>
              <a:rPr lang="cs-CZ" dirty="0" smtClean="0"/>
              <a:t>. </a:t>
            </a:r>
            <a:r>
              <a:rPr lang="cs-CZ" dirty="0" err="1" smtClean="0"/>
              <a:t>spinothalamicus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955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4136504" cy="4293840"/>
          </a:xfrm>
        </p:spPr>
        <p:txBody>
          <a:bodyPr/>
          <a:lstStyle/>
          <a:p>
            <a:r>
              <a:rPr lang="cs-CZ" dirty="0" smtClean="0"/>
              <a:t>54/2 </a:t>
            </a:r>
            <a:r>
              <a:rPr lang="cs-CZ" dirty="0" err="1" smtClean="0"/>
              <a:t>časáky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52120" y="2276872"/>
            <a:ext cx="2120280" cy="3209529"/>
          </a:xfrm>
        </p:spPr>
        <p:txBody>
          <a:bodyPr/>
          <a:lstStyle/>
          <a:p>
            <a:r>
              <a:rPr lang="cs-CZ" dirty="0" err="1" smtClean="0"/>
              <a:t>poikilotermní</a:t>
            </a:r>
            <a:r>
              <a:rPr lang="cs-CZ" dirty="0" smtClean="0"/>
              <a:t> slupka</a:t>
            </a:r>
          </a:p>
          <a:p>
            <a:r>
              <a:rPr lang="cs-CZ" dirty="0" err="1" smtClean="0"/>
              <a:t>homoiothermní</a:t>
            </a:r>
            <a:r>
              <a:rPr lang="cs-CZ" dirty="0" smtClean="0"/>
              <a:t> jádro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1513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Tlak v kapalině</a:t>
            </a:r>
          </a:p>
          <a:p>
            <a:r>
              <a:rPr lang="cs-CZ" dirty="0" smtClean="0"/>
              <a:t>Tlak </a:t>
            </a:r>
            <a:r>
              <a:rPr lang="cs-CZ" dirty="0" err="1" smtClean="0"/>
              <a:t>atmosferický</a:t>
            </a:r>
            <a:r>
              <a:rPr lang="cs-CZ" dirty="0" smtClean="0"/>
              <a:t> (Papinův hrnec)</a:t>
            </a:r>
          </a:p>
          <a:p>
            <a:r>
              <a:rPr lang="cs-CZ" dirty="0" smtClean="0"/>
              <a:t>Vztlak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9739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fototerapie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účinky světla – helio</a:t>
            </a:r>
            <a:r>
              <a:rPr lang="cs-CZ" dirty="0" smtClean="0"/>
              <a:t>terapie – využívané u psychiatrických onemocnění, další možnosti při onemocnění kůže (KI!!!),V medicína odkrývání ran, Z zakrývání ran</a:t>
            </a:r>
          </a:p>
          <a:p>
            <a:pPr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3879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3848472" cy="4149824"/>
          </a:xfrm>
        </p:spPr>
        <p:txBody>
          <a:bodyPr/>
          <a:lstStyle/>
          <a:p>
            <a:r>
              <a:rPr lang="cs-CZ" dirty="0" smtClean="0"/>
              <a:t>54/3 </a:t>
            </a:r>
            <a:r>
              <a:rPr lang="cs-CZ" dirty="0" err="1" smtClean="0"/>
              <a:t>časáky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6096" y="2438400"/>
            <a:ext cx="2336304" cy="3048001"/>
          </a:xfrm>
        </p:spPr>
        <p:txBody>
          <a:bodyPr/>
          <a:lstStyle/>
          <a:p>
            <a:r>
              <a:rPr lang="cs-CZ" dirty="0" smtClean="0"/>
              <a:t>odraz x lom</a:t>
            </a:r>
          </a:p>
          <a:p>
            <a:r>
              <a:rPr lang="cs-CZ" dirty="0" smtClean="0"/>
              <a:t>totální odraz</a:t>
            </a:r>
          </a:p>
          <a:p>
            <a:r>
              <a:rPr lang="cs-CZ" dirty="0" smtClean="0"/>
              <a:t>hustota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7253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historicky nejstarší údaj využívání el. výboje rejnoka ve starověkém Egyptu, ale moderní využití elektroterapie, jak ji známe dnes až  přelom 18. a 19. století, kdy Voltem a </a:t>
            </a:r>
            <a:r>
              <a:rPr lang="cs-CZ" dirty="0" err="1" smtClean="0"/>
              <a:t>Galvanim</a:t>
            </a:r>
            <a:r>
              <a:rPr lang="cs-CZ" dirty="0" smtClean="0"/>
              <a:t> popsána nervosvalová dráždivost galvanickým proudem, pak bouřlivý rozvoj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0322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el. náboj – </a:t>
            </a:r>
            <a:r>
              <a:rPr lang="cs-CZ" dirty="0" err="1" smtClean="0"/>
              <a:t>abs</a:t>
            </a:r>
            <a:r>
              <a:rPr lang="cs-CZ" dirty="0" smtClean="0"/>
              <a:t>. přebytek či nedostatek e- </a:t>
            </a:r>
            <a:r>
              <a:rPr lang="en-US" dirty="0" smtClean="0"/>
              <a:t>[</a:t>
            </a:r>
            <a:r>
              <a:rPr lang="cs-CZ" dirty="0" smtClean="0"/>
              <a:t>1 c</a:t>
            </a:r>
            <a:r>
              <a:rPr lang="en-US" dirty="0" smtClean="0"/>
              <a:t>]</a:t>
            </a:r>
            <a:r>
              <a:rPr lang="cs-CZ" dirty="0" smtClean="0"/>
              <a:t>;</a:t>
            </a:r>
          </a:p>
          <a:p>
            <a:r>
              <a:rPr lang="cs-CZ" dirty="0" smtClean="0"/>
              <a:t>el. pole – </a:t>
            </a:r>
            <a:r>
              <a:rPr lang="cs-CZ" dirty="0" err="1" smtClean="0"/>
              <a:t>elmag</a:t>
            </a:r>
            <a:r>
              <a:rPr lang="cs-CZ" dirty="0" smtClean="0"/>
              <a:t> pole na el. objekty el. silou;</a:t>
            </a:r>
          </a:p>
          <a:p>
            <a:r>
              <a:rPr lang="cs-CZ" dirty="0" smtClean="0"/>
              <a:t>el. potenciál – potenciální E částice s kladným jednotkovým nábojem </a:t>
            </a:r>
            <a:r>
              <a:rPr lang="en-US" dirty="0"/>
              <a:t>[</a:t>
            </a:r>
            <a:r>
              <a:rPr lang="cs-CZ" dirty="0"/>
              <a:t>1 </a:t>
            </a:r>
            <a:r>
              <a:rPr lang="cs-CZ" dirty="0" smtClean="0"/>
              <a:t>V</a:t>
            </a:r>
            <a:r>
              <a:rPr lang="en-US" dirty="0" smtClean="0"/>
              <a:t>]</a:t>
            </a:r>
            <a:r>
              <a:rPr lang="cs-CZ" dirty="0" smtClean="0"/>
              <a:t>;</a:t>
            </a:r>
          </a:p>
          <a:p>
            <a:r>
              <a:rPr lang="cs-CZ" dirty="0" smtClean="0"/>
              <a:t>el. proud;</a:t>
            </a:r>
          </a:p>
          <a:p>
            <a:r>
              <a:rPr lang="cs-CZ" dirty="0" smtClean="0"/>
              <a:t>el. odpor x vodivost </a:t>
            </a:r>
            <a:r>
              <a:rPr lang="en-US" dirty="0" smtClean="0"/>
              <a:t>[</a:t>
            </a:r>
            <a:r>
              <a:rPr lang="cs-CZ" dirty="0"/>
              <a:t>1 </a:t>
            </a:r>
            <a:r>
              <a:rPr lang="cs-CZ" dirty="0" smtClean="0"/>
              <a:t>ohm</a:t>
            </a:r>
            <a:r>
              <a:rPr lang="en-US" dirty="0" smtClean="0"/>
              <a:t>]</a:t>
            </a:r>
            <a:r>
              <a:rPr lang="cs-CZ" dirty="0" smtClean="0"/>
              <a:t>x</a:t>
            </a:r>
            <a:r>
              <a:rPr lang="en-US" dirty="0" smtClean="0"/>
              <a:t>[</a:t>
            </a:r>
            <a:r>
              <a:rPr lang="cs-CZ" dirty="0"/>
              <a:t>1 </a:t>
            </a:r>
            <a:r>
              <a:rPr lang="cs-CZ" dirty="0" smtClean="0"/>
              <a:t>S</a:t>
            </a:r>
            <a:r>
              <a:rPr lang="en-US" dirty="0" smtClean="0"/>
              <a:t>]</a:t>
            </a:r>
            <a:r>
              <a:rPr lang="cs-CZ" dirty="0" smtClean="0"/>
              <a:t>    U =I * 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7772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1268760"/>
            <a:ext cx="6400800" cy="4217641"/>
          </a:xfrm>
        </p:spPr>
        <p:txBody>
          <a:bodyPr/>
          <a:lstStyle/>
          <a:p>
            <a:r>
              <a:rPr lang="cs-CZ" dirty="0" smtClean="0"/>
              <a:t>dle měrné el. vodivosti vodiče I. řádu (e-), II. řádu (ionty), polovodiče (závisí na </a:t>
            </a:r>
            <a:r>
              <a:rPr lang="cs-CZ" dirty="0" err="1" smtClean="0"/>
              <a:t>vnitř</a:t>
            </a:r>
            <a:r>
              <a:rPr lang="cs-CZ" dirty="0" smtClean="0"/>
              <a:t>. a vnějších podmínkách), nevodiče;</a:t>
            </a:r>
          </a:p>
          <a:p>
            <a:r>
              <a:rPr lang="cs-CZ" dirty="0" smtClean="0"/>
              <a:t>elektrolytická disociace (anionty x anoda, kationty x katoda);</a:t>
            </a:r>
          </a:p>
          <a:p>
            <a:r>
              <a:rPr lang="cs-CZ" dirty="0" smtClean="0"/>
              <a:t>membránový potenciál mez intra a extracelulárním prostředím</a:t>
            </a:r>
          </a:p>
          <a:p>
            <a:pPr indent="0">
              <a:buNone/>
            </a:pPr>
            <a:r>
              <a:rPr lang="cs-CZ" b="1" dirty="0" smtClean="0"/>
              <a:t>klidový potenciál </a:t>
            </a:r>
            <a:r>
              <a:rPr lang="cs-CZ" dirty="0" smtClean="0"/>
              <a:t>IC menší než EC (-55 až -100);</a:t>
            </a:r>
            <a:endParaRPr lang="cs-CZ" b="1" dirty="0" smtClean="0"/>
          </a:p>
          <a:p>
            <a:pPr indent="0">
              <a:buNone/>
            </a:pPr>
            <a:r>
              <a:rPr lang="cs-CZ" b="1" dirty="0" smtClean="0"/>
              <a:t>akční potenciál </a:t>
            </a:r>
            <a:r>
              <a:rPr lang="cs-CZ" dirty="0" smtClean="0"/>
              <a:t>– 2 </a:t>
            </a:r>
            <a:r>
              <a:rPr lang="cs-CZ" dirty="0" err="1" smtClean="0"/>
              <a:t>ms</a:t>
            </a:r>
            <a:r>
              <a:rPr lang="cs-CZ" dirty="0" smtClean="0"/>
              <a:t> u </a:t>
            </a:r>
            <a:r>
              <a:rPr lang="cs-CZ" dirty="0" err="1" smtClean="0"/>
              <a:t>nb</a:t>
            </a:r>
            <a:r>
              <a:rPr lang="cs-CZ" dirty="0" smtClean="0"/>
              <a:t> a </a:t>
            </a:r>
            <a:r>
              <a:rPr lang="cs-CZ" dirty="0" err="1" smtClean="0"/>
              <a:t>sb</a:t>
            </a:r>
            <a:r>
              <a:rPr lang="cs-CZ" dirty="0" smtClean="0"/>
              <a:t>, 35 </a:t>
            </a:r>
            <a:r>
              <a:rPr lang="cs-CZ" dirty="0" err="1" smtClean="0"/>
              <a:t>ms</a:t>
            </a:r>
            <a:r>
              <a:rPr lang="cs-CZ" dirty="0" smtClean="0"/>
              <a:t> u myokardu;</a:t>
            </a:r>
          </a:p>
          <a:p>
            <a:pPr indent="0">
              <a:buNone/>
            </a:pPr>
            <a:r>
              <a:rPr lang="cs-CZ" b="1" dirty="0" smtClean="0"/>
              <a:t>elektronický potenciál </a:t>
            </a:r>
            <a:r>
              <a:rPr lang="cs-CZ" dirty="0" smtClean="0"/>
              <a:t>pozitivní (depolarizační), negativní (</a:t>
            </a:r>
            <a:r>
              <a:rPr lang="cs-CZ" dirty="0" err="1" smtClean="0"/>
              <a:t>hyperpolarizační</a:t>
            </a:r>
            <a:r>
              <a:rPr lang="cs-CZ" dirty="0" smtClean="0"/>
              <a:t>);</a:t>
            </a:r>
          </a:p>
          <a:p>
            <a:pPr indent="0">
              <a:buNone/>
            </a:pPr>
            <a:r>
              <a:rPr lang="cs-CZ" b="1" dirty="0" smtClean="0"/>
              <a:t>synaptický </a:t>
            </a:r>
            <a:r>
              <a:rPr lang="cs-CZ" dirty="0" smtClean="0"/>
              <a:t>depolarizační (stimulační), </a:t>
            </a:r>
            <a:r>
              <a:rPr lang="cs-CZ" dirty="0" err="1" smtClean="0"/>
              <a:t>hyperpolarizační</a:t>
            </a:r>
            <a:r>
              <a:rPr lang="cs-CZ" dirty="0" smtClean="0"/>
              <a:t> (tlumivý);</a:t>
            </a:r>
            <a:endParaRPr lang="cs-CZ" b="1" dirty="0" smtClean="0"/>
          </a:p>
          <a:p>
            <a:pPr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687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1295400"/>
            <a:ext cx="3456384" cy="4221832"/>
          </a:xfrm>
        </p:spPr>
        <p:txBody>
          <a:bodyPr/>
          <a:lstStyle/>
          <a:p>
            <a:r>
              <a:rPr lang="cs-CZ" dirty="0" smtClean="0"/>
              <a:t>57/10 </a:t>
            </a:r>
            <a:r>
              <a:rPr lang="cs-CZ" dirty="0" err="1" smtClean="0"/>
              <a:t>časáky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4048" y="1196752"/>
            <a:ext cx="3168352" cy="4289649"/>
          </a:xfrm>
        </p:spPr>
        <p:txBody>
          <a:bodyPr>
            <a:normAutofit/>
          </a:bodyPr>
          <a:lstStyle/>
          <a:p>
            <a:r>
              <a:rPr lang="cs-CZ" dirty="0" smtClean="0"/>
              <a:t>motorická jednotka;</a:t>
            </a:r>
          </a:p>
          <a:p>
            <a:r>
              <a:rPr lang="cs-CZ" dirty="0" smtClean="0"/>
              <a:t>záškub;</a:t>
            </a:r>
          </a:p>
          <a:p>
            <a:r>
              <a:rPr lang="cs-CZ" dirty="0" smtClean="0"/>
              <a:t>tetanus;</a:t>
            </a:r>
          </a:p>
          <a:p>
            <a:r>
              <a:rPr lang="cs-CZ" dirty="0" smtClean="0"/>
              <a:t>vlnitý tetanus;</a:t>
            </a:r>
          </a:p>
          <a:p>
            <a:r>
              <a:rPr lang="cs-CZ" dirty="0" smtClean="0"/>
              <a:t>hladký tetanus – maximální síla</a:t>
            </a:r>
          </a:p>
          <a:p>
            <a:pPr indent="0">
              <a:buNone/>
            </a:pPr>
            <a:r>
              <a:rPr lang="cs-CZ" dirty="0" smtClean="0"/>
              <a:t>(u hladkých svalů k záškubu stačí f pod 1 Hz – delší kontrakce)</a:t>
            </a:r>
          </a:p>
          <a:p>
            <a:pPr indent="0">
              <a:buNone/>
            </a:pPr>
            <a:r>
              <a:rPr lang="cs-CZ" b="1" i="1" dirty="0" smtClean="0"/>
              <a:t>!neplést f terapie a f záškubů!</a:t>
            </a:r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val="398174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Dagmar Králová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15.10.2012                    </a:t>
            </a:r>
            <a:r>
              <a:rPr lang="cs-CZ" dirty="0" err="1" smtClean="0"/>
              <a:t>FSpS</a:t>
            </a:r>
            <a:r>
              <a:rPr lang="cs-CZ" dirty="0" smtClean="0"/>
              <a:t> MU, Brno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0012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cs-CZ" dirty="0" err="1"/>
              <a:t>Capko</a:t>
            </a:r>
            <a:r>
              <a:rPr lang="cs-CZ" dirty="0"/>
              <a:t>, J. </a:t>
            </a:r>
            <a:r>
              <a:rPr lang="cs-CZ" i="1" dirty="0"/>
              <a:t>Základy </a:t>
            </a:r>
            <a:r>
              <a:rPr lang="cs-CZ" i="1" dirty="0" err="1"/>
              <a:t>fyziatrické</a:t>
            </a:r>
            <a:r>
              <a:rPr lang="cs-CZ" i="1" dirty="0"/>
              <a:t> léčby.</a:t>
            </a:r>
            <a:r>
              <a:rPr lang="cs-CZ" dirty="0"/>
              <a:t> Praha: Grada,1998</a:t>
            </a:r>
            <a:r>
              <a:rPr lang="cs-CZ" dirty="0" smtClean="0"/>
              <a:t>.</a:t>
            </a:r>
          </a:p>
          <a:p>
            <a:pPr marL="285750" indent="-285750"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cs-CZ" dirty="0" smtClean="0"/>
              <a:t>Poděbradský</a:t>
            </a:r>
            <a:r>
              <a:rPr lang="cs-CZ" dirty="0"/>
              <a:t>, J. – Poděbradská, R. </a:t>
            </a:r>
            <a:r>
              <a:rPr lang="cs-CZ" i="1" dirty="0"/>
              <a:t>Fyzikální terapie. Manuál a algoritmy. </a:t>
            </a:r>
            <a:r>
              <a:rPr lang="cs-CZ" dirty="0"/>
              <a:t>Praha: </a:t>
            </a:r>
            <a:r>
              <a:rPr lang="cs-CZ" dirty="0" err="1"/>
              <a:t>Grada</a:t>
            </a:r>
            <a:r>
              <a:rPr lang="cs-CZ" dirty="0"/>
              <a:t>, 2009. ISBN 978-80-247-2899-5.</a:t>
            </a:r>
          </a:p>
          <a:p>
            <a:pPr marL="285750" indent="-285750"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cs-CZ" dirty="0" smtClean="0"/>
              <a:t>Poděbradský</a:t>
            </a:r>
            <a:r>
              <a:rPr lang="cs-CZ" dirty="0"/>
              <a:t>, J.: </a:t>
            </a:r>
            <a:r>
              <a:rPr lang="cs-CZ" i="1" dirty="0"/>
              <a:t>Rehabilitace a fyzikální lékařství.</a:t>
            </a:r>
            <a:r>
              <a:rPr lang="cs-CZ" dirty="0"/>
              <a:t> Praha: ČLS JEP, 1995. </a:t>
            </a:r>
            <a:r>
              <a:rPr lang="cs-CZ" dirty="0" smtClean="0"/>
              <a:t>50s</a:t>
            </a:r>
            <a:r>
              <a:rPr lang="cs-CZ" dirty="0" smtClean="0"/>
              <a:t>.</a:t>
            </a:r>
          </a:p>
          <a:p>
            <a:pPr marL="285750" indent="-285750"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cs-CZ" dirty="0" smtClean="0"/>
              <a:t>Riegerová, J.: </a:t>
            </a:r>
            <a:r>
              <a:rPr lang="cs-CZ" i="1" dirty="0" smtClean="0"/>
              <a:t>Rekondiční a sportovní masáže. </a:t>
            </a:r>
            <a:r>
              <a:rPr lang="cs-CZ" dirty="0" smtClean="0"/>
              <a:t>Olomouc: FTK UP, 2007. 93 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3528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Základní pojmy z oblasti funkčních poruch pohybového systému.</a:t>
            </a:r>
          </a:p>
          <a:p>
            <a:r>
              <a:rPr lang="cs-CZ" dirty="0" smtClean="0"/>
              <a:t>Historie mechanoterapie a základní pojmy k ní vztažené.</a:t>
            </a:r>
          </a:p>
          <a:p>
            <a:r>
              <a:rPr lang="cs-CZ" dirty="0" smtClean="0"/>
              <a:t>Historie termoterapie </a:t>
            </a:r>
            <a:r>
              <a:rPr lang="cs-CZ" dirty="0"/>
              <a:t>a </a:t>
            </a:r>
            <a:r>
              <a:rPr lang="cs-CZ" dirty="0" smtClean="0"/>
              <a:t>hydroterapie, základní </a:t>
            </a:r>
            <a:r>
              <a:rPr lang="cs-CZ" dirty="0" smtClean="0"/>
              <a:t>pojmy.</a:t>
            </a:r>
          </a:p>
          <a:p>
            <a:r>
              <a:rPr lang="cs-CZ" dirty="0"/>
              <a:t>Historie </a:t>
            </a:r>
            <a:r>
              <a:rPr lang="cs-CZ" dirty="0" smtClean="0"/>
              <a:t>fototerapie </a:t>
            </a:r>
            <a:r>
              <a:rPr lang="cs-CZ" dirty="0"/>
              <a:t>a základní </a:t>
            </a:r>
            <a:r>
              <a:rPr lang="cs-CZ" dirty="0" smtClean="0"/>
              <a:t>pojmy.</a:t>
            </a:r>
            <a:endParaRPr lang="cs-CZ" dirty="0"/>
          </a:p>
          <a:p>
            <a:r>
              <a:rPr lang="cs-CZ" dirty="0"/>
              <a:t>Historie </a:t>
            </a:r>
            <a:r>
              <a:rPr lang="cs-CZ" dirty="0" smtClean="0"/>
              <a:t>elektroterapie </a:t>
            </a:r>
            <a:r>
              <a:rPr lang="cs-CZ" dirty="0"/>
              <a:t>a základní </a:t>
            </a:r>
            <a:r>
              <a:rPr lang="cs-CZ" dirty="0" smtClean="0"/>
              <a:t>pojmy.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5044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Základní pojmy z oblasti funkčních poruch pohybového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pohybový systém: udržování vzpřímeného držení a lokomoce;</a:t>
            </a:r>
          </a:p>
          <a:p>
            <a:r>
              <a:rPr lang="cs-CZ" dirty="0" smtClean="0"/>
              <a:t>kosti, periost, klouby, kl. pouzdra, vazy, svaly, fascie, aferentní a eferentní nervy včetně CNS;</a:t>
            </a:r>
          </a:p>
          <a:p>
            <a:r>
              <a:rPr lang="cs-CZ" dirty="0" smtClean="0"/>
              <a:t>poruchy: strukturální (morfologický podklad), funkcionální, funkční;</a:t>
            </a:r>
          </a:p>
          <a:p>
            <a:r>
              <a:rPr lang="cs-CZ" dirty="0" err="1" smtClean="0"/>
              <a:t>nocicepce</a:t>
            </a:r>
            <a:r>
              <a:rPr lang="cs-CZ" dirty="0" smtClean="0"/>
              <a:t>, bolest: akutní, chronická, </a:t>
            </a:r>
            <a:r>
              <a:rPr lang="cs-CZ" dirty="0" err="1" smtClean="0"/>
              <a:t>chronizující</a:t>
            </a:r>
            <a:r>
              <a:rPr lang="cs-CZ" dirty="0" smtClean="0"/>
              <a:t>, psychogenní;</a:t>
            </a:r>
          </a:p>
          <a:p>
            <a:r>
              <a:rPr lang="cs-CZ" dirty="0" err="1" smtClean="0"/>
              <a:t>alodynie</a:t>
            </a:r>
            <a:r>
              <a:rPr lang="cs-CZ" dirty="0" smtClean="0"/>
              <a:t>, anestezie, analgezie, dysestezie, hypestezie, hypalgezie, </a:t>
            </a:r>
            <a:r>
              <a:rPr lang="cs-CZ" dirty="0" err="1" smtClean="0"/>
              <a:t>hyperpatie</a:t>
            </a:r>
            <a:r>
              <a:rPr lang="cs-CZ" dirty="0" smtClean="0"/>
              <a:t>, parestezie, centrální bolest (fantomová), </a:t>
            </a:r>
            <a:r>
              <a:rPr lang="cs-CZ" dirty="0" err="1" smtClean="0"/>
              <a:t>Headovy</a:t>
            </a:r>
            <a:r>
              <a:rPr lang="cs-CZ" dirty="0" smtClean="0"/>
              <a:t> hyperalgetické zóny.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6369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84168" y="980728"/>
            <a:ext cx="2592288" cy="1728192"/>
          </a:xfrm>
        </p:spPr>
        <p:txBody>
          <a:bodyPr>
            <a:normAutofit/>
          </a:bodyPr>
          <a:lstStyle/>
          <a:p>
            <a:r>
              <a:rPr lang="cs-CZ" sz="1100" dirty="0"/>
              <a:t>http://www.roenkelly.com/resources/GHjoint2.jpg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5616624" cy="6004171"/>
          </a:xfrm>
        </p:spPr>
      </p:pic>
    </p:spTree>
    <p:extLst>
      <p:ext uri="{BB962C8B-B14F-4D97-AF65-F5344CB8AC3E}">
        <p14:creationId xmlns:p14="http://schemas.microsoft.com/office/powerpoint/2010/main" val="1419621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Základní pojmy z oblasti funkčních poruch pohybového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pohybový systém;</a:t>
            </a:r>
          </a:p>
          <a:p>
            <a:r>
              <a:rPr lang="cs-CZ" dirty="0" smtClean="0"/>
              <a:t>pohybový segment;</a:t>
            </a:r>
          </a:p>
          <a:p>
            <a:r>
              <a:rPr lang="cs-CZ" dirty="0" smtClean="0"/>
              <a:t>funkční pohyb;</a:t>
            </a:r>
          </a:p>
          <a:p>
            <a:r>
              <a:rPr lang="cs-CZ" dirty="0" smtClean="0"/>
              <a:t>kloubní vůle;</a:t>
            </a:r>
          </a:p>
          <a:p>
            <a:r>
              <a:rPr lang="cs-CZ" dirty="0" smtClean="0"/>
              <a:t>bariéra;</a:t>
            </a:r>
          </a:p>
          <a:p>
            <a:r>
              <a:rPr lang="cs-CZ" dirty="0" smtClean="0"/>
              <a:t>blokáda – valivá a smyková složka;</a:t>
            </a:r>
          </a:p>
          <a:p>
            <a:r>
              <a:rPr lang="cs-CZ" dirty="0" smtClean="0"/>
              <a:t>spoušťový bod, </a:t>
            </a:r>
            <a:r>
              <a:rPr lang="cs-CZ" dirty="0" err="1" smtClean="0"/>
              <a:t>myogelóza</a:t>
            </a:r>
            <a:r>
              <a:rPr lang="cs-CZ" dirty="0" smtClean="0"/>
              <a:t>, vnitřní inkoordinace, </a:t>
            </a:r>
            <a:r>
              <a:rPr lang="cs-CZ" dirty="0" err="1" smtClean="0"/>
              <a:t>entezopatie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0285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Mechanoterapie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historicky patří určité oblasti mechanoterapie k jedněm z nejstarších oblastí FT (masáž – starověk - Egypt 5000 př.n.l., </a:t>
            </a:r>
            <a:r>
              <a:rPr lang="cs-CZ" dirty="0"/>
              <a:t>Č</a:t>
            </a:r>
            <a:r>
              <a:rPr lang="cs-CZ" dirty="0" smtClean="0"/>
              <a:t>ína 3700 př.n.l., Indie, Řecko, Řím – </a:t>
            </a:r>
            <a:r>
              <a:rPr lang="cs-CZ" dirty="0" err="1" smtClean="0"/>
              <a:t>Galenus</a:t>
            </a:r>
            <a:r>
              <a:rPr lang="cs-CZ" dirty="0" smtClean="0"/>
              <a:t>, středověk – úpadek, Arabové – </a:t>
            </a:r>
            <a:r>
              <a:rPr lang="cs-CZ" dirty="0" err="1" smtClean="0"/>
              <a:t>Avicenna</a:t>
            </a:r>
            <a:r>
              <a:rPr lang="cs-CZ" dirty="0" smtClean="0"/>
              <a:t>, novověk – Z E 16.st., 17.-18.století spjato s teorií a lékařstvím, P. </a:t>
            </a:r>
            <a:r>
              <a:rPr lang="cs-CZ" dirty="0" err="1" smtClean="0"/>
              <a:t>Ling</a:t>
            </a:r>
            <a:r>
              <a:rPr lang="cs-CZ" dirty="0" smtClean="0"/>
              <a:t>, u nás až 20.století dle </a:t>
            </a:r>
            <a:r>
              <a:rPr lang="cs-CZ" dirty="0" err="1" smtClean="0"/>
              <a:t>Zabludowskeho</a:t>
            </a:r>
            <a:r>
              <a:rPr lang="cs-CZ" dirty="0" smtClean="0"/>
              <a:t>, V. Chlumský, </a:t>
            </a:r>
            <a:r>
              <a:rPr lang="cs-CZ" dirty="0" err="1" smtClean="0"/>
              <a:t>Cmunt</a:t>
            </a:r>
            <a:r>
              <a:rPr lang="cs-CZ" dirty="0" smtClean="0"/>
              <a:t>, MUDr. M. Jaroš)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1495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aferentní receptory motorického systému:</a:t>
            </a:r>
          </a:p>
          <a:p>
            <a:pPr indent="0">
              <a:buNone/>
            </a:pPr>
            <a:r>
              <a:rPr lang="cs-CZ" b="1" dirty="0" smtClean="0"/>
              <a:t>svalová vřeténka </a:t>
            </a:r>
            <a:r>
              <a:rPr lang="cs-CZ" dirty="0" smtClean="0"/>
              <a:t>(</a:t>
            </a:r>
            <a:r>
              <a:rPr lang="cs-CZ" dirty="0" err="1" smtClean="0"/>
              <a:t>intrafuzální</a:t>
            </a:r>
            <a:r>
              <a:rPr lang="cs-CZ" dirty="0" smtClean="0"/>
              <a:t> a </a:t>
            </a:r>
            <a:r>
              <a:rPr lang="cs-CZ" dirty="0" err="1" smtClean="0"/>
              <a:t>extrafuzální</a:t>
            </a:r>
            <a:r>
              <a:rPr lang="cs-CZ" dirty="0" smtClean="0"/>
              <a:t> </a:t>
            </a:r>
            <a:r>
              <a:rPr lang="cs-CZ" dirty="0" err="1" smtClean="0"/>
              <a:t>sv.vl</a:t>
            </a:r>
            <a:r>
              <a:rPr lang="cs-CZ" dirty="0" smtClean="0"/>
              <a:t>., primární (</a:t>
            </a:r>
            <a:r>
              <a:rPr lang="cs-CZ" dirty="0" err="1" smtClean="0"/>
              <a:t>Ia</a:t>
            </a:r>
            <a:r>
              <a:rPr lang="cs-CZ" dirty="0" smtClean="0"/>
              <a:t>) a sekundární (II) senzitivní zakončení, nervosvalové ploténky)</a:t>
            </a:r>
          </a:p>
          <a:p>
            <a:pPr indent="0">
              <a:buNone/>
            </a:pPr>
            <a:r>
              <a:rPr lang="cs-CZ" b="1" dirty="0" smtClean="0"/>
              <a:t>Golgiho šlachová tělíska </a:t>
            </a:r>
            <a:r>
              <a:rPr lang="cs-CZ" dirty="0" smtClean="0"/>
              <a:t>(v sérii s </a:t>
            </a:r>
            <a:r>
              <a:rPr lang="cs-CZ" dirty="0" err="1" smtClean="0"/>
              <a:t>extrafuzálními</a:t>
            </a:r>
            <a:r>
              <a:rPr lang="cs-CZ" dirty="0" smtClean="0"/>
              <a:t> vlákny, </a:t>
            </a:r>
            <a:r>
              <a:rPr lang="cs-CZ" dirty="0" err="1" smtClean="0"/>
              <a:t>inerv</a:t>
            </a:r>
            <a:r>
              <a:rPr lang="cs-CZ" dirty="0" smtClean="0"/>
              <a:t>. 1-2 </a:t>
            </a:r>
            <a:r>
              <a:rPr lang="cs-CZ" dirty="0" err="1" smtClean="0"/>
              <a:t>n.vl</a:t>
            </a:r>
            <a:r>
              <a:rPr lang="cs-CZ" dirty="0" smtClean="0"/>
              <a:t>. </a:t>
            </a:r>
            <a:r>
              <a:rPr lang="cs-CZ" dirty="0" err="1" smtClean="0"/>
              <a:t>Ib</a:t>
            </a:r>
            <a:r>
              <a:rPr lang="cs-CZ" dirty="0" smtClean="0"/>
              <a:t>)</a:t>
            </a:r>
          </a:p>
          <a:p>
            <a:pPr indent="0">
              <a:buNone/>
            </a:pPr>
            <a:r>
              <a:rPr lang="cs-CZ" b="1" dirty="0" smtClean="0"/>
              <a:t>kožní nervová zakončení </a:t>
            </a:r>
            <a:r>
              <a:rPr lang="cs-CZ" dirty="0" smtClean="0"/>
              <a:t>– další receptory</a:t>
            </a:r>
          </a:p>
          <a:p>
            <a:pPr indent="0">
              <a:buNone/>
            </a:pPr>
            <a:r>
              <a:rPr lang="cs-CZ" dirty="0" smtClean="0"/>
              <a:t>(</a:t>
            </a:r>
            <a:r>
              <a:rPr lang="cs-CZ" dirty="0" err="1" smtClean="0"/>
              <a:t>propriocepce</a:t>
            </a:r>
            <a:r>
              <a:rPr lang="cs-CZ" dirty="0" smtClean="0"/>
              <a:t> = výsledek centrálního zpracování údajů ze všech receptorů, </a:t>
            </a:r>
            <a:r>
              <a:rPr lang="cs-CZ" dirty="0" err="1" smtClean="0"/>
              <a:t>polohocit</a:t>
            </a:r>
            <a:r>
              <a:rPr lang="cs-CZ" dirty="0" smtClean="0"/>
              <a:t>, </a:t>
            </a:r>
            <a:r>
              <a:rPr lang="cs-CZ" dirty="0" err="1" smtClean="0"/>
              <a:t>pohybocit</a:t>
            </a:r>
            <a:r>
              <a:rPr lang="cs-CZ" dirty="0" smtClean="0"/>
              <a:t>, silový cit)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3488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908720"/>
            <a:ext cx="6400800" cy="4577681"/>
          </a:xfrm>
        </p:spPr>
        <p:txBody>
          <a:bodyPr/>
          <a:lstStyle/>
          <a:p>
            <a:r>
              <a:rPr lang="cs-CZ" dirty="0" smtClean="0"/>
              <a:t>42/obr65, 44/68 </a:t>
            </a:r>
            <a:r>
              <a:rPr lang="cs-CZ" dirty="0" err="1" smtClean="0"/>
              <a:t>storck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69454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vět módy">
  <a:themeElements>
    <a:clrScheme name="Svět mód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Černá krava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vět mód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242</TotalTime>
  <Words>828</Words>
  <Application>Microsoft Office PowerPoint</Application>
  <PresentationFormat>Předvádění na obrazovce (4:3)</PresentationFormat>
  <Paragraphs>82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Svět módy</vt:lpstr>
      <vt:lpstr>Historie Fyzikální terapie  Terminologie</vt:lpstr>
      <vt:lpstr>Dagmar Králová</vt:lpstr>
      <vt:lpstr>Osnova:</vt:lpstr>
      <vt:lpstr>Základní pojmy z oblasti funkčních poruch pohybového systému</vt:lpstr>
      <vt:lpstr>http://www.roenkelly.com/resources/GHjoint2.jpg</vt:lpstr>
      <vt:lpstr>Základní pojmy z oblasti funkčních poruch pohybového systému</vt:lpstr>
      <vt:lpstr>Mechanoterapie</vt:lpstr>
      <vt:lpstr>pojmy</vt:lpstr>
      <vt:lpstr>Prezentace aplikace PowerPoint</vt:lpstr>
      <vt:lpstr>termoterapie a hydroterapie</vt:lpstr>
      <vt:lpstr>pojmy</vt:lpstr>
      <vt:lpstr>54/2 časáky</vt:lpstr>
      <vt:lpstr>pojmy</vt:lpstr>
      <vt:lpstr>fototerapie</vt:lpstr>
      <vt:lpstr>54/3 časáky</vt:lpstr>
      <vt:lpstr>elektroterapie</vt:lpstr>
      <vt:lpstr>pojmy</vt:lpstr>
      <vt:lpstr>Prezentace aplikace PowerPoint</vt:lpstr>
      <vt:lpstr>57/10 časáky</vt:lpstr>
      <vt:lpstr>Literatura: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Historie Fyzikální terapie  Terminologie</dc:title>
  <dc:creator>Uživatel</dc:creator>
  <cp:lastModifiedBy>Uživatel</cp:lastModifiedBy>
  <cp:revision>22</cp:revision>
  <dcterms:created xsi:type="dcterms:W3CDTF">2012-04-09T18:12:52Z</dcterms:created>
  <dcterms:modified xsi:type="dcterms:W3CDTF">2012-09-03T11:08:21Z</dcterms:modified>
</cp:coreProperties>
</file>