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3" r:id="rId10"/>
    <p:sldId id="265" r:id="rId11"/>
    <p:sldId id="271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5" r:id="rId36"/>
    <p:sldId id="292" r:id="rId37"/>
    <p:sldId id="293" r:id="rId38"/>
    <p:sldId id="26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066D3F1-85C0-4A4B-8AD8-C34BEC2E7C38}" type="datetimeFigureOut">
              <a:rPr lang="cs-CZ" smtClean="0"/>
              <a:pPr/>
              <a:t>7.3.2013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20466C-57C6-47B5-A15F-1259C6C2F3A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44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3"/>
          </p:nvPr>
        </p:nvSpPr>
        <p:spPr>
          <a:xfrm>
            <a:off x="352426" y="836713"/>
            <a:ext cx="8468046" cy="79208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část OS do 400 </a:t>
            </a:r>
            <a:r>
              <a:rPr lang="cs-CZ" dirty="0" err="1" smtClean="0"/>
              <a:t>nm</a:t>
            </a:r>
            <a:r>
              <a:rPr lang="cs-CZ" dirty="0"/>
              <a:t> </a:t>
            </a:r>
            <a:r>
              <a:rPr lang="cs-CZ" dirty="0" smtClean="0"/>
              <a:t>s hlubším průnikem než viditelná část OS a IR (obecné pravidlo, že čím kratší vlnová délka, tím hlubší průnik??? ne zcela podložené).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4" y="0"/>
            <a:ext cx="7819975" cy="908720"/>
          </a:xfrm>
        </p:spPr>
        <p:txBody>
          <a:bodyPr>
            <a:normAutofit/>
          </a:bodyPr>
          <a:lstStyle/>
          <a:p>
            <a:r>
              <a:rPr lang="cs-CZ" dirty="0" smtClean="0"/>
              <a:t>UV záření </a:t>
            </a:r>
            <a:r>
              <a:rPr lang="cs-CZ" sz="2000" dirty="0" smtClean="0"/>
              <a:t>(charakteristika, obecné a terapeutické účinky):</a:t>
            </a:r>
            <a:endParaRPr lang="cs-CZ" sz="2000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" r="37"/>
          <a:stretch>
            <a:fillRect/>
          </a:stretch>
        </p:blipFill>
        <p:spPr bwMode="auto">
          <a:xfrm>
            <a:off x="900112" y="1773238"/>
            <a:ext cx="705626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638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0"/>
            <a:ext cx="8468046" cy="144016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specifické </a:t>
            </a:r>
            <a:r>
              <a:rPr lang="cs-CZ" sz="2000" b="1" dirty="0"/>
              <a:t>biologické účinky pozitivní </a:t>
            </a:r>
            <a:r>
              <a:rPr lang="cs-CZ" sz="2000" dirty="0"/>
              <a:t>- tvorba aktivního vitamínu D z ergosterolu (7-dehydrocholesterol - derivát cholesterolu</a:t>
            </a:r>
            <a:r>
              <a:rPr lang="cs-CZ" sz="2000" dirty="0" smtClean="0"/>
              <a:t>);</a:t>
            </a:r>
            <a:br>
              <a:rPr lang="cs-CZ" sz="2000" dirty="0" smtClean="0"/>
            </a:br>
            <a:r>
              <a:rPr lang="cs-CZ" sz="2000" b="1" dirty="0" smtClean="0"/>
              <a:t>specifické </a:t>
            </a:r>
            <a:r>
              <a:rPr lang="cs-CZ" sz="2000" b="1" dirty="0"/>
              <a:t>účinky negativní </a:t>
            </a:r>
            <a:r>
              <a:rPr lang="cs-CZ" sz="2000" b="1" dirty="0" smtClean="0"/>
              <a:t>- </a:t>
            </a:r>
            <a:r>
              <a:rPr lang="cs-CZ" sz="2000" dirty="0" smtClean="0"/>
              <a:t>odbourávání </a:t>
            </a:r>
            <a:r>
              <a:rPr lang="cs-CZ" sz="2000" dirty="0"/>
              <a:t>bílkovin, podíl na tvorbě kožního ca</a:t>
            </a:r>
            <a:r>
              <a:rPr lang="cs-CZ" sz="2000" dirty="0" smtClean="0"/>
              <a:t>,…</a:t>
            </a:r>
            <a:endParaRPr lang="cs-CZ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" t="171" r="10999" b="1341"/>
          <a:stretch/>
        </p:blipFill>
        <p:spPr bwMode="auto">
          <a:xfrm>
            <a:off x="755576" y="1556792"/>
            <a:ext cx="7560840" cy="49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398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88640"/>
            <a:ext cx="8468046" cy="6480720"/>
          </a:xfrm>
        </p:spPr>
        <p:txBody>
          <a:bodyPr/>
          <a:lstStyle/>
          <a:p>
            <a:r>
              <a:rPr lang="cs-CZ" b="1" dirty="0" smtClean="0"/>
              <a:t>UVC: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vlnová délka pod 280 </a:t>
            </a:r>
            <a:r>
              <a:rPr lang="cs-CZ" dirty="0" err="1" smtClean="0"/>
              <a:t>nm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přirozené UVC se absorbuje v atmosféře – ozón;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uměle se získává pro baktericidní účinek;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biologicky způsobuje denaturaci, koagulaci a vysrážení bílkovin, usmrcování bakterií…</a:t>
            </a:r>
          </a:p>
          <a:p>
            <a:r>
              <a:rPr lang="cs-CZ" b="1" dirty="0" smtClean="0"/>
              <a:t>UVB: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vlnová délka v rozmezí 280 – 315 </a:t>
            </a:r>
            <a:r>
              <a:rPr lang="cs-CZ" dirty="0" err="1" smtClean="0"/>
              <a:t>nm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vyvolává erytém (2 typy dle 2 vlnových délek) a následně nepřímou pigmentaci</a:t>
            </a:r>
          </a:p>
          <a:p>
            <a:r>
              <a:rPr lang="cs-CZ" b="1" dirty="0" smtClean="0"/>
              <a:t>UVA: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vlnová délka v rozmezí 315 – 400 </a:t>
            </a:r>
            <a:r>
              <a:rPr lang="cs-CZ" dirty="0" err="1" smtClean="0"/>
              <a:t>nm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přímá pigmentace bez předchozího ozáření (tvorba melaninu v nejhlubší vrstvě epidermis po předchozím poškození DNA)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214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cs-CZ" dirty="0" smtClean="0"/>
              <a:t>Kontraindikace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fotoalergie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sluneční ekzém;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porfyrie (</a:t>
            </a:r>
            <a:r>
              <a:rPr lang="cs-CZ" dirty="0" err="1" smtClean="0"/>
              <a:t>pcha</a:t>
            </a:r>
            <a:r>
              <a:rPr lang="cs-CZ" dirty="0" smtClean="0"/>
              <a:t> metabolismu červených krvinek);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lupus </a:t>
            </a:r>
            <a:r>
              <a:rPr lang="cs-CZ" dirty="0" err="1" smtClean="0"/>
              <a:t>erythematodes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akutní infekční onemocnění;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vředová choroba;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stavy po předcházející </a:t>
            </a:r>
            <a:r>
              <a:rPr lang="cs-CZ" dirty="0" err="1" smtClean="0"/>
              <a:t>rtg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ataka </a:t>
            </a:r>
            <a:r>
              <a:rPr lang="cs-CZ" dirty="0" err="1" smtClean="0"/>
              <a:t>polyartritidy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kožní choroby;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prevence rachitidy;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snížená výkonnost, únavnost;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anémie;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neuritidy a neuralgie;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rhinitis </a:t>
            </a:r>
            <a:r>
              <a:rPr lang="cs-CZ" dirty="0" err="1" smtClean="0"/>
              <a:t>vasomotorica</a:t>
            </a:r>
            <a:r>
              <a:rPr lang="cs-CZ" dirty="0" smtClean="0"/>
              <a:t>, </a:t>
            </a:r>
            <a:r>
              <a:rPr lang="cs-CZ" dirty="0" err="1" smtClean="0"/>
              <a:t>pollinosa</a:t>
            </a:r>
            <a:r>
              <a:rPr lang="cs-CZ" dirty="0" smtClean="0"/>
              <a:t>, AB.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I/KI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8812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Dávkování UV záření: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2426" y="1268760"/>
            <a:ext cx="8468046" cy="14401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první dávka trojnásobek prahové erytémové dávky;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 praxi od 30 s až po 10 minut, step 1 minuta;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10x v jedné kúře opakující se po dvou měsících.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553399" cy="40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897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err="1" smtClean="0"/>
              <a:t>elmag</a:t>
            </a:r>
            <a:r>
              <a:rPr lang="cs-CZ" sz="2000" dirty="0" smtClean="0"/>
              <a:t> záření o vlnové délce 400 – 760 </a:t>
            </a:r>
            <a:r>
              <a:rPr lang="cs-CZ" sz="2000" dirty="0" err="1" smtClean="0"/>
              <a:t>nm</a:t>
            </a:r>
            <a:r>
              <a:rPr lang="cs-CZ" sz="2000" dirty="0" smtClean="0"/>
              <a:t> (od fialové po červenou barvu);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barvy ovlivňují tkáně nejen díky vizuálním podnětům, ale i nevizuálním (ANS);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přirozené x umělé světlo (pozitiva i negativa);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vliv na biorytmy a cyklické děje (</a:t>
            </a:r>
            <a:r>
              <a:rPr lang="cs-CZ" sz="2000" dirty="0" err="1" smtClean="0"/>
              <a:t>hypothalamus</a:t>
            </a:r>
            <a:r>
              <a:rPr lang="cs-CZ" sz="2000" dirty="0" smtClean="0"/>
              <a:t> – endogenní řídící centrum biorytmů);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melatoninový signál (epifýza) se chová jako biologické hodiny a tím řídí cirkadiánní rytmy – řízen centrálně (větší množství </a:t>
            </a:r>
            <a:r>
              <a:rPr lang="cs-CZ" sz="2000" dirty="0" err="1" smtClean="0"/>
              <a:t>neurohumorálních</a:t>
            </a:r>
            <a:r>
              <a:rPr lang="cs-CZ" sz="2000" dirty="0" smtClean="0"/>
              <a:t> vstupů), synchronizován s vnějšími vlivy </a:t>
            </a:r>
            <a:r>
              <a:rPr lang="cs-CZ" sz="2000" dirty="0" err="1" smtClean="0"/>
              <a:t>retinohypothalamickou</a:t>
            </a:r>
            <a:r>
              <a:rPr lang="cs-CZ" sz="2000" dirty="0" smtClean="0"/>
              <a:t> cestou (SAD);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Viditelné záření </a:t>
            </a:r>
            <a:r>
              <a:rPr lang="cs-CZ" sz="1600" dirty="0"/>
              <a:t>(charakteristika, obecné a terapeutické účinky):</a:t>
            </a:r>
          </a:p>
        </p:txBody>
      </p:sp>
    </p:spTree>
    <p:extLst>
      <p:ext uri="{BB962C8B-B14F-4D97-AF65-F5344CB8AC3E}">
        <p14:creationId xmlns:p14="http://schemas.microsoft.com/office/powerpoint/2010/main" xmlns="" val="385442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Viditelné záření </a:t>
            </a:r>
            <a:r>
              <a:rPr lang="cs-CZ" sz="1600" dirty="0"/>
              <a:t>(charakteristika, obecné a terapeutické účinky):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AVS (vlny </a:t>
            </a:r>
            <a:r>
              <a:rPr lang="el-GR" dirty="0"/>
              <a:t>β</a:t>
            </a:r>
            <a:r>
              <a:rPr lang="cs-CZ" dirty="0"/>
              <a:t>, </a:t>
            </a:r>
            <a:r>
              <a:rPr lang="el-GR" dirty="0"/>
              <a:t>α</a:t>
            </a:r>
            <a:r>
              <a:rPr lang="cs-CZ" dirty="0"/>
              <a:t> – psychická regenerace a generalizovaná svalová relaxace hlavně kosterního svalstva, </a:t>
            </a:r>
            <a:r>
              <a:rPr lang="el-GR" dirty="0"/>
              <a:t>θ</a:t>
            </a:r>
            <a:r>
              <a:rPr lang="cs-CZ" dirty="0"/>
              <a:t> – hluboká svalová relaxace, </a:t>
            </a:r>
            <a:r>
              <a:rPr lang="el-GR" dirty="0"/>
              <a:t>δ</a:t>
            </a:r>
            <a:r>
              <a:rPr lang="cs-CZ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střídání plného bdění – relaxace –spánku je podmíněno  synchronizací obou hemisfér (desynchronizace vede k </a:t>
            </a:r>
            <a:r>
              <a:rPr lang="cs-CZ" dirty="0" err="1" smtClean="0"/>
              <a:t>pchám</a:t>
            </a:r>
            <a:r>
              <a:rPr lang="cs-CZ" dirty="0" smtClean="0"/>
              <a:t> v oblasti korové a </a:t>
            </a:r>
            <a:r>
              <a:rPr lang="cs-CZ" dirty="0" err="1" smtClean="0"/>
              <a:t>somatoviscerální</a:t>
            </a:r>
            <a:r>
              <a:rPr lang="cs-CZ" smtClean="0"/>
              <a:t>).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93995" cy="431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16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IČ záření </a:t>
            </a:r>
            <a:r>
              <a:rPr lang="cs-CZ" sz="2200" dirty="0"/>
              <a:t>(charakteristika, obecné a terapeutické účinky):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elmag</a:t>
            </a:r>
            <a:r>
              <a:rPr lang="cs-CZ" dirty="0"/>
              <a:t> vlnění o rozmezí od 760 </a:t>
            </a:r>
            <a:r>
              <a:rPr lang="cs-CZ" dirty="0" err="1"/>
              <a:t>nm</a:t>
            </a:r>
            <a:r>
              <a:rPr lang="cs-CZ" dirty="0"/>
              <a:t> – 1 mm (dle různých literatur);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je vyzařováno z každého teplého tělesa (limit je absolutní nula - 273,15 K) a stejně tak při pohlcení IČ záření je vyzařováno teplo;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teplota vyšší než nula způsobuje různé vibrace molekul v těle (díky nim pak vzniká IČ - </a:t>
            </a:r>
            <a:r>
              <a:rPr lang="cs-CZ" dirty="0" err="1"/>
              <a:t>termokamera</a:t>
            </a:r>
            <a:r>
              <a:rPr lang="cs-CZ" dirty="0"/>
              <a:t>), charakter vibrace se liší dle vlnové délky a zároveň vlnová délka ovlivňuje charakter vibrací – jsou specifické;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878909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786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dle různých literatur na krátkovlnné (760 – 1500 </a:t>
            </a:r>
            <a:r>
              <a:rPr lang="cs-CZ" sz="2000" dirty="0" err="1" smtClean="0"/>
              <a:t>nm</a:t>
            </a:r>
            <a:r>
              <a:rPr lang="cs-CZ" sz="2000" dirty="0" smtClean="0"/>
              <a:t>) a dlouhovlnné (1500 </a:t>
            </a:r>
            <a:r>
              <a:rPr lang="cs-CZ" sz="2000" dirty="0" err="1" smtClean="0"/>
              <a:t>nm</a:t>
            </a:r>
            <a:r>
              <a:rPr lang="cs-CZ" sz="2000" dirty="0" smtClean="0"/>
              <a:t> a více);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IRA (760 – 1400 </a:t>
            </a:r>
            <a:r>
              <a:rPr lang="cs-CZ" sz="2000" dirty="0" err="1" smtClean="0"/>
              <a:t>nm</a:t>
            </a:r>
            <a:r>
              <a:rPr lang="cs-CZ" sz="2000" dirty="0" smtClean="0"/>
              <a:t>) – součást slunečního světla, minimální pohlcení vodou, odraz 20 – 40 % od epidermis, část i do podkoží;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IRB (1400 – 3000 </a:t>
            </a:r>
            <a:r>
              <a:rPr lang="cs-CZ" sz="2000" dirty="0" err="1" smtClean="0"/>
              <a:t>nm</a:t>
            </a:r>
            <a:r>
              <a:rPr lang="cs-CZ" sz="2000" dirty="0" smtClean="0"/>
              <a:t>) – zdrojem různé typy žárovek, proniká sklem, téměř plně absorbován vodou, 10 – 20 % odraz od epidermis;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IRC (nad 3000 </a:t>
            </a:r>
            <a:r>
              <a:rPr lang="cs-CZ" sz="2000" dirty="0" err="1" smtClean="0"/>
              <a:t>nm</a:t>
            </a:r>
            <a:r>
              <a:rPr lang="cs-CZ" sz="2000" dirty="0" smtClean="0"/>
              <a:t>) – zdrojem různá topná tělesa, pohlcováno vodou i sklem, 2 – 3 % odraz od epidermis;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 terapii IRA x IRB, červený a modrý filtr;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účinek je vazodilatace místní, ale i reflexní.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IČ záření: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852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Průnik IČ záření: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07776" cy="37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4824536" cy="22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797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6.3.2012                          </a:t>
            </a:r>
            <a:r>
              <a:rPr lang="cs-CZ" dirty="0" err="1" smtClean="0"/>
              <a:t>FSpSMU,Brno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Dagmar</a:t>
            </a:r>
            <a:r>
              <a:rPr lang="cs-CZ" dirty="0" smtClean="0"/>
              <a:t> </a:t>
            </a:r>
            <a:r>
              <a:rPr lang="cs-CZ" sz="2800" dirty="0" smtClean="0"/>
              <a:t>Králová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xmlns="" val="14358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5"/>
          <p:cNvSpPr>
            <a:spLocks noGrp="1"/>
          </p:cNvSpPr>
          <p:nvPr>
            <p:ph type="title"/>
          </p:nvPr>
        </p:nvSpPr>
        <p:spPr>
          <a:xfrm>
            <a:off x="352426" y="4653136"/>
            <a:ext cx="7680960" cy="2088232"/>
          </a:xfrm>
        </p:spPr>
        <p:txBody>
          <a:bodyPr>
            <a:normAutofit fontScale="90000"/>
          </a:bodyPr>
          <a:lstStyle/>
          <a:p>
            <a:r>
              <a:rPr lang="cs-CZ" dirty="0"/>
              <a:t>Fototerapie </a:t>
            </a:r>
            <a:r>
              <a:rPr lang="cs-CZ" dirty="0" smtClean="0"/>
              <a:t>polarizovaným </a:t>
            </a:r>
            <a:r>
              <a:rPr lang="cs-CZ" dirty="0"/>
              <a:t>zářením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7894575" cy="35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1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Light</a:t>
            </a:r>
            <a:r>
              <a:rPr lang="cs-CZ" sz="2400" dirty="0" smtClean="0"/>
              <a:t> </a:t>
            </a:r>
            <a:r>
              <a:rPr lang="cs-CZ" sz="2400" dirty="0" err="1" smtClean="0"/>
              <a:t>Amplification</a:t>
            </a:r>
            <a:r>
              <a:rPr lang="cs-CZ" sz="2400" dirty="0" smtClean="0"/>
              <a:t> by </a:t>
            </a:r>
            <a:r>
              <a:rPr lang="cs-CZ" sz="2400" dirty="0" err="1" smtClean="0"/>
              <a:t>Stimulated</a:t>
            </a:r>
            <a:r>
              <a:rPr lang="cs-CZ" sz="2400" dirty="0" smtClean="0"/>
              <a:t> </a:t>
            </a:r>
            <a:r>
              <a:rPr lang="cs-CZ" sz="2400" dirty="0" err="1" smtClean="0"/>
              <a:t>Emission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Radiation</a:t>
            </a:r>
            <a:r>
              <a:rPr lang="cs-CZ" sz="2400" dirty="0"/>
              <a:t> </a:t>
            </a:r>
            <a:r>
              <a:rPr lang="cs-CZ" sz="2400" dirty="0" smtClean="0"/>
              <a:t>= světlo zesilované pomocí stimulované emise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optický zdroj </a:t>
            </a:r>
            <a:r>
              <a:rPr lang="cs-CZ" sz="2400" dirty="0" err="1" smtClean="0"/>
              <a:t>elmag</a:t>
            </a:r>
            <a:r>
              <a:rPr lang="cs-CZ" sz="2400" dirty="0" smtClean="0"/>
              <a:t>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patří k dlouhovlnnému - viditelnému i IČ záření - dle specifické vlnové délky;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fyzikální princip využívá zákonů kvantové mechaniky a termodynamiky.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2110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211462" cy="524256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základ v hypotéze o výměně energie při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proces spontánní emise – při vyzáření jednoho fotonu padá elektron zpět na svou nižší úroveň;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dále děje, které mohou nastat při dopadu světelného kvanta na atomový systém:</a:t>
            </a:r>
          </a:p>
          <a:p>
            <a:r>
              <a:rPr lang="cs-CZ" dirty="0" smtClean="0"/>
              <a:t>ABSORPCE: zvýšení E atomového systému přijetím světelného kvanta (jeho hodnota musí být stejná jako rozdíl E hladin atomu), následuje spontánní emise.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princip: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307016" cy="54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5630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2426" y="332656"/>
            <a:ext cx="2923430" cy="6264696"/>
          </a:xfrm>
        </p:spPr>
        <p:txBody>
          <a:bodyPr/>
          <a:lstStyle/>
          <a:p>
            <a:r>
              <a:rPr lang="cs-CZ" dirty="0" smtClean="0"/>
              <a:t>STIMULOVANÁ EMISE: propuštění dopadajícího světelného kvanta a navíc vyzáření stejného kvanta E atomovým systémem, který je v excitovaném stavu (po vyzáření kvanta jde do nižšího E stavu.</a:t>
            </a:r>
          </a:p>
          <a:p>
            <a:r>
              <a:rPr lang="cs-CZ" dirty="0" smtClean="0"/>
              <a:t>Je to tedy proces, kdy se fotonem indukuje rozpad stimulované energetické úrovně. při tom se vyrobí druhý foton stejné fáze a vlnové délky.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387910" cy="631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436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352928" cy="288032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MONOCHROMATIČNOST;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KOHERENCE – </a:t>
            </a:r>
            <a:r>
              <a:rPr lang="cs-CZ" dirty="0" err="1" smtClean="0"/>
              <a:t>temporal</a:t>
            </a:r>
            <a:r>
              <a:rPr lang="cs-CZ" dirty="0" smtClean="0"/>
              <a:t> </a:t>
            </a:r>
            <a:r>
              <a:rPr lang="cs-CZ" dirty="0" err="1" smtClean="0"/>
              <a:t>coherence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NON-DIVERGENCE – 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coherence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polarizace;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tyto vlastnosti </a:t>
            </a:r>
            <a:r>
              <a:rPr lang="cs-CZ" dirty="0"/>
              <a:t>mnohonásobně </a:t>
            </a:r>
            <a:r>
              <a:rPr lang="cs-CZ" dirty="0" smtClean="0"/>
              <a:t>zvyšují E paprsku laseru než projde do tkáně;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 jeho průchodu tkáněmi některé vlastnosti zanikají (oba typy koherence) a zachována je jen monochromazie a frekvence!!!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a neurofyziologický princip: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8865211" cy="171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8689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52426" y="1844824"/>
            <a:ext cx="2491382" cy="47525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Rozdíl mezi světelným a laserovým paprskem</a:t>
            </a:r>
            <a:endParaRPr lang="cs-CZ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636676" cy="61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061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Efektivní hloubka průniku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15"/>
          </p:nvPr>
        </p:nvSpPr>
        <p:spPr>
          <a:xfrm>
            <a:off x="6228183" y="1463040"/>
            <a:ext cx="2558629" cy="50958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Relativní hloubka průniku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6228183" y="2011680"/>
            <a:ext cx="2558629" cy="4513664"/>
          </a:xfrm>
        </p:spPr>
        <p:txBody>
          <a:bodyPr/>
          <a:lstStyle/>
          <a:p>
            <a:r>
              <a:rPr lang="cs-CZ" dirty="0" smtClean="0"/>
              <a:t>je určena: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optickou citlivostí tkáně;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optickou vlastností tkáně;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výkonem laseru;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dobou ozáření;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vln. délkou laserového paprsku;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jeho geometrickým uspořádáním.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Hloubka průniku: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320650" cy="30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076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Hloubka průniku do biologické tkáně: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749764" cy="46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2445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i="1" dirty="0" smtClean="0"/>
              <a:t>V pevné fázi</a:t>
            </a:r>
            <a:r>
              <a:rPr lang="cs-CZ" dirty="0" smtClean="0"/>
              <a:t>: vzbuzení nejčastěji světelným zářením (krystal rubínu,…).</a:t>
            </a:r>
            <a:endParaRPr lang="cs-CZ" dirty="0"/>
          </a:p>
          <a:p>
            <a:r>
              <a:rPr lang="cs-CZ" i="1" dirty="0" smtClean="0"/>
              <a:t>Plynové lasery</a:t>
            </a:r>
            <a:r>
              <a:rPr lang="cs-CZ" dirty="0" smtClean="0"/>
              <a:t>: vzbuzení nejčastěji elektronovými srážkami ve výboji (He-Ne, vlnová délka 632,8 </a:t>
            </a:r>
            <a:r>
              <a:rPr lang="cs-CZ" dirty="0" err="1" smtClean="0"/>
              <a:t>nm</a:t>
            </a:r>
            <a:r>
              <a:rPr lang="cs-CZ" dirty="0" smtClean="0"/>
              <a:t> , malý rozptyl E, malá ztráta E při rostoucí vzdálenosti od ozař. tkáně, spektrální čistota – při nízkých intenzitách vysoká účinnost.</a:t>
            </a:r>
          </a:p>
          <a:p>
            <a:r>
              <a:rPr lang="cs-CZ" i="1" dirty="0" smtClean="0"/>
              <a:t>Iontové lasery.</a:t>
            </a:r>
          </a:p>
          <a:p>
            <a:r>
              <a:rPr lang="cs-CZ" i="1" dirty="0" smtClean="0"/>
              <a:t>Molekulové plynové lasery.</a:t>
            </a:r>
          </a:p>
          <a:p>
            <a:r>
              <a:rPr lang="cs-CZ" i="1" dirty="0" smtClean="0"/>
              <a:t>Chemické</a:t>
            </a:r>
            <a:r>
              <a:rPr lang="cs-CZ" dirty="0" smtClean="0"/>
              <a:t> lasery.</a:t>
            </a:r>
          </a:p>
          <a:p>
            <a:r>
              <a:rPr lang="cs-CZ" i="1" dirty="0" smtClean="0"/>
              <a:t>Diodové</a:t>
            </a:r>
            <a:r>
              <a:rPr lang="cs-CZ" dirty="0" smtClean="0"/>
              <a:t>: od r. 1982, ve vln. délkách 532 – 1060 </a:t>
            </a:r>
            <a:r>
              <a:rPr lang="cs-CZ" dirty="0" err="1" smtClean="0"/>
              <a:t>nm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Rentgenové lasery:</a:t>
            </a:r>
            <a:r>
              <a:rPr lang="cs-CZ" dirty="0" smtClean="0"/>
              <a:t> ve fázi vývoje.</a:t>
            </a:r>
          </a:p>
          <a:p>
            <a:endParaRPr lang="cs-CZ" i="1" dirty="0"/>
          </a:p>
          <a:p>
            <a:r>
              <a:rPr lang="cs-CZ" b="1" i="1" dirty="0" smtClean="0"/>
              <a:t>Hlavice: </a:t>
            </a:r>
            <a:r>
              <a:rPr lang="cs-CZ" dirty="0" smtClean="0"/>
              <a:t>bodová, cluster, scanner.</a:t>
            </a:r>
            <a:endParaRPr lang="cs-CZ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laserů: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05861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termický – </a:t>
            </a:r>
            <a:r>
              <a:rPr lang="cs-CZ" dirty="0" smtClean="0"/>
              <a:t>místní zvýšení teploty tkání v závislosti na vln. délce, E a režimu, max. o 0,5 – 1°C</a:t>
            </a:r>
            <a:r>
              <a:rPr lang="cs-CZ" b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fotochemický – </a:t>
            </a:r>
            <a:r>
              <a:rPr lang="cs-CZ" dirty="0" smtClean="0"/>
              <a:t>biochemické </a:t>
            </a:r>
            <a:r>
              <a:rPr lang="cs-CZ" dirty="0" err="1" smtClean="0"/>
              <a:t>rce</a:t>
            </a:r>
            <a:r>
              <a:rPr lang="cs-CZ" dirty="0" smtClean="0"/>
              <a:t> po </a:t>
            </a:r>
            <a:r>
              <a:rPr lang="cs-CZ" dirty="0" err="1" smtClean="0"/>
              <a:t>absorbci</a:t>
            </a:r>
            <a:r>
              <a:rPr lang="cs-CZ" dirty="0" smtClean="0"/>
              <a:t> záření (viz dále)</a:t>
            </a:r>
            <a:r>
              <a:rPr lang="cs-CZ" b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i="1" dirty="0" err="1" smtClean="0"/>
              <a:t>biostimulační</a:t>
            </a:r>
            <a:r>
              <a:rPr lang="cs-CZ" i="1" dirty="0" smtClean="0"/>
              <a:t> – „</a:t>
            </a:r>
            <a:r>
              <a:rPr lang="cs-CZ" dirty="0" smtClean="0"/>
              <a:t>přímý </a:t>
            </a:r>
            <a:r>
              <a:rPr lang="cs-CZ" dirty="0" err="1" smtClean="0"/>
              <a:t>trofotropní</a:t>
            </a:r>
            <a:r>
              <a:rPr lang="cs-CZ" dirty="0" smtClean="0"/>
              <a:t>“, dodání E </a:t>
            </a:r>
            <a:r>
              <a:rPr lang="cs-CZ" dirty="0" err="1" smtClean="0"/>
              <a:t>bkám</a:t>
            </a:r>
            <a:r>
              <a:rPr lang="cs-CZ" dirty="0" smtClean="0"/>
              <a:t> v E deficitu chromatofory v mitochondriích do obnovy jejich krevního zásobení, také aktivace tvorby kolagenu (pevnost v tahu), novotvorba cév, regenerace </a:t>
            </a:r>
            <a:r>
              <a:rPr lang="cs-CZ" dirty="0" err="1" smtClean="0"/>
              <a:t>bb</a:t>
            </a:r>
            <a:r>
              <a:rPr lang="cs-CZ" dirty="0" smtClean="0"/>
              <a:t> v mitóze v ozářené tkáni</a:t>
            </a:r>
            <a:r>
              <a:rPr lang="cs-CZ" i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i="1" dirty="0" smtClean="0"/>
              <a:t>protizánětlivý – </a:t>
            </a:r>
            <a:r>
              <a:rPr lang="cs-CZ" dirty="0" smtClean="0"/>
              <a:t>aktivace monocytů a makrofágů zvýšenou fagocytózou a proliferací lymfocytů, pokles prostaglandinu E2, urychlení hojivého procesu přeměnou fibroblastů na </a:t>
            </a:r>
            <a:r>
              <a:rPr lang="cs-CZ" dirty="0" err="1" smtClean="0"/>
              <a:t>myofibroblasty</a:t>
            </a:r>
            <a:r>
              <a:rPr lang="cs-CZ" i="1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i="1" dirty="0" smtClean="0"/>
              <a:t>analgetický – </a:t>
            </a:r>
            <a:r>
              <a:rPr lang="cs-CZ" dirty="0" smtClean="0"/>
              <a:t>uvolnění endorfinů, protizánětlivý účinek, stimulace resorpce edému a </a:t>
            </a:r>
            <a:r>
              <a:rPr lang="cs-CZ" b="1" dirty="0" smtClean="0"/>
              <a:t>normalizace lokálního pH</a:t>
            </a:r>
            <a:r>
              <a:rPr lang="cs-CZ" dirty="0" smtClean="0"/>
              <a:t>, svalová relaxace a zlepšení mikrocirkulace, uvolnění serotoninu a endogenních opiátů po zvýšení prahu dráždění na </a:t>
            </a:r>
            <a:r>
              <a:rPr lang="cs-CZ" dirty="0" err="1" smtClean="0"/>
              <a:t>cholinergních</a:t>
            </a:r>
            <a:r>
              <a:rPr lang="cs-CZ" dirty="0" smtClean="0"/>
              <a:t> synapsích</a:t>
            </a:r>
            <a:r>
              <a:rPr lang="cs-CZ" i="1" dirty="0" smtClean="0"/>
              <a:t>.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7256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definice světla a jeho klasifikace, vyčlenění optického spektra  a jeho klasifikace, faktory ovlivňující účinnost světla, klasifikace fototerapie dle Poděbradského;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fototerapie nepolarizovaným světlem, UVA, UVB, UVC – charakteristika, </a:t>
            </a:r>
            <a:r>
              <a:rPr lang="cs-CZ" dirty="0"/>
              <a:t>obecné a terapeutické </a:t>
            </a:r>
            <a:r>
              <a:rPr lang="cs-CZ" dirty="0" smtClean="0"/>
              <a:t>účinky, I/KI;</a:t>
            </a:r>
          </a:p>
          <a:p>
            <a:r>
              <a:rPr lang="cs-CZ" dirty="0" smtClean="0"/>
              <a:t>---------------------------------------------------------------------------------------------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viditelné záření (</a:t>
            </a:r>
            <a:r>
              <a:rPr lang="cs-CZ" dirty="0" err="1" smtClean="0"/>
              <a:t>chromatoterapie</a:t>
            </a:r>
            <a:r>
              <a:rPr lang="cs-CZ" dirty="0" smtClean="0"/>
              <a:t>) – charakteristika, obecné </a:t>
            </a:r>
            <a:r>
              <a:rPr lang="cs-CZ" dirty="0"/>
              <a:t>a terapeutické </a:t>
            </a:r>
            <a:r>
              <a:rPr lang="cs-CZ" dirty="0" smtClean="0"/>
              <a:t>účinky, I/KI</a:t>
            </a:r>
            <a:r>
              <a:rPr lang="cs-CZ" dirty="0"/>
              <a:t>, metodika aplikace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IRA, IRB, IRC </a:t>
            </a:r>
            <a:r>
              <a:rPr lang="cs-CZ" dirty="0"/>
              <a:t>– charakteristika, obecné a terapeutické účinky, I/KI, metodika aplikace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/>
              <a:t>---------------------------------------------------------------------------------------------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fototerapie polarizovaným světlem (laser) </a:t>
            </a:r>
            <a:r>
              <a:rPr lang="cs-CZ" dirty="0"/>
              <a:t>– </a:t>
            </a:r>
            <a:r>
              <a:rPr lang="cs-CZ" dirty="0" smtClean="0"/>
              <a:t>definice, charakteristika</a:t>
            </a:r>
            <a:r>
              <a:rPr lang="cs-CZ" dirty="0"/>
              <a:t>, obecné a terapeutické účinky, I/KI, metodika aplikace;</a:t>
            </a:r>
          </a:p>
          <a:p>
            <a:r>
              <a:rPr lang="cs-CZ" dirty="0" smtClean="0"/>
              <a:t>---------------------------------------------------------------------------------------------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polarizované světlo </a:t>
            </a:r>
            <a:r>
              <a:rPr lang="cs-CZ" dirty="0" smtClean="0"/>
              <a:t>(</a:t>
            </a:r>
            <a:r>
              <a:rPr lang="cs-CZ" dirty="0" err="1" smtClean="0"/>
              <a:t>biolampa</a:t>
            </a:r>
            <a:r>
              <a:rPr lang="cs-CZ" dirty="0" smtClean="0"/>
              <a:t>) </a:t>
            </a:r>
            <a:r>
              <a:rPr lang="cs-CZ" dirty="0"/>
              <a:t>– definice, charakteristika, obecné a terapeutické účinky, I/KI, metodika </a:t>
            </a:r>
            <a:r>
              <a:rPr lang="cs-CZ" dirty="0" smtClean="0"/>
              <a:t>aplikace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5406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62736" cy="47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67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67446" cy="506230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první aplikace do 4 J/cm2;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další aplikace se stepem, který je u akutních stádiích pozvolnější než u chronických, záleží i na účinku, kterého chceme docílit a hloubce ošetřovaného místa;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 akutních stádií doporučováno do 10 – 15 J/cm2, u chronických i do 48 J/cm2 (</a:t>
            </a:r>
            <a:r>
              <a:rPr lang="cs-CZ" dirty="0" err="1" smtClean="0"/>
              <a:t>Robertson</a:t>
            </a:r>
            <a:r>
              <a:rPr lang="cs-CZ" dirty="0" smtClean="0"/>
              <a:t> 2006);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řídit se ale obecnými zásadami a individuálně dle stavu. Viz obr.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Dávkování: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6" t="2040" r="1205" b="1"/>
          <a:stretch/>
        </p:blipFill>
        <p:spPr bwMode="auto">
          <a:xfrm>
            <a:off x="3635896" y="980728"/>
            <a:ext cx="5248148" cy="456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778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Nastavení parametrů individuálně ke stavu pacienta.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čištění místa aplikace.</a:t>
            </a:r>
          </a:p>
          <a:p>
            <a:r>
              <a:rPr lang="cs-CZ" sz="2000" dirty="0" smtClean="0"/>
              <a:t>Bezpečnostní brýle.</a:t>
            </a:r>
          </a:p>
          <a:p>
            <a:r>
              <a:rPr lang="cs-CZ" sz="2000" dirty="0" smtClean="0"/>
              <a:t>Způsob aplikace: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bodová;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plošná (</a:t>
            </a:r>
            <a:r>
              <a:rPr lang="cs-CZ" sz="2000" dirty="0" err="1" smtClean="0"/>
              <a:t>scan</a:t>
            </a:r>
            <a:r>
              <a:rPr lang="cs-CZ" sz="2000" dirty="0" smtClean="0"/>
              <a:t>, rastrování).</a:t>
            </a:r>
          </a:p>
          <a:p>
            <a:r>
              <a:rPr lang="cs-CZ" sz="2000" dirty="0" smtClean="0"/>
              <a:t>Dostatečná vzdálenost hlavice od místa aplikace (i otevřené rány).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technika: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23872" cy="28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89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52426" y="2420888"/>
            <a:ext cx="8468046" cy="403244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velikost ozařované plochy;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metoda aplikace;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režim (pulzní x kontinuální);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frekvence (dle účinku???, dle stádia);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procedury i několikrát denně;</a:t>
            </a:r>
            <a:endParaRPr lang="cs-CZ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délka kúry (2-3 dny primární hojení jizev – několik měsíců u popálenin).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139454" cy="1066800"/>
          </a:xfrm>
        </p:spPr>
        <p:txBody>
          <a:bodyPr/>
          <a:lstStyle/>
          <a:p>
            <a:r>
              <a:rPr lang="cs-CZ" dirty="0" smtClean="0"/>
              <a:t>Parametry: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863506" cy="1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8878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3528392" cy="52783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řídí se vyhláškou č.125 ze dne 17.2. 1982  Českého úřadu bezpečnosti práce, „Směrnicí o hygienických zásadách při práci s lasery“ MZ;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rozdělení laserů do bezpečnostních tříd viz obrázek - soft lasery do 200 </a:t>
            </a:r>
            <a:r>
              <a:rPr lang="cs-CZ" dirty="0" err="1" smtClean="0"/>
              <a:t>mW</a:t>
            </a:r>
            <a:r>
              <a:rPr lang="cs-CZ" dirty="0" smtClean="0"/>
              <a:t>- 500 </a:t>
            </a:r>
            <a:r>
              <a:rPr lang="cs-CZ" dirty="0" err="1" smtClean="0"/>
              <a:t>mW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 místnosti žádné odrazové plochy, bezpečností nálepky a světlo napojené na zámek dveří, kdy při rozsvícení nelze vstoupit dovnitř, zvenku ne klika, ale koule;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ochranné brýle pro terapeuta i pacienta;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terapeut musí být zaškolený a mít osvědčení o způsobilosti pracovat s laserem, preventivní vyšetření zraku každé dva roky;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řídit se pokyny výrobce;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provozní řád.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opatření: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6728" y="2132856"/>
            <a:ext cx="5291847" cy="324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902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ozáření očí a štítné žlázy;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fotodermatózy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4 – 6 měsíců po radioterapii;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epilepsie;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maligní tumory;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horečka;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ozáření břicha v těhotenství a při menstruaci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7022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HOJENÍ TKÁNÍ (kůže, sliznice, podkoží, fascie, sval, vazivo – čím </a:t>
            </a:r>
            <a:r>
              <a:rPr lang="cs-CZ" dirty="0" err="1" smtClean="0"/>
              <a:t>povrchovější</a:t>
            </a:r>
            <a:r>
              <a:rPr lang="cs-CZ" dirty="0" smtClean="0"/>
              <a:t> tkáň, tím větší šance na úspěch při terapii)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jizvy;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dekubity a vředy;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popáleniny;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chronické ekzémy;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gingivitida, paradentóza, afty, herpes, po extrakcích zubů;</a:t>
            </a:r>
          </a:p>
          <a:p>
            <a:r>
              <a:rPr lang="cs-CZ" dirty="0" smtClean="0"/>
              <a:t>BOLESTIVÉ FČNÍ I STRUKTURÁLNÍ PCHY PA kombinované s TP a AP</a:t>
            </a:r>
          </a:p>
          <a:p>
            <a:r>
              <a:rPr lang="cs-CZ" dirty="0" smtClean="0"/>
              <a:t>PCHY VEDENÍ NERVOVÉHO VZRUCHU (periferní parézy – útlak x přerušení???)</a:t>
            </a:r>
          </a:p>
          <a:p>
            <a:r>
              <a:rPr lang="cs-CZ" dirty="0" smtClean="0"/>
              <a:t>RESORPCE EDÉMŮ - vazodilatace</a:t>
            </a:r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/ 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253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polarizované světlo polychromatické, většinou s odstraněním UV z OS;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předpoklad, že pro </a:t>
            </a:r>
            <a:r>
              <a:rPr lang="cs-CZ" dirty="0" err="1" smtClean="0"/>
              <a:t>biostimulaci</a:t>
            </a:r>
            <a:r>
              <a:rPr lang="cs-CZ" dirty="0" smtClean="0"/>
              <a:t> je důležitá hlavně polarizace;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větší bezpečnost při použití, možnost ozářit větší plochu;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vhodné pro domácí léčbu;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vzdálenost ozařované plochy od zdroje záleží na výkonu </a:t>
            </a:r>
            <a:r>
              <a:rPr lang="cs-CZ" dirty="0" err="1" smtClean="0"/>
              <a:t>biolampy</a:t>
            </a:r>
            <a:r>
              <a:rPr lang="cs-CZ" dirty="0" smtClean="0"/>
              <a:t> a na doporučení výrobcem;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většinou se ozařuje 5 minut i několikrát denně;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indikováno při poranění kožního krytu a jakýchkoliv defektech kůže s respektováním hygienických opatření, při zánětlivých stavech sliznice (ORL).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Biolampa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672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polarizované záření viditelného spektra;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alternativní metoda vycházející z předpokladu propojení sedmi hlavních čaker (energetických center těla) s barvami;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všechny čakry by měly být ve vzájemné rovnováze;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bezpečná metoda, absence rizika poškození pacienta, účinky zatím nejasné;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 aplikaci osvítit buď E centra či speciální programy, postupovat </a:t>
            </a:r>
            <a:r>
              <a:rPr lang="cs-CZ" dirty="0" err="1" smtClean="0"/>
              <a:t>kaudokraniálně</a:t>
            </a:r>
            <a:r>
              <a:rPr lang="cs-CZ" dirty="0" smtClean="0"/>
              <a:t>, nejdříve 1 minuta ráno a večer + step, aplikace denně;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doplňková terapie;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podrobnější </a:t>
            </a:r>
            <a:r>
              <a:rPr lang="cs-CZ" dirty="0" err="1" smtClean="0"/>
              <a:t>info</a:t>
            </a:r>
            <a:r>
              <a:rPr lang="cs-CZ" dirty="0" smtClean="0"/>
              <a:t> viz Poděbradský.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Fotokoloroterapie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5965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Poděbradský, J. – Poděbradská, R. </a:t>
            </a:r>
            <a:r>
              <a:rPr lang="cs-CZ" i="1" dirty="0"/>
              <a:t>Fyzikální terapie. Manuál a algoritmy.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978-80-247-2899-5</a:t>
            </a:r>
            <a:r>
              <a:rPr lang="cs-CZ" dirty="0" smtClean="0"/>
              <a:t>.</a:t>
            </a:r>
          </a:p>
          <a:p>
            <a:r>
              <a:rPr lang="cs-CZ" dirty="0" err="1"/>
              <a:t>Capko</a:t>
            </a:r>
            <a:r>
              <a:rPr lang="cs-CZ" dirty="0"/>
              <a:t>, J. </a:t>
            </a:r>
            <a:r>
              <a:rPr lang="cs-CZ" i="1" dirty="0"/>
              <a:t>Základy </a:t>
            </a:r>
            <a:r>
              <a:rPr lang="cs-CZ" i="1" dirty="0" err="1"/>
              <a:t>fyziatrické</a:t>
            </a:r>
            <a:r>
              <a:rPr lang="cs-CZ" i="1" dirty="0"/>
              <a:t> léčby.</a:t>
            </a:r>
            <a:r>
              <a:rPr lang="cs-CZ" dirty="0"/>
              <a:t> Praha: Grada,1998.</a:t>
            </a:r>
          </a:p>
          <a:p>
            <a:r>
              <a:rPr lang="cs-CZ" dirty="0" err="1"/>
              <a:t>Robertson</a:t>
            </a:r>
            <a:r>
              <a:rPr lang="cs-CZ" dirty="0"/>
              <a:t>, V.: </a:t>
            </a:r>
            <a:r>
              <a:rPr lang="cs-CZ" dirty="0" err="1"/>
              <a:t>Electrotherapy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, </a:t>
            </a:r>
            <a:r>
              <a:rPr lang="cs-CZ" i="1" dirty="0" err="1"/>
              <a:t>Principles</a:t>
            </a:r>
            <a:r>
              <a:rPr lang="cs-CZ" i="1" dirty="0"/>
              <a:t> and </a:t>
            </a:r>
            <a:r>
              <a:rPr lang="cs-CZ" i="1" dirty="0" err="1"/>
              <a:t>Practice</a:t>
            </a:r>
            <a:r>
              <a:rPr lang="cs-CZ" i="1" dirty="0"/>
              <a:t>. </a:t>
            </a:r>
            <a:r>
              <a:rPr lang="cs-CZ" dirty="0"/>
              <a:t>Toronto: </a:t>
            </a:r>
            <a:r>
              <a:rPr lang="cs-CZ" dirty="0" err="1"/>
              <a:t>Elsevier</a:t>
            </a:r>
            <a:r>
              <a:rPr lang="cs-CZ" dirty="0"/>
              <a:t>, 2006. 554 s. ISBN 0-7506-8843-2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přednášky Mgr. J. Urbana UP Olomouc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243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8540054" cy="50958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elektromagnetické záření (EMZ) o různé vlnové délce, s dalšími specifickými vlastnostmi;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Světlo: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803315" cy="173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25673" cy="27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3"/>
          </p:nvPr>
        </p:nvSpPr>
        <p:spPr>
          <a:xfrm>
            <a:off x="0" y="1124745"/>
            <a:ext cx="4211960" cy="446449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význam již ve starověku (škodlivost x prospěšnost – historie);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helioterapie od starověkého Řecka a Říma, největší rozkvět pak v 1. polovině 19. století;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777528"/>
          </a:xfrm>
        </p:spPr>
        <p:txBody>
          <a:bodyPr>
            <a:normAutofit/>
          </a:bodyPr>
          <a:lstStyle/>
          <a:p>
            <a:r>
              <a:rPr lang="cs-CZ" dirty="0" smtClean="0"/>
              <a:t>Význam světla:</a:t>
            </a:r>
            <a:endParaRPr lang="cs-CZ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57" r="3257"/>
          <a:stretch>
            <a:fillRect/>
          </a:stretch>
        </p:blipFill>
        <p:spPr bwMode="auto">
          <a:xfrm>
            <a:off x="4139952" y="908720"/>
            <a:ext cx="48965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3"/>
          </p:nvPr>
        </p:nvSpPr>
        <p:spPr>
          <a:xfrm>
            <a:off x="352426" y="836713"/>
            <a:ext cx="8612062" cy="187220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součást FT využívající léčebný účinek optického spektra, které navazuje na mikrovlny a končí UV zářením, na které pak navazuje </a:t>
            </a:r>
            <a:r>
              <a:rPr lang="cs-CZ" dirty="0" err="1" smtClean="0"/>
              <a:t>rtg</a:t>
            </a:r>
            <a:r>
              <a:rPr lang="cs-CZ" dirty="0" smtClean="0"/>
              <a:t>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OPTICKÉ SPEKTRUM</a:t>
            </a:r>
            <a:r>
              <a:rPr lang="cs-CZ" dirty="0" smtClean="0"/>
              <a:t> (OS) je část EMZ vykazující charakteristické fyzikální vlastnosti (odraz, lom, ohyb,…);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dle fyziologických a biologických účinků dělíme OS na: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5" y="0"/>
            <a:ext cx="45720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Fototerapie: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" b="1701"/>
          <a:stretch>
            <a:fillRect/>
          </a:stretch>
        </p:blipFill>
        <p:spPr bwMode="auto">
          <a:xfrm>
            <a:off x="179388" y="2924175"/>
            <a:ext cx="878522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6200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 fotonu = 1,602 . </a:t>
            </a:r>
            <a:r>
              <a:rPr lang="cs-CZ" dirty="0" smtClean="0"/>
              <a:t>10</a:t>
            </a:r>
            <a:r>
              <a:rPr lang="cs-CZ" baseline="30000" dirty="0" smtClean="0"/>
              <a:t>-19  </a:t>
            </a:r>
            <a:r>
              <a:rPr lang="cs-CZ" dirty="0" smtClean="0"/>
              <a:t>J, liší se dle vlnové délky;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intenzita záření = množství E dopadající na jednotku plochy kolmou na paprsek záření (W/cm</a:t>
            </a:r>
            <a:r>
              <a:rPr lang="cs-CZ" baseline="30000" dirty="0" smtClean="0"/>
              <a:t>2</a:t>
            </a:r>
            <a:r>
              <a:rPr lang="cs-CZ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délka ozáření;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velikost ozařované plochy;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absorpční schopnosti tkání;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reaktivita organizmu.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účinnost světla: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052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Fototerapie nepolarizovaným zářením (od nejkratší vlnové délky):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UVC, UVB, UVA;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viditelné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IRA, IRB, IRC.</a:t>
            </a:r>
            <a:endParaRPr lang="cs-CZ" dirty="0"/>
          </a:p>
          <a:p>
            <a:r>
              <a:rPr lang="cs-CZ" dirty="0" smtClean="0"/>
              <a:t>Fototerapie polarizovaným zářením: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LASER;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biolampa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fotokoloroterapie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Dělení fototerapie dle Poděbradského: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677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4051920"/>
          </a:xfrm>
        </p:spPr>
        <p:txBody>
          <a:bodyPr>
            <a:normAutofit/>
          </a:bodyPr>
          <a:lstStyle/>
          <a:p>
            <a:r>
              <a:rPr lang="cs-CZ" dirty="0" smtClean="0"/>
              <a:t>Fototerapie nepolarizovaným zářením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27811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2141</TotalTime>
  <Words>2042</Words>
  <Application>Microsoft Office PowerPoint</Application>
  <PresentationFormat>Předvádění na obrazovce (4:3)</PresentationFormat>
  <Paragraphs>210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Mylar</vt:lpstr>
      <vt:lpstr>Fototerapie</vt:lpstr>
      <vt:lpstr>Dagmar Králová</vt:lpstr>
      <vt:lpstr>Osnova:</vt:lpstr>
      <vt:lpstr>Světlo:</vt:lpstr>
      <vt:lpstr>Význam světla:</vt:lpstr>
      <vt:lpstr>Fototerapie:</vt:lpstr>
      <vt:lpstr>Faktory ovlivňující účinnost světla:</vt:lpstr>
      <vt:lpstr>Dělení fototerapie dle Poděbradského:</vt:lpstr>
      <vt:lpstr>Fototerapie nepolarizovaným zářením</vt:lpstr>
      <vt:lpstr>UV záření (charakteristika, obecné a terapeutické účinky):</vt:lpstr>
      <vt:lpstr>specifické biologické účinky pozitivní - tvorba aktivního vitamínu D z ergosterolu (7-dehydrocholesterol - derivát cholesterolu); specifické účinky negativní - odbourávání bílkovin, podíl na tvorbě kožního ca,…</vt:lpstr>
      <vt:lpstr>Snímek 12</vt:lpstr>
      <vt:lpstr>I/KI</vt:lpstr>
      <vt:lpstr>Dávkování UV záření:</vt:lpstr>
      <vt:lpstr>Viditelné záření (charakteristika, obecné a terapeutické účinky):</vt:lpstr>
      <vt:lpstr>Viditelné záření (charakteristika, obecné a terapeutické účinky):</vt:lpstr>
      <vt:lpstr>IČ záření (charakteristika, obecné a terapeutické účinky):</vt:lpstr>
      <vt:lpstr>Klasifikace IČ záření:</vt:lpstr>
      <vt:lpstr>Průnik IČ záření:</vt:lpstr>
      <vt:lpstr>Fototerapie polarizovaným zářením</vt:lpstr>
      <vt:lpstr>LASER:</vt:lpstr>
      <vt:lpstr>Fyzikální princip:</vt:lpstr>
      <vt:lpstr>Snímek 23</vt:lpstr>
      <vt:lpstr>Vlastnosti a neurofyziologický princip:</vt:lpstr>
      <vt:lpstr>Snímek 25</vt:lpstr>
      <vt:lpstr>Hloubka průniku:</vt:lpstr>
      <vt:lpstr>Hloubka průniku do biologické tkáně:</vt:lpstr>
      <vt:lpstr>Dělení laserů:</vt:lpstr>
      <vt:lpstr>Účinky:</vt:lpstr>
      <vt:lpstr>Snímek 30</vt:lpstr>
      <vt:lpstr>Dávkování:</vt:lpstr>
      <vt:lpstr>Aplikační technika:</vt:lpstr>
      <vt:lpstr>Parametry:</vt:lpstr>
      <vt:lpstr>Bezpečnostní opatření:</vt:lpstr>
      <vt:lpstr>Indikace / KI</vt:lpstr>
      <vt:lpstr>Biolampa:</vt:lpstr>
      <vt:lpstr>Fotokoloroterapie:</vt:lpstr>
      <vt:lpstr>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Fototerapie</dc:title>
  <dc:creator>Uživatel</dc:creator>
  <cp:lastModifiedBy>lektor</cp:lastModifiedBy>
  <cp:revision>67</cp:revision>
  <dcterms:created xsi:type="dcterms:W3CDTF">2012-02-13T18:12:34Z</dcterms:created>
  <dcterms:modified xsi:type="dcterms:W3CDTF">2013-03-07T17:01:57Z</dcterms:modified>
</cp:coreProperties>
</file>