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2" r:id="rId6"/>
    <p:sldMasterId id="2147483735" r:id="rId7"/>
    <p:sldMasterId id="2147483747" r:id="rId8"/>
    <p:sldMasterId id="2147483759" r:id="rId9"/>
    <p:sldMasterId id="2147483771" r:id="rId10"/>
  </p:sldMasterIdLst>
  <p:notesMasterIdLst>
    <p:notesMasterId r:id="rId2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5BA7D-491E-490C-ACD4-B7CDFB582625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2B3FA-D323-4FC1-8DAE-E73407681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9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CA3A6F-36F1-41F4-84A8-1FE28230B0ED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49E36F-7BE4-427E-BA65-975AFCDF6675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E254AC-3485-439C-B795-475F093D98A7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image" Target="../media/image5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21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/>
          <a:lstStyle/>
          <a:p>
            <a:r>
              <a:rPr lang="cs-CZ" sz="3200" dirty="0" smtClean="0"/>
              <a:t>Gymnastika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2204864"/>
            <a:ext cx="6400800" cy="1752600"/>
          </a:xfrm>
        </p:spPr>
        <p:txBody>
          <a:bodyPr/>
          <a:lstStyle/>
          <a:p>
            <a:r>
              <a:rPr lang="cs-CZ" sz="1400" dirty="0">
                <a:solidFill>
                  <a:schemeClr val="tx1"/>
                </a:solidFill>
              </a:rPr>
              <a:t>d</a:t>
            </a:r>
            <a:r>
              <a:rPr lang="cs-CZ" sz="1400" dirty="0" smtClean="0">
                <a:solidFill>
                  <a:schemeClr val="tx1"/>
                </a:solidFill>
              </a:rPr>
              <a:t>oc. PaedDr. Jan </a:t>
            </a:r>
            <a:r>
              <a:rPr lang="cs-CZ" sz="1400" dirty="0" err="1" smtClean="0">
                <a:solidFill>
                  <a:schemeClr val="tx1"/>
                </a:solidFill>
              </a:rPr>
              <a:t>Štumbauer</a:t>
            </a:r>
            <a:r>
              <a:rPr lang="cs-CZ" sz="1400" dirty="0" smtClean="0">
                <a:solidFill>
                  <a:schemeClr val="tx1"/>
                </a:solidFill>
              </a:rPr>
              <a:t>, CSc.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041397"/>
          </a:xfrm>
        </p:spPr>
        <p:txBody>
          <a:bodyPr/>
          <a:lstStyle/>
          <a:p>
            <a:r>
              <a:rPr lang="cs-CZ" dirty="0" smtClean="0"/>
              <a:t>Historie gymnastiky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640080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S pojmem gymnastika se setkáváme již ve starém Řecku. Tento název vznikl spojením slov </a:t>
            </a:r>
            <a:r>
              <a:rPr lang="cs-CZ" sz="1800" dirty="0" err="1" smtClean="0">
                <a:solidFill>
                  <a:schemeClr val="tx1"/>
                </a:solidFill>
              </a:rPr>
              <a:t>gymnos</a:t>
            </a:r>
            <a:r>
              <a:rPr lang="cs-CZ" sz="1800" dirty="0" smtClean="0">
                <a:solidFill>
                  <a:schemeClr val="tx1"/>
                </a:solidFill>
              </a:rPr>
              <a:t> – nahý a </a:t>
            </a:r>
            <a:r>
              <a:rPr lang="cs-CZ" sz="1800" dirty="0" err="1" smtClean="0">
                <a:solidFill>
                  <a:schemeClr val="tx1"/>
                </a:solidFill>
              </a:rPr>
              <a:t>gymnaszein</a:t>
            </a:r>
            <a:r>
              <a:rPr lang="cs-CZ" sz="1800" dirty="0" smtClean="0">
                <a:solidFill>
                  <a:schemeClr val="tx1"/>
                </a:solidFill>
              </a:rPr>
              <a:t> – </a:t>
            </a:r>
            <a:r>
              <a:rPr lang="cs-CZ" sz="1800" dirty="0" err="1" smtClean="0">
                <a:solidFill>
                  <a:schemeClr val="tx1"/>
                </a:solidFill>
              </a:rPr>
              <a:t>cvičiti</a:t>
            </a:r>
            <a:r>
              <a:rPr lang="cs-CZ" sz="1800" dirty="0" smtClean="0">
                <a:solidFill>
                  <a:schemeClr val="tx1"/>
                </a:solidFill>
              </a:rPr>
              <a:t>. Nespojujme však tento výraz s pouhým cvičením s obnaženým tělem. Gymnastika měla v období starého Řecka daleko hlubší význam. Jednalo se o celkovou kultivaci těla. Rozvíjela harmonii mezi fyzickou zdatností a duševní vyrovnaností. Objevuje se zde ideál „kalokagathie – soulad tělesné a duševní krásy“ (</a:t>
            </a:r>
            <a:r>
              <a:rPr lang="cs-CZ" sz="1800" dirty="0" err="1" smtClean="0">
                <a:solidFill>
                  <a:schemeClr val="tx1"/>
                </a:solidFill>
              </a:rPr>
              <a:t>Grexa</a:t>
            </a:r>
            <a:r>
              <a:rPr lang="cs-CZ" sz="1800" dirty="0" smtClean="0">
                <a:solidFill>
                  <a:schemeClr val="tx1"/>
                </a:solidFill>
              </a:rPr>
              <a:t>, 2007). 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pic>
        <p:nvPicPr>
          <p:cNvPr id="63490" name="Picture 2" descr="http://www.gymmedia.com/anaheim03/appa/unevenbars/pics/frauen_1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1" y="3857628"/>
            <a:ext cx="378837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9587" y="980728"/>
            <a:ext cx="7715304" cy="321471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Na přelomu 18. a 19. století německý filantropista Christian </a:t>
            </a:r>
            <a:r>
              <a:rPr lang="cs-CZ" sz="1800" dirty="0" err="1" smtClean="0">
                <a:solidFill>
                  <a:schemeClr val="tx1"/>
                </a:solidFill>
              </a:rPr>
              <a:t>GutsMuths</a:t>
            </a:r>
            <a:r>
              <a:rPr lang="cs-CZ" sz="1800" dirty="0" smtClean="0">
                <a:solidFill>
                  <a:schemeClr val="tx1"/>
                </a:solidFill>
              </a:rPr>
              <a:t> položil základy světové gymnastiky. Jeho soubor cvičení zahrnoval i nácvik na nářadích. Z jeho pojetí tělesných cvičení později vznikl </a:t>
            </a:r>
            <a:r>
              <a:rPr lang="cs-CZ" sz="1800" dirty="0" err="1" smtClean="0">
                <a:solidFill>
                  <a:schemeClr val="tx1"/>
                </a:solidFill>
              </a:rPr>
              <a:t>turnerský</a:t>
            </a:r>
            <a:r>
              <a:rPr lang="cs-CZ" sz="1800" dirty="0" smtClean="0">
                <a:solidFill>
                  <a:schemeClr val="tx1"/>
                </a:solidFill>
              </a:rPr>
              <a:t> systém. Švýcar J. H. </a:t>
            </a:r>
            <a:r>
              <a:rPr lang="cs-CZ" sz="1800" dirty="0" err="1" smtClean="0">
                <a:solidFill>
                  <a:schemeClr val="tx1"/>
                </a:solidFill>
              </a:rPr>
              <a:t>Pestalozzi</a:t>
            </a:r>
            <a:r>
              <a:rPr lang="cs-CZ" sz="1800" dirty="0" smtClean="0">
                <a:solidFill>
                  <a:schemeClr val="tx1"/>
                </a:solidFill>
              </a:rPr>
              <a:t> se zabýval rozvojem prostných cvičení. Z </a:t>
            </a:r>
            <a:r>
              <a:rPr lang="cs-CZ" sz="1800" dirty="0" err="1" smtClean="0">
                <a:solidFill>
                  <a:schemeClr val="tx1"/>
                </a:solidFill>
              </a:rPr>
              <a:t>turnerského</a:t>
            </a:r>
            <a:r>
              <a:rPr lang="cs-CZ" sz="1800" dirty="0" smtClean="0">
                <a:solidFill>
                  <a:schemeClr val="tx1"/>
                </a:solidFill>
              </a:rPr>
              <a:t> systému vycházel i Miroslav </a:t>
            </a:r>
            <a:r>
              <a:rPr lang="cs-CZ" sz="1800" dirty="0" err="1" smtClean="0">
                <a:solidFill>
                  <a:schemeClr val="tx1"/>
                </a:solidFill>
              </a:rPr>
              <a:t>Tyrš</a:t>
            </a:r>
            <a:r>
              <a:rPr lang="cs-CZ" sz="1800" dirty="0" smtClean="0">
                <a:solidFill>
                  <a:schemeClr val="tx1"/>
                </a:solidFill>
              </a:rPr>
              <a:t> – zakladatel sokolského spolku, který obsahoval cviky z nářaďové gymnastiky, </a:t>
            </a:r>
            <a:r>
              <a:rPr lang="cs-CZ" sz="1800" dirty="0" err="1" smtClean="0">
                <a:solidFill>
                  <a:schemeClr val="tx1"/>
                </a:solidFill>
              </a:rPr>
              <a:t>úpolových</a:t>
            </a:r>
            <a:r>
              <a:rPr lang="cs-CZ" sz="1800" dirty="0" smtClean="0">
                <a:solidFill>
                  <a:schemeClr val="tx1"/>
                </a:solidFill>
              </a:rPr>
              <a:t> sportů a dalších cvičeních, kde byl kladen důraz hlavně na estetický projev. Zakladatelka Tělocvičného spolku paní a dívek pražských </a:t>
            </a:r>
            <a:r>
              <a:rPr lang="cs-CZ" sz="1800" dirty="0" err="1" smtClean="0">
                <a:solidFill>
                  <a:schemeClr val="tx1"/>
                </a:solidFill>
              </a:rPr>
              <a:t>Klemeňa</a:t>
            </a:r>
            <a:r>
              <a:rPr lang="cs-CZ" sz="1800" dirty="0" smtClean="0">
                <a:solidFill>
                  <a:schemeClr val="tx1"/>
                </a:solidFill>
              </a:rPr>
              <a:t> Hanušová rozpracovala celkový systém na tělovýchovné 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vzdělávání dívek a žen (</a:t>
            </a:r>
            <a:r>
              <a:rPr lang="cs-CZ" sz="1800" dirty="0" err="1" smtClean="0">
                <a:solidFill>
                  <a:schemeClr val="tx1"/>
                </a:solidFill>
              </a:rPr>
              <a:t>Krištofič</a:t>
            </a:r>
            <a:r>
              <a:rPr lang="cs-CZ" sz="1800" dirty="0" smtClean="0">
                <a:solidFill>
                  <a:schemeClr val="tx1"/>
                </a:solidFill>
              </a:rPr>
              <a:t> a kol., 2003).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141314" name="Picture 2" descr="http://britishlibrary.typepad.co.uk/.a/6a00d8341c464853ef0177441aafe0970d-20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530529"/>
            <a:ext cx="1905000" cy="3038476"/>
          </a:xfrm>
          <a:prstGeom prst="rect">
            <a:avLst/>
          </a:prstGeom>
          <a:noFill/>
        </p:spPr>
      </p:pic>
      <p:pic>
        <p:nvPicPr>
          <p:cNvPr id="141316" name="Picture 4" descr="http://www.bbc.co.uk/history/british/modern/images/olympics_1948_trai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861048"/>
            <a:ext cx="3047998" cy="2377438"/>
          </a:xfrm>
          <a:prstGeom prst="rect">
            <a:avLst/>
          </a:prstGeom>
          <a:noFill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957268"/>
          </a:xfrm>
        </p:spPr>
        <p:txBody>
          <a:bodyPr/>
          <a:lstStyle/>
          <a:p>
            <a:r>
              <a:rPr lang="cs-CZ" dirty="0" smtClean="0"/>
              <a:t>Charakteristika moderní gymnastiky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640080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Moderní gymnastiku můžeme zařadit do sportů esteticko-koordinačních, nebo technicko-estetických. Cíl gymnastek spočívá v bezchybně předvedené sestavě. Cvičení v této sestavě je převážně acyklického charakteru. Aby se mohla obtížnost prvků zvyšovat, musí dojít k vysoké automatizaci základních pohybových dovedností. 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142338" name="Picture 2" descr="DSC_808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4760" y="3212976"/>
            <a:ext cx="3686168" cy="322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772400" cy="885830"/>
          </a:xfrm>
        </p:spPr>
        <p:txBody>
          <a:bodyPr/>
          <a:lstStyle/>
          <a:p>
            <a:r>
              <a:rPr lang="cs-CZ" dirty="0" smtClean="0"/>
              <a:t>Charakteristika sportovní gymnastiky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678661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Sportovní gymnastika je sport, při němž jednotliví závodníci předvádějí silové nebo švihové gymnastické prvky na jednotlivých na nářadích. Ve sportovní gymnastice soutěží muži i ženy a jejich disciplíny se odlišují. Sportovní gymnastika je součástí olympijského programu.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143362" name="il_fi" descr="fotky-sportovni-gymnast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2924944"/>
            <a:ext cx="32004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957268"/>
          </a:xfrm>
        </p:spPr>
        <p:txBody>
          <a:bodyPr/>
          <a:lstStyle/>
          <a:p>
            <a:r>
              <a:rPr lang="cs-CZ" dirty="0" smtClean="0"/>
              <a:t>Rozdělení gymnastických disciplín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6400800" cy="1752600"/>
          </a:xfrm>
        </p:spPr>
        <p:txBody>
          <a:bodyPr/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Roku 1881 je založena </a:t>
            </a:r>
            <a:r>
              <a:rPr lang="cs-CZ" sz="1600" dirty="0" err="1" smtClean="0">
                <a:solidFill>
                  <a:schemeClr val="tx1"/>
                </a:solidFill>
              </a:rPr>
              <a:t>Nicolasem</a:t>
            </a:r>
            <a:r>
              <a:rPr lang="cs-CZ" sz="1600" dirty="0" smtClean="0">
                <a:solidFill>
                  <a:schemeClr val="tx1"/>
                </a:solidFill>
              </a:rPr>
              <a:t> J. </a:t>
            </a:r>
            <a:r>
              <a:rPr lang="cs-CZ" sz="1600" dirty="0" err="1" smtClean="0">
                <a:solidFill>
                  <a:schemeClr val="tx1"/>
                </a:solidFill>
              </a:rPr>
              <a:t>Cuperem</a:t>
            </a:r>
            <a:r>
              <a:rPr lang="cs-CZ" sz="1600" dirty="0" smtClean="0">
                <a:solidFill>
                  <a:schemeClr val="tx1"/>
                </a:solidFill>
              </a:rPr>
              <a:t> federace FEG (</a:t>
            </a:r>
            <a:r>
              <a:rPr lang="cs-CZ" sz="1600" dirty="0" err="1" smtClean="0">
                <a:solidFill>
                  <a:schemeClr val="tx1"/>
                </a:solidFill>
              </a:rPr>
              <a:t>Fédération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Européenne</a:t>
            </a:r>
            <a:r>
              <a:rPr lang="cs-CZ" sz="1600" dirty="0" smtClean="0">
                <a:solidFill>
                  <a:schemeClr val="tx1"/>
                </a:solidFill>
              </a:rPr>
              <a:t> de </a:t>
            </a:r>
            <a:r>
              <a:rPr lang="cs-CZ" sz="1600" dirty="0" err="1" smtClean="0">
                <a:solidFill>
                  <a:schemeClr val="tx1"/>
                </a:solidFill>
              </a:rPr>
              <a:t>Gymnastique</a:t>
            </a:r>
            <a:r>
              <a:rPr lang="cs-CZ" sz="1600" dirty="0" smtClean="0">
                <a:solidFill>
                  <a:schemeClr val="tx1"/>
                </a:solidFill>
              </a:rPr>
              <a:t>). </a:t>
            </a:r>
            <a:r>
              <a:rPr lang="cs-CZ" sz="1600" dirty="0" err="1" smtClean="0">
                <a:solidFill>
                  <a:schemeClr val="tx1"/>
                </a:solidFill>
              </a:rPr>
              <a:t>Nicolas</a:t>
            </a:r>
            <a:r>
              <a:rPr lang="cs-CZ" sz="1600" dirty="0" smtClean="0">
                <a:solidFill>
                  <a:schemeClr val="tx1"/>
                </a:solidFill>
              </a:rPr>
              <a:t> J. </a:t>
            </a:r>
            <a:r>
              <a:rPr lang="cs-CZ" sz="1600" dirty="0" err="1" smtClean="0">
                <a:solidFill>
                  <a:schemeClr val="tx1"/>
                </a:solidFill>
              </a:rPr>
              <a:t>Cuper</a:t>
            </a:r>
            <a:r>
              <a:rPr lang="cs-CZ" sz="1600" dirty="0" smtClean="0">
                <a:solidFill>
                  <a:schemeClr val="tx1"/>
                </a:solidFill>
              </a:rPr>
              <a:t> se stává ředitelem FIG (</a:t>
            </a:r>
            <a:r>
              <a:rPr lang="cs-CZ" sz="1600" dirty="0" err="1" smtClean="0">
                <a:solidFill>
                  <a:schemeClr val="tx1"/>
                </a:solidFill>
              </a:rPr>
              <a:t>Fédération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Internationále</a:t>
            </a:r>
            <a:r>
              <a:rPr lang="cs-CZ" sz="1600" dirty="0" smtClean="0">
                <a:solidFill>
                  <a:schemeClr val="tx1"/>
                </a:solidFill>
              </a:rPr>
              <a:t> de </a:t>
            </a:r>
            <a:r>
              <a:rPr lang="cs-CZ" sz="1600" dirty="0" err="1" smtClean="0">
                <a:solidFill>
                  <a:schemeClr val="tx1"/>
                </a:solidFill>
              </a:rPr>
              <a:t>Gymnastique</a:t>
            </a:r>
            <a:r>
              <a:rPr lang="cs-CZ" sz="1600" dirty="0" smtClean="0">
                <a:solidFill>
                  <a:schemeClr val="tx1"/>
                </a:solidFill>
              </a:rPr>
              <a:t>) na 43 let. Jako oficiální federace zodpovědná za gymnastiku po celém světě, se olympijských her organizace FEG účastní až v roce 1908 v Londýně. 7.4. 1921 se FEG stává organizací FIG a sčítá 16 členů. K roku 2009 schraňuje federace 129 členských federací .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Mezinárodní gymnastická federace FIG  a UEG (Union </a:t>
            </a:r>
            <a:r>
              <a:rPr lang="cs-CZ" sz="1600" dirty="0" err="1" smtClean="0">
                <a:solidFill>
                  <a:schemeClr val="tx1"/>
                </a:solidFill>
              </a:rPr>
              <a:t>Europénne</a:t>
            </a:r>
            <a:r>
              <a:rPr lang="cs-CZ" sz="1600" dirty="0" smtClean="0">
                <a:solidFill>
                  <a:schemeClr val="tx1"/>
                </a:solidFill>
              </a:rPr>
              <a:t> de </a:t>
            </a:r>
            <a:r>
              <a:rPr lang="cs-CZ" sz="1600" dirty="0" err="1" smtClean="0">
                <a:solidFill>
                  <a:schemeClr val="tx1"/>
                </a:solidFill>
              </a:rPr>
              <a:t>Gymnastique</a:t>
            </a:r>
            <a:r>
              <a:rPr lang="cs-CZ" sz="1600" dirty="0" smtClean="0">
                <a:solidFill>
                  <a:schemeClr val="tx1"/>
                </a:solidFill>
              </a:rPr>
              <a:t>) dohlíží na olympijská a neolympijská gymnastická odvětví.</a:t>
            </a:r>
          </a:p>
          <a:p>
            <a:pPr algn="l"/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6400800" cy="5000660"/>
          </a:xfrm>
        </p:spPr>
        <p:txBody>
          <a:bodyPr/>
          <a:lstStyle/>
          <a:p>
            <a:pPr algn="l"/>
            <a:r>
              <a:rPr lang="cs-CZ" sz="1800" u="sng" dirty="0" smtClean="0">
                <a:solidFill>
                  <a:schemeClr val="tx1"/>
                </a:solidFill>
              </a:rPr>
              <a:t>Mezi olympijské disciplíny patří: 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cs-CZ" sz="1800" dirty="0" smtClean="0">
                <a:solidFill>
                  <a:schemeClr val="tx1"/>
                </a:solidFill>
              </a:rPr>
              <a:t>1. Sportovní gymnastika mužů (</a:t>
            </a:r>
            <a:r>
              <a:rPr lang="cs-CZ" sz="1800" dirty="0" err="1" smtClean="0">
                <a:solidFill>
                  <a:schemeClr val="tx1"/>
                </a:solidFill>
              </a:rPr>
              <a:t>Gymnastique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artistique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masculine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r>
              <a:rPr lang="cs-CZ" sz="1800" dirty="0" smtClean="0">
                <a:solidFill>
                  <a:schemeClr val="tx1"/>
                </a:solidFill>
              </a:rPr>
              <a:t>Muži soutěží v šestiboji, mezi něž patří bradla, prostná, kruhy, kůň na šíř, přeskok a hrazda.</a:t>
            </a:r>
          </a:p>
          <a:p>
            <a:pPr lvl="0" algn="l"/>
            <a:r>
              <a:rPr lang="cs-CZ" sz="1800" dirty="0" smtClean="0">
                <a:solidFill>
                  <a:schemeClr val="tx1"/>
                </a:solidFill>
              </a:rPr>
              <a:t>2. Sportovní gymnastika žen (</a:t>
            </a:r>
            <a:r>
              <a:rPr lang="cs-CZ" sz="1800" dirty="0" err="1" smtClean="0">
                <a:solidFill>
                  <a:schemeClr val="tx1"/>
                </a:solidFill>
              </a:rPr>
              <a:t>Gymnastique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artistique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féminine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r>
              <a:rPr lang="cs-CZ" sz="1800" dirty="0" smtClean="0">
                <a:solidFill>
                  <a:schemeClr val="tx1"/>
                </a:solidFill>
              </a:rPr>
              <a:t>Ženy soutěží ve čtyřboji, který zahrnuje prostná, přeskok, kladina a bradla.</a:t>
            </a:r>
          </a:p>
          <a:p>
            <a:pPr lvl="0" algn="l"/>
            <a:r>
              <a:rPr lang="cs-CZ" sz="1800" dirty="0" smtClean="0">
                <a:solidFill>
                  <a:schemeClr val="tx1"/>
                </a:solidFill>
              </a:rPr>
              <a:t>3. Moderní gymnastika (</a:t>
            </a:r>
            <a:r>
              <a:rPr lang="cs-CZ" sz="1800" dirty="0" err="1" smtClean="0">
                <a:solidFill>
                  <a:schemeClr val="tx1"/>
                </a:solidFill>
              </a:rPr>
              <a:t>Gymnastique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rytmique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r>
              <a:rPr lang="cs-CZ" sz="1800" dirty="0" smtClean="0">
                <a:solidFill>
                  <a:schemeClr val="tx1"/>
                </a:solidFill>
              </a:rPr>
              <a:t>Dle mezinárodních pravidel se soutěží v pódiových skladbách, které zahrnují dvojboj a druhou soutěžní disciplínou je závod jednotlivkyň ve čtyřboji. </a:t>
            </a:r>
          </a:p>
          <a:p>
            <a:pPr lvl="0" algn="l"/>
            <a:r>
              <a:rPr lang="cs-CZ" sz="1800" dirty="0" smtClean="0">
                <a:solidFill>
                  <a:schemeClr val="tx1"/>
                </a:solidFill>
              </a:rPr>
              <a:t>4. Skoky na trampolíně</a:t>
            </a:r>
          </a:p>
          <a:p>
            <a:pPr lvl="1" algn="l"/>
            <a:r>
              <a:rPr lang="cs-CZ" sz="1800" dirty="0" smtClean="0">
                <a:solidFill>
                  <a:schemeClr val="tx1"/>
                </a:solidFill>
              </a:rPr>
              <a:t>Soutěžními disciplínami jsou synchronizované dvojce a jednotlivci. 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071546"/>
            <a:ext cx="6400800" cy="5214974"/>
          </a:xfrm>
        </p:spPr>
        <p:txBody>
          <a:bodyPr/>
          <a:lstStyle/>
          <a:p>
            <a:pPr algn="l"/>
            <a:r>
              <a:rPr lang="cs-CZ" sz="1600" u="sng" dirty="0" smtClean="0">
                <a:solidFill>
                  <a:schemeClr val="tx1"/>
                </a:solidFill>
              </a:rPr>
              <a:t>Mezi neolympijské disciplíny patří: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cs-CZ" sz="1600" dirty="0" smtClean="0">
                <a:solidFill>
                  <a:schemeClr val="tx1"/>
                </a:solidFill>
              </a:rPr>
              <a:t>1. Sportovní akrobacie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	Soutěžní disciplíny jsou smíšené páry, ženské skupiny o 	třech členkách a mužské skupiny o čtyřech členech .</a:t>
            </a:r>
          </a:p>
          <a:p>
            <a:pPr lvl="0" algn="l"/>
            <a:r>
              <a:rPr lang="cs-CZ" sz="1600" dirty="0" smtClean="0">
                <a:solidFill>
                  <a:schemeClr val="tx1"/>
                </a:solidFill>
              </a:rPr>
              <a:t>2. Akrobatický rokenrol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	Závodí se ve smíšených párech.</a:t>
            </a:r>
          </a:p>
          <a:p>
            <a:pPr lvl="0" algn="l"/>
            <a:r>
              <a:rPr lang="cs-CZ" sz="1600" dirty="0" smtClean="0">
                <a:solidFill>
                  <a:schemeClr val="tx1"/>
                </a:solidFill>
              </a:rPr>
              <a:t>3. Sportovní aerobik a fitness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	Tyto sporty skýtají mnoho disciplín, mezi základní dělení 	patří soutěž jednotlivců, párů a družstev.</a:t>
            </a:r>
          </a:p>
          <a:p>
            <a:pPr lvl="0" algn="l"/>
            <a:r>
              <a:rPr lang="cs-CZ" sz="1600" dirty="0" smtClean="0">
                <a:solidFill>
                  <a:schemeClr val="tx1"/>
                </a:solidFill>
              </a:rPr>
              <a:t>4. </a:t>
            </a:r>
            <a:r>
              <a:rPr lang="cs-CZ" sz="1600" dirty="0" err="1" smtClean="0">
                <a:solidFill>
                  <a:schemeClr val="tx1"/>
                </a:solidFill>
              </a:rPr>
              <a:t>Euroteam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	Tato forma gymnastiky zahrnuje soutěže týmů žen, mužů a 	smíšených družstev. 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cs-CZ" sz="1600" dirty="0" smtClean="0">
                <a:solidFill>
                  <a:schemeClr val="tx1"/>
                </a:solidFill>
              </a:rPr>
              <a:t>5. Estetická skupinová gymnastika (</a:t>
            </a:r>
            <a:r>
              <a:rPr lang="cs-CZ" sz="1600" dirty="0" err="1" smtClean="0">
                <a:solidFill>
                  <a:schemeClr val="tx1"/>
                </a:solidFill>
              </a:rPr>
              <a:t>Aesthetic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Group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Gymnastics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	Soutěží se v ženských družstvech, v počtu šest až deset 	závodnic.</a:t>
            </a:r>
          </a:p>
          <a:p>
            <a:pPr algn="l"/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1470025"/>
          </a:xfrm>
        </p:spPr>
        <p:txBody>
          <a:bodyPr/>
          <a:lstStyle/>
          <a:p>
            <a:r>
              <a:rPr lang="cs-CZ" sz="3200" dirty="0" smtClean="0"/>
              <a:t>Děkuji za pozornost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4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1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23</TotalTime>
  <Words>283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10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Motiv4</vt:lpstr>
      <vt:lpstr>1_Směsi</vt:lpstr>
      <vt:lpstr>2_Směsi</vt:lpstr>
      <vt:lpstr>1_MU_PPTprezentace_sablona_CZ</vt:lpstr>
      <vt:lpstr>3_Směsi</vt:lpstr>
      <vt:lpstr>Motiv1</vt:lpstr>
      <vt:lpstr>4_Směsi</vt:lpstr>
      <vt:lpstr>5_Směsi</vt:lpstr>
      <vt:lpstr>2_MU_PPTprezentace_sablona_CZ</vt:lpstr>
      <vt:lpstr>6_Směsi</vt:lpstr>
      <vt:lpstr>Gymnastika</vt:lpstr>
      <vt:lpstr>Historie gymnastiky </vt:lpstr>
      <vt:lpstr>Prezentace aplikace PowerPoint</vt:lpstr>
      <vt:lpstr>Charakteristika moderní gymnastiky </vt:lpstr>
      <vt:lpstr>Charakteristika sportovní gymnastiky </vt:lpstr>
      <vt:lpstr>Rozdělení gymnastických disciplín 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Gymnastika</dc:title>
  <dc:creator>Josef</dc:creator>
  <cp:lastModifiedBy>zálešáková</cp:lastModifiedBy>
  <cp:revision>10</cp:revision>
  <dcterms:created xsi:type="dcterms:W3CDTF">2012-11-19T18:20:27Z</dcterms:created>
  <dcterms:modified xsi:type="dcterms:W3CDTF">2013-01-11T09:40:03Z</dcterms:modified>
</cp:coreProperties>
</file>