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9" r:id="rId13"/>
    <p:sldId id="268" r:id="rId14"/>
    <p:sldId id="267" r:id="rId1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02" y="-5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9698" name="Rectangle 2"/>
          <p:cNvSpPr>
            <a:spLocks noGrp="1" noRot="1" noChangeArrowheads="1"/>
          </p:cNvSpPr>
          <p:nvPr>
            <p:ph type="ctrTitle"/>
          </p:nvPr>
        </p:nvSpPr>
        <p:spPr>
          <a:xfrm>
            <a:off x="685800" y="1981200"/>
            <a:ext cx="7772400" cy="1600200"/>
          </a:xfrm>
        </p:spPr>
        <p:txBody>
          <a:bodyPr/>
          <a:lstStyle>
            <a:lvl1pPr>
              <a:defRPr/>
            </a:lvl1pPr>
          </a:lstStyle>
          <a:p>
            <a:r>
              <a:rPr lang="cs-CZ"/>
              <a:t>Klepnutím lze upravit styl předlohy nadpisů.</a:t>
            </a:r>
          </a:p>
        </p:txBody>
      </p:sp>
      <p:sp>
        <p:nvSpPr>
          <p:cNvPr id="29699"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29700" name="Rectangle 4"/>
          <p:cNvSpPr>
            <a:spLocks noGrp="1" noChangeArrowheads="1"/>
          </p:cNvSpPr>
          <p:nvPr>
            <p:ph type="dt" sz="quarter" idx="2"/>
          </p:nvPr>
        </p:nvSpPr>
        <p:spPr/>
        <p:txBody>
          <a:bodyPr/>
          <a:lstStyle>
            <a:lvl1pPr>
              <a:defRPr/>
            </a:lvl1pPr>
          </a:lstStyle>
          <a:p>
            <a:fld id="{CC8391B8-7615-46CF-BAE6-5A0B00AFE4DE}" type="datetimeFigureOut">
              <a:rPr lang="cs-CZ"/>
              <a:pPr/>
              <a:t>26.11.2012</a:t>
            </a:fld>
            <a:endParaRPr lang="cs-CZ"/>
          </a:p>
        </p:txBody>
      </p:sp>
      <p:sp>
        <p:nvSpPr>
          <p:cNvPr id="29701" name="Rectangle 5"/>
          <p:cNvSpPr>
            <a:spLocks noGrp="1" noChangeArrowheads="1"/>
          </p:cNvSpPr>
          <p:nvPr>
            <p:ph type="ftr" sz="quarter" idx="3"/>
          </p:nvPr>
        </p:nvSpPr>
        <p:spPr/>
        <p:txBody>
          <a:bodyPr/>
          <a:lstStyle>
            <a:lvl1pPr>
              <a:defRPr/>
            </a:lvl1pPr>
          </a:lstStyle>
          <a:p>
            <a:endParaRPr lang="cs-CZ"/>
          </a:p>
        </p:txBody>
      </p:sp>
      <p:sp>
        <p:nvSpPr>
          <p:cNvPr id="29702" name="Rectangle 6"/>
          <p:cNvSpPr>
            <a:spLocks noGrp="1" noChangeArrowheads="1"/>
          </p:cNvSpPr>
          <p:nvPr>
            <p:ph type="sldNum" sz="quarter" idx="4"/>
          </p:nvPr>
        </p:nvSpPr>
        <p:spPr/>
        <p:txBody>
          <a:bodyPr/>
          <a:lstStyle>
            <a:lvl1pPr>
              <a:defRPr/>
            </a:lvl1pPr>
          </a:lstStyle>
          <a:p>
            <a:fld id="{8C51FE11-68FC-42C5-937C-84DBB301129D}"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fld id="{62DD72CC-4C30-4670-862B-8117287D9578}" type="datetimeFigureOut">
              <a:rPr lang="cs-CZ"/>
              <a:pPr/>
              <a:t>26.11.2012</a:t>
            </a:fld>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F0C1B24E-693D-4A16-9843-5CC32C26D603}"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7188" y="228600"/>
            <a:ext cx="2135187" cy="58705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01625" y="228600"/>
            <a:ext cx="6253163" cy="58705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fld id="{F8D07378-81CC-4243-BD50-60400B6780F1}" type="datetimeFigureOut">
              <a:rPr lang="cs-CZ"/>
              <a:pPr/>
              <a:t>26.11.2012</a:t>
            </a:fld>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8A6EA819-BDE7-46E8-8EB9-7EC3DB538A87}"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fld id="{91329682-CB78-4C9F-BD13-10799C9399A6}" type="datetimeFigureOut">
              <a:rPr lang="cs-CZ"/>
              <a:pPr/>
              <a:t>26.11.2012</a:t>
            </a:fld>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FC28F4D9-1BD0-4F59-8A2A-E198C5523F34}"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fld id="{EAD21E0F-E9DD-4675-9A93-CAA829BD1DDC}" type="datetimeFigureOut">
              <a:rPr lang="cs-CZ"/>
              <a:pPr/>
              <a:t>26.11.2012</a:t>
            </a:fld>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B5B0130-C396-414B-B075-90D6E3A104FB}"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fld id="{5F695A32-E7F7-4C85-B436-F000D7BE64F8}" type="datetimeFigureOut">
              <a:rPr lang="cs-CZ"/>
              <a:pPr/>
              <a:t>26.11.2012</a:t>
            </a:fld>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D0CB6585-A1DE-4840-B0B4-AA23A4D79B76}"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fld id="{BF6A33AD-BA90-4F52-9A98-E1238AE26A50}" type="datetimeFigureOut">
              <a:rPr lang="cs-CZ"/>
              <a:pPr/>
              <a:t>26.11.2012</a:t>
            </a:fld>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BE61B780-2576-45A1-B516-08F5EC53E7CF}"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lvl1pPr>
              <a:defRPr/>
            </a:lvl1pPr>
          </a:lstStyle>
          <a:p>
            <a:fld id="{B89610DB-FD33-443D-B200-4582D88E54E5}" type="datetimeFigureOut">
              <a:rPr lang="cs-CZ"/>
              <a:pPr/>
              <a:t>26.11.2012</a:t>
            </a:fld>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235254B0-631A-40C3-8579-D4F9DD0866A4}"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fld id="{C4EB569B-552D-4B1B-B20A-C38008AF1025}" type="datetimeFigureOut">
              <a:rPr lang="cs-CZ"/>
              <a:pPr/>
              <a:t>26.11.2012</a:t>
            </a:fld>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46A8D6FD-3B7B-4367-B0D8-B29CDF84AFC9}"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fld id="{867D1FD4-EB00-417A-85E1-70BEDCCFF06F}" type="datetimeFigureOut">
              <a:rPr lang="cs-CZ"/>
              <a:pPr/>
              <a:t>26.11.2012</a:t>
            </a:fld>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C2CC4364-F065-43B3-BDF2-AE5ED65A7554}"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fld id="{A271731C-9C06-421C-9C58-82D4457FB819}" type="datetimeFigureOut">
              <a:rPr lang="cs-CZ"/>
              <a:pPr/>
              <a:t>26.11.2012</a:t>
            </a:fld>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35B6753C-1BA5-43AC-9D76-9691AD5991A0}"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8675"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8676"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fld id="{44113A93-1367-48B8-AB16-0752D82216FA}" type="datetimeFigureOut">
              <a:rPr lang="cs-CZ"/>
              <a:pPr/>
              <a:t>26.11.2012</a:t>
            </a:fld>
            <a:endParaRPr lang="cs-CZ"/>
          </a:p>
        </p:txBody>
      </p:sp>
      <p:sp>
        <p:nvSpPr>
          <p:cNvPr id="286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cs-CZ"/>
          </a:p>
        </p:txBody>
      </p:sp>
      <p:sp>
        <p:nvSpPr>
          <p:cNvPr id="28678"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FCE95ACF-3F9D-40B1-97FD-A7BB6ABC561B}" type="slidenum">
              <a:rPr lang="cs-CZ"/>
              <a:pPr/>
              <a:t>‹#›</a:t>
            </a:fld>
            <a:endParaRPr lang="cs-CZ"/>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idx="4294967295"/>
          </p:nvPr>
        </p:nvSpPr>
        <p:spPr>
          <a:xfrm>
            <a:off x="685800" y="2130425"/>
            <a:ext cx="7772400" cy="1470025"/>
          </a:xfrm>
        </p:spPr>
        <p:txBody>
          <a:bodyPr/>
          <a:lstStyle/>
          <a:p>
            <a:r>
              <a:rPr lang="en-GB"/>
              <a:t>Theory of Sport Training</a:t>
            </a:r>
            <a:br>
              <a:rPr lang="en-GB"/>
            </a:br>
            <a:r>
              <a:rPr lang="en-GB"/>
              <a:t>Basic Principles</a:t>
            </a:r>
          </a:p>
        </p:txBody>
      </p:sp>
      <p:sp>
        <p:nvSpPr>
          <p:cNvPr id="3" name="Podnadpis 2"/>
          <p:cNvSpPr>
            <a:spLocks noGrp="1"/>
          </p:cNvSpPr>
          <p:nvPr>
            <p:ph type="subTitle" idx="4294967295"/>
          </p:nvPr>
        </p:nvSpPr>
        <p:spPr>
          <a:xfrm>
            <a:off x="1250950" y="3910013"/>
            <a:ext cx="6642100" cy="1665287"/>
          </a:xfrm>
        </p:spPr>
        <p:txBody>
          <a:bodyPr>
            <a:normAutofit/>
          </a:bodyPr>
          <a:lstStyle/>
          <a:p>
            <a:pPr marL="0" indent="0" algn="ctr">
              <a:buFont typeface="Wingdings" pitchFamily="2" charset="2"/>
              <a:buNone/>
            </a:pPr>
            <a:r>
              <a:rPr lang="cs-CZ">
                <a:solidFill>
                  <a:srgbClr val="898989"/>
                </a:solidFill>
              </a:rPr>
              <a:t>Lesson 9</a:t>
            </a:r>
          </a:p>
          <a:p>
            <a:pPr marL="0" indent="0" algn="ctr">
              <a:buFont typeface="Wingdings" pitchFamily="2" charset="2"/>
              <a:buNone/>
            </a:pPr>
            <a:r>
              <a:rPr lang="cs-CZ">
                <a:solidFill>
                  <a:srgbClr val="898989"/>
                </a:solidFill>
              </a:rPr>
              <a:t>Planning, Periodization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a:bodyPr>
          <a:lstStyle/>
          <a:p>
            <a:r>
              <a:rPr lang="cs-CZ" sz="4000"/>
              <a:t>Periodization of shorter training periods</a:t>
            </a:r>
          </a:p>
        </p:txBody>
      </p:sp>
      <p:sp>
        <p:nvSpPr>
          <p:cNvPr id="3" name="Zástupný symbol pro obsah 2"/>
          <p:cNvSpPr>
            <a:spLocks noGrp="1"/>
          </p:cNvSpPr>
          <p:nvPr>
            <p:ph idx="4294967295"/>
          </p:nvPr>
        </p:nvSpPr>
        <p:spPr/>
        <p:txBody>
          <a:bodyPr>
            <a:normAutofit/>
          </a:bodyPr>
          <a:lstStyle/>
          <a:p>
            <a:pPr>
              <a:lnSpc>
                <a:spcPct val="90000"/>
              </a:lnSpc>
            </a:pPr>
            <a:r>
              <a:rPr lang="cs-CZ" sz="3000"/>
              <a:t>Structure of cycles</a:t>
            </a:r>
            <a:br>
              <a:rPr lang="cs-CZ" sz="3000"/>
            </a:br>
            <a:endParaRPr lang="cs-CZ" sz="3000"/>
          </a:p>
          <a:p>
            <a:pPr>
              <a:lnSpc>
                <a:spcPct val="90000"/>
              </a:lnSpc>
            </a:pPr>
            <a:r>
              <a:rPr lang="cs-CZ" sz="3000"/>
              <a:t>YTC – years training cycle</a:t>
            </a:r>
          </a:p>
          <a:p>
            <a:pPr>
              <a:lnSpc>
                <a:spcPct val="90000"/>
              </a:lnSpc>
            </a:pPr>
            <a:r>
              <a:rPr lang="cs-CZ" sz="3000"/>
              <a:t>Preparatory period, Pre-competition period, Competition period, Rest (transition) period</a:t>
            </a:r>
          </a:p>
          <a:p>
            <a:pPr>
              <a:lnSpc>
                <a:spcPct val="90000"/>
              </a:lnSpc>
            </a:pPr>
            <a:r>
              <a:rPr lang="cs-CZ" sz="3000"/>
              <a:t>Macrocycle</a:t>
            </a:r>
          </a:p>
          <a:p>
            <a:pPr>
              <a:lnSpc>
                <a:spcPct val="90000"/>
              </a:lnSpc>
            </a:pPr>
            <a:r>
              <a:rPr lang="cs-CZ" sz="3000"/>
              <a:t>Mezocycle</a:t>
            </a:r>
          </a:p>
          <a:p>
            <a:pPr>
              <a:lnSpc>
                <a:spcPct val="90000"/>
              </a:lnSpc>
            </a:pPr>
            <a:r>
              <a:rPr lang="cs-CZ" sz="3000"/>
              <a:t>Microcycle </a:t>
            </a:r>
          </a:p>
          <a:p>
            <a:pPr>
              <a:lnSpc>
                <a:spcPct val="90000"/>
              </a:lnSpc>
            </a:pPr>
            <a:r>
              <a:rPr lang="cs-CZ" sz="3000"/>
              <a:t>Training unit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idx="4294967295"/>
          </p:nvPr>
        </p:nvSpPr>
        <p:spPr/>
        <p:txBody>
          <a:bodyPr/>
          <a:lstStyle/>
          <a:p>
            <a:r>
              <a:rPr lang="en-GB"/>
              <a:t>Training Task of Periods</a:t>
            </a:r>
          </a:p>
        </p:txBody>
      </p:sp>
      <p:graphicFrame>
        <p:nvGraphicFramePr>
          <p:cNvPr id="23575" name="Group 23"/>
          <p:cNvGraphicFramePr>
            <a:graphicFrameLocks noGrp="1"/>
          </p:cNvGraphicFramePr>
          <p:nvPr>
            <p:ph idx="4294967295"/>
          </p:nvPr>
        </p:nvGraphicFramePr>
        <p:xfrm>
          <a:off x="301625" y="1676400"/>
          <a:ext cx="8540750" cy="3951288"/>
        </p:xfrm>
        <a:graphic>
          <a:graphicData uri="http://schemas.openxmlformats.org/drawingml/2006/table">
            <a:tbl>
              <a:tblPr/>
              <a:tblGrid>
                <a:gridCol w="4270375"/>
                <a:gridCol w="4270375"/>
              </a:tblGrid>
              <a:tr h="371475">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en-GB" sz="2800" b="1" i="0" u="none" strike="noStrike" cap="none" normalizeH="0" baseline="0" smtClean="0">
                          <a:ln>
                            <a:noFill/>
                          </a:ln>
                          <a:solidFill>
                            <a:srgbClr val="FFFFFF"/>
                          </a:solidFill>
                          <a:effectLst>
                            <a:outerShdw blurRad="38100" dist="38100" dir="2700000" algn="tl">
                              <a:srgbClr val="000000"/>
                            </a:outerShdw>
                          </a:effectLst>
                          <a:latin typeface="Arial" charset="0"/>
                        </a:rPr>
                        <a:t>Period</a:t>
                      </a:r>
                      <a:endParaRPr kumimoji="0" lang="cs-CZ" sz="2800" b="1" i="0" u="none" strike="noStrike" cap="none" normalizeH="0" baseline="0" smtClean="0">
                        <a:ln>
                          <a:noFill/>
                        </a:ln>
                        <a:solidFill>
                          <a:srgbClr val="FFFFFF"/>
                        </a:solidFill>
                        <a:effectLst>
                          <a:outerShdw blurRad="38100" dist="38100" dir="2700000" algn="tl">
                            <a:srgbClr val="000000"/>
                          </a:outerShdw>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en-GB" sz="2800" b="1" i="0" u="none" strike="noStrike" cap="none" normalizeH="0" baseline="0" smtClean="0">
                          <a:ln>
                            <a:noFill/>
                          </a:ln>
                          <a:solidFill>
                            <a:srgbClr val="FFFFFF"/>
                          </a:solidFill>
                          <a:effectLst>
                            <a:outerShdw blurRad="38100" dist="38100" dir="2700000" algn="tl">
                              <a:srgbClr val="000000"/>
                            </a:outerShdw>
                          </a:effectLst>
                          <a:latin typeface="Arial" charset="0"/>
                        </a:rPr>
                        <a:t>Main task of period</a:t>
                      </a:r>
                      <a:endParaRPr kumimoji="0" lang="cs-CZ" sz="2800" b="1" i="0" u="none" strike="noStrike" cap="none" normalizeH="0" baseline="0" smtClean="0">
                        <a:ln>
                          <a:noFill/>
                        </a:ln>
                        <a:solidFill>
                          <a:srgbClr val="FFFFFF"/>
                        </a:solidFill>
                        <a:effectLst>
                          <a:outerShdw blurRad="38100" dist="38100" dir="2700000" algn="tl">
                            <a:srgbClr val="000000"/>
                          </a:outerShdw>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Preparatory</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The development of condition</a:t>
                      </a:r>
                      <a:r>
                        <a:rPr kumimoji="0" lang="cs-CZ"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 fitness</a:t>
                      </a: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 </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Pre-competition</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Tapering of performance</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Competition</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Maintaining high level of performance</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Transition</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15000"/>
                        </a:lnSpc>
                        <a:spcBef>
                          <a:spcPct val="0"/>
                        </a:spcBef>
                        <a:spcAft>
                          <a:spcPct val="0"/>
                        </a:spcAft>
                        <a:buClr>
                          <a:schemeClr val="hlink"/>
                        </a:buClr>
                        <a:buSzTx/>
                        <a:buFontTx/>
                        <a:buNone/>
                        <a:tabLst/>
                      </a:pPr>
                      <a:r>
                        <a:rPr kumimoji="0" lang="en-GB" sz="2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rPr>
                        <a:t>Regeneration physical and psychical </a:t>
                      </a:r>
                      <a:endParaRPr kumimoji="0" lang="cs-CZ" sz="2800" b="0" i="0" u="none" strike="noStrike" cap="none" normalizeH="0" baseline="0" smtClean="0">
                        <a:ln>
                          <a:noFill/>
                        </a:ln>
                        <a:solidFill>
                          <a:srgbClr val="000000"/>
                        </a:solidFill>
                        <a:effectLst>
                          <a:outerShdw blurRad="38100" dist="38100" dir="2700000" algn="tl">
                            <a:srgbClr val="FFFFFF"/>
                          </a:outerShdw>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idx="4294967295"/>
          </p:nvPr>
        </p:nvSpPr>
        <p:spPr/>
        <p:txBody>
          <a:bodyPr/>
          <a:lstStyle/>
          <a:p>
            <a:r>
              <a:rPr lang="cs-CZ"/>
              <a:t>Macrocycle</a:t>
            </a:r>
          </a:p>
        </p:txBody>
      </p:sp>
      <p:sp>
        <p:nvSpPr>
          <p:cNvPr id="26626" name="Zástupný symbol pro obsah 2"/>
          <p:cNvSpPr>
            <a:spLocks noGrp="1"/>
          </p:cNvSpPr>
          <p:nvPr>
            <p:ph idx="4294967295"/>
          </p:nvPr>
        </p:nvSpPr>
        <p:spPr/>
        <p:txBody>
          <a:bodyPr/>
          <a:lstStyle/>
          <a:p>
            <a:r>
              <a:rPr lang="en-GB"/>
              <a:t>Years Training Plan</a:t>
            </a:r>
          </a:p>
          <a:p>
            <a:r>
              <a:rPr lang="en-GB"/>
              <a:t>Consist of two, three or more mesocycles, period</a:t>
            </a:r>
          </a:p>
          <a:p>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title" idx="4294967295"/>
          </p:nvPr>
        </p:nvSpPr>
        <p:spPr/>
        <p:txBody>
          <a:bodyPr/>
          <a:lstStyle/>
          <a:p>
            <a:r>
              <a:rPr lang="cs-CZ"/>
              <a:t>Mezocycle</a:t>
            </a:r>
          </a:p>
        </p:txBody>
      </p:sp>
      <p:sp>
        <p:nvSpPr>
          <p:cNvPr id="3" name="Zástupný symbol pro obsah 2"/>
          <p:cNvSpPr>
            <a:spLocks noGrp="1"/>
          </p:cNvSpPr>
          <p:nvPr>
            <p:ph idx="4294967295"/>
          </p:nvPr>
        </p:nvSpPr>
        <p:spPr/>
        <p:txBody>
          <a:bodyPr>
            <a:normAutofit/>
          </a:bodyPr>
          <a:lstStyle/>
          <a:p>
            <a:pPr>
              <a:lnSpc>
                <a:spcPct val="80000"/>
              </a:lnSpc>
            </a:pPr>
            <a:r>
              <a:rPr lang="en-GB" sz="2700"/>
              <a:t>Training block or phase from </a:t>
            </a:r>
            <a:r>
              <a:rPr lang="en-GB" sz="2700" b="1"/>
              <a:t>2 to 6 weeks</a:t>
            </a:r>
          </a:p>
          <a:p>
            <a:pPr>
              <a:lnSpc>
                <a:spcPct val="80000"/>
              </a:lnSpc>
            </a:pPr>
            <a:r>
              <a:rPr lang="en-GB" sz="2700"/>
              <a:t>Main aim and task – depend on the period</a:t>
            </a:r>
          </a:p>
          <a:p>
            <a:pPr>
              <a:lnSpc>
                <a:spcPct val="80000"/>
              </a:lnSpc>
            </a:pPr>
            <a:r>
              <a:rPr lang="en-GB" sz="2700" b="1"/>
              <a:t>PP - </a:t>
            </a:r>
            <a:r>
              <a:rPr lang="en-GB" sz="2700"/>
              <a:t>Develop or improve a specific aspect of fitness</a:t>
            </a:r>
          </a:p>
          <a:p>
            <a:pPr>
              <a:lnSpc>
                <a:spcPct val="80000"/>
              </a:lnSpc>
            </a:pPr>
            <a:r>
              <a:rPr lang="en-GB" sz="2700" b="1"/>
              <a:t>Opening type </a:t>
            </a:r>
            <a:r>
              <a:rPr lang="en-GB" sz="2700"/>
              <a:t>is used </a:t>
            </a:r>
            <a:r>
              <a:rPr lang="cs-CZ" sz="2700"/>
              <a:t>at</a:t>
            </a:r>
            <a:r>
              <a:rPr lang="en-GB" sz="2700"/>
              <a:t> the begin</a:t>
            </a:r>
            <a:r>
              <a:rPr lang="cs-CZ" sz="2700"/>
              <a:t>ning</a:t>
            </a:r>
            <a:r>
              <a:rPr lang="en-GB" sz="2700"/>
              <a:t> of annual training cycle.</a:t>
            </a:r>
          </a:p>
          <a:p>
            <a:pPr>
              <a:lnSpc>
                <a:spcPct val="80000"/>
              </a:lnSpc>
            </a:pPr>
            <a:r>
              <a:rPr lang="en-GB" sz="2700" b="1"/>
              <a:t>Basic</a:t>
            </a:r>
            <a:r>
              <a:rPr lang="en-GB" sz="2700"/>
              <a:t> is the main type for preparatory period.</a:t>
            </a:r>
          </a:p>
          <a:p>
            <a:pPr>
              <a:lnSpc>
                <a:spcPct val="80000"/>
              </a:lnSpc>
            </a:pPr>
            <a:r>
              <a:rPr lang="en-GB" sz="2700" b="1"/>
              <a:t>Pre – competition type</a:t>
            </a:r>
            <a:r>
              <a:rPr lang="en-GB" sz="2700"/>
              <a:t> covers the whole time interval of pre-competition period.</a:t>
            </a:r>
          </a:p>
          <a:p>
            <a:pPr>
              <a:lnSpc>
                <a:spcPct val="80000"/>
              </a:lnSpc>
            </a:pPr>
            <a:r>
              <a:rPr lang="en-GB" sz="2700" b="1"/>
              <a:t>Racing type</a:t>
            </a:r>
            <a:r>
              <a:rPr lang="en-GB" sz="2700"/>
              <a:t> is basic kind for competition period.</a:t>
            </a:r>
          </a:p>
          <a:p>
            <a:pPr>
              <a:lnSpc>
                <a:spcPct val="80000"/>
              </a:lnSpc>
            </a:pPr>
            <a:r>
              <a:rPr lang="en-GB" sz="2700" b="1"/>
              <a:t>Regenerative type</a:t>
            </a:r>
            <a:r>
              <a:rPr lang="en-GB" sz="2700"/>
              <a:t> content more number of recovery MiC.</a:t>
            </a:r>
          </a:p>
          <a:p>
            <a:pPr>
              <a:lnSpc>
                <a:spcPct val="80000"/>
              </a:lnSpc>
            </a:pPr>
            <a:endParaRPr lang="cs-CZ" sz="27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idx="4294967295"/>
          </p:nvPr>
        </p:nvSpPr>
        <p:spPr/>
        <p:txBody>
          <a:bodyPr/>
          <a:lstStyle/>
          <a:p>
            <a:r>
              <a:rPr lang="en-GB"/>
              <a:t>Cycles - Microcycle</a:t>
            </a:r>
          </a:p>
        </p:txBody>
      </p:sp>
      <p:sp>
        <p:nvSpPr>
          <p:cNvPr id="24578" name="Zástupný symbol pro obsah 2"/>
          <p:cNvSpPr>
            <a:spLocks noGrp="1"/>
          </p:cNvSpPr>
          <p:nvPr>
            <p:ph idx="4294967295"/>
          </p:nvPr>
        </p:nvSpPr>
        <p:spPr/>
        <p:txBody>
          <a:bodyPr/>
          <a:lstStyle/>
          <a:p>
            <a:r>
              <a:rPr lang="en-GB" sz="2800" b="1"/>
              <a:t>Important and functional tool</a:t>
            </a:r>
            <a:r>
              <a:rPr lang="en-GB" sz="2800"/>
              <a:t> in the planning </a:t>
            </a:r>
          </a:p>
          <a:p>
            <a:r>
              <a:rPr lang="en-GB" sz="2800"/>
              <a:t>group of </a:t>
            </a:r>
            <a:r>
              <a:rPr lang="en-GB" sz="2800" b="1"/>
              <a:t>several training units </a:t>
            </a:r>
          </a:p>
          <a:p>
            <a:r>
              <a:rPr lang="en-GB" sz="2800" b="1"/>
              <a:t>Length?</a:t>
            </a:r>
          </a:p>
          <a:p>
            <a:r>
              <a:rPr lang="en-GB" sz="2800" b="1"/>
              <a:t>structure and content</a:t>
            </a:r>
            <a:r>
              <a:rPr lang="en-GB" sz="2800"/>
              <a:t> of the microcycle is determined of the main training task, period of ATC, type of MiC, quantity, quality and nature of the training stimulus</a:t>
            </a:r>
          </a:p>
          <a:p>
            <a:r>
              <a:rPr lang="en-GB" sz="2800"/>
              <a:t>Opening, Developing, Stabilization, Control, Tapering, Racing, Regenerative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idx="4294967295"/>
          </p:nvPr>
        </p:nvSpPr>
        <p:spPr/>
        <p:txBody>
          <a:bodyPr/>
          <a:lstStyle/>
          <a:p>
            <a:r>
              <a:rPr lang="cs-CZ"/>
              <a:t>Planning of ST</a:t>
            </a:r>
          </a:p>
        </p:txBody>
      </p:sp>
      <p:sp>
        <p:nvSpPr>
          <p:cNvPr id="14338" name="Zástupný symbol pro obsah 2"/>
          <p:cNvSpPr>
            <a:spLocks noGrp="1"/>
          </p:cNvSpPr>
          <p:nvPr>
            <p:ph idx="4294967295"/>
          </p:nvPr>
        </p:nvSpPr>
        <p:spPr/>
        <p:txBody>
          <a:bodyPr/>
          <a:lstStyle/>
          <a:p>
            <a:r>
              <a:rPr lang="en-GB"/>
              <a:t>History – Ancient</a:t>
            </a:r>
            <a:br>
              <a:rPr lang="en-GB"/>
            </a:br>
            <a:endParaRPr lang="en-GB"/>
          </a:p>
          <a:p>
            <a:r>
              <a:rPr lang="en-GB"/>
              <a:t>New Age</a:t>
            </a:r>
          </a:p>
          <a:p>
            <a:endParaRPr lang="en-GB"/>
          </a:p>
          <a:p>
            <a:r>
              <a:rPr lang="en-GB"/>
              <a:t>Scientific approach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idx="4294967295"/>
          </p:nvPr>
        </p:nvSpPr>
        <p:spPr/>
        <p:txBody>
          <a:bodyPr/>
          <a:lstStyle/>
          <a:p>
            <a:r>
              <a:rPr lang="en-GB"/>
              <a:t>Long-term concept of ST</a:t>
            </a:r>
          </a:p>
        </p:txBody>
      </p:sp>
      <p:sp>
        <p:nvSpPr>
          <p:cNvPr id="15362" name="Zástupný symbol pro obsah 2"/>
          <p:cNvSpPr>
            <a:spLocks noGrp="1"/>
          </p:cNvSpPr>
          <p:nvPr>
            <p:ph idx="4294967295"/>
          </p:nvPr>
        </p:nvSpPr>
        <p:spPr/>
        <p:txBody>
          <a:bodyPr/>
          <a:lstStyle/>
          <a:p>
            <a:r>
              <a:rPr lang="en-GB"/>
              <a:t>Calendar, biological, sport age</a:t>
            </a:r>
          </a:p>
          <a:p>
            <a:endParaRPr lang="en-GB"/>
          </a:p>
          <a:p>
            <a:r>
              <a:rPr lang="en-GB"/>
              <a:t>Early specialization</a:t>
            </a:r>
          </a:p>
          <a:p>
            <a:r>
              <a:rPr lang="en-GB"/>
              <a:t>Training corresponding the age</a:t>
            </a:r>
          </a:p>
          <a:p>
            <a:endParaRPr lang="en-GB"/>
          </a:p>
          <a:p>
            <a:r>
              <a:rPr lang="en-GB"/>
              <a:t>Stages of </a:t>
            </a:r>
            <a:r>
              <a:rPr lang="cs-CZ"/>
              <a:t>sport </a:t>
            </a:r>
            <a:r>
              <a:rPr lang="en-GB"/>
              <a:t>training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idx="4294967295"/>
          </p:nvPr>
        </p:nvSpPr>
        <p:spPr/>
        <p:txBody>
          <a:bodyPr/>
          <a:lstStyle/>
          <a:p>
            <a:r>
              <a:rPr lang="en-GB"/>
              <a:t>Stage of training</a:t>
            </a:r>
          </a:p>
        </p:txBody>
      </p:sp>
      <p:sp>
        <p:nvSpPr>
          <p:cNvPr id="16386" name="Zástupný symbol pro obsah 2"/>
          <p:cNvSpPr>
            <a:spLocks noGrp="1"/>
          </p:cNvSpPr>
          <p:nvPr>
            <p:ph idx="4294967295"/>
          </p:nvPr>
        </p:nvSpPr>
        <p:spPr/>
        <p:txBody>
          <a:bodyPr/>
          <a:lstStyle/>
          <a:p>
            <a:r>
              <a:rPr lang="en-GB"/>
              <a:t>Stage of </a:t>
            </a:r>
            <a:r>
              <a:rPr lang="cs-CZ"/>
              <a:t>Sport </a:t>
            </a:r>
            <a:r>
              <a:rPr lang="en-GB"/>
              <a:t>Pre-Training</a:t>
            </a:r>
          </a:p>
          <a:p>
            <a:endParaRPr lang="en-GB"/>
          </a:p>
          <a:p>
            <a:r>
              <a:rPr lang="en-GB"/>
              <a:t>Stage of Basic Training</a:t>
            </a:r>
          </a:p>
          <a:p>
            <a:endParaRPr lang="en-GB"/>
          </a:p>
          <a:p>
            <a:r>
              <a:rPr lang="en-GB"/>
              <a:t>Stage of Specific Training</a:t>
            </a:r>
          </a:p>
          <a:p>
            <a:endParaRPr lang="en-GB"/>
          </a:p>
          <a:p>
            <a:r>
              <a:rPr lang="en-GB"/>
              <a:t>Stage of Top Training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idx="4294967295"/>
          </p:nvPr>
        </p:nvSpPr>
        <p:spPr/>
        <p:txBody>
          <a:bodyPr/>
          <a:lstStyle/>
          <a:p>
            <a:r>
              <a:rPr lang="en-GB"/>
              <a:t>Stage of Sport Pre-Training</a:t>
            </a:r>
          </a:p>
        </p:txBody>
      </p:sp>
      <p:sp>
        <p:nvSpPr>
          <p:cNvPr id="17410" name="Zástupný symbol pro obsah 2"/>
          <p:cNvSpPr>
            <a:spLocks noGrp="1"/>
          </p:cNvSpPr>
          <p:nvPr>
            <p:ph idx="4294967295"/>
          </p:nvPr>
        </p:nvSpPr>
        <p:spPr/>
        <p:txBody>
          <a:bodyPr/>
          <a:lstStyle/>
          <a:p>
            <a:r>
              <a:rPr lang="en-GB"/>
              <a:t>Main aim: to gain the children for sport, to contribute to their </a:t>
            </a:r>
            <a:r>
              <a:rPr lang="en-GB" b="1"/>
              <a:t>health, physical and psychical development</a:t>
            </a:r>
            <a:r>
              <a:rPr lang="en-GB"/>
              <a:t>. </a:t>
            </a:r>
          </a:p>
          <a:p>
            <a:r>
              <a:rPr lang="en-GB"/>
              <a:t>This stage lasts usually 1 – 3 years.</a:t>
            </a:r>
          </a:p>
          <a:p>
            <a:r>
              <a:rPr lang="cs-CZ"/>
              <a:t>T</a:t>
            </a:r>
            <a:r>
              <a:rPr lang="en-GB"/>
              <a:t>asks?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idx="4294967295"/>
          </p:nvPr>
        </p:nvSpPr>
        <p:spPr/>
        <p:txBody>
          <a:bodyPr/>
          <a:lstStyle/>
          <a:p>
            <a:r>
              <a:rPr lang="en-GB"/>
              <a:t>Stage of Basic Training</a:t>
            </a:r>
          </a:p>
        </p:txBody>
      </p:sp>
      <p:sp>
        <p:nvSpPr>
          <p:cNvPr id="18434" name="Zástupný symbol pro obsah 2"/>
          <p:cNvSpPr>
            <a:spLocks noGrp="1"/>
          </p:cNvSpPr>
          <p:nvPr>
            <p:ph idx="4294967295"/>
          </p:nvPr>
        </p:nvSpPr>
        <p:spPr/>
        <p:txBody>
          <a:bodyPr/>
          <a:lstStyle/>
          <a:p>
            <a:r>
              <a:rPr lang="en-GB" b="1"/>
              <a:t>The main aim</a:t>
            </a:r>
            <a:r>
              <a:rPr lang="en-GB"/>
              <a:t>: </a:t>
            </a:r>
            <a:r>
              <a:rPr lang="cs-CZ"/>
              <a:t>to </a:t>
            </a:r>
            <a:r>
              <a:rPr lang="en-GB"/>
              <a:t>sustain or </a:t>
            </a:r>
            <a:r>
              <a:rPr lang="cs-CZ"/>
              <a:t>to </a:t>
            </a:r>
            <a:r>
              <a:rPr lang="en-GB"/>
              <a:t>improve good attitude of children to sport</a:t>
            </a:r>
            <a:r>
              <a:rPr lang="cs-CZ"/>
              <a:t> and to </a:t>
            </a:r>
            <a:r>
              <a:rPr lang="en-GB"/>
              <a:t>take</a:t>
            </a:r>
            <a:r>
              <a:rPr lang="cs-CZ"/>
              <a:t> sport </a:t>
            </a:r>
            <a:r>
              <a:rPr lang="en-GB"/>
              <a:t>as a part of life style. </a:t>
            </a:r>
          </a:p>
          <a:p>
            <a:r>
              <a:rPr lang="en-GB"/>
              <a:t>This stage usually lasts for 2 – 4 years</a:t>
            </a:r>
          </a:p>
          <a:p>
            <a:r>
              <a:rPr lang="en-GB"/>
              <a:t>Tasks?</a:t>
            </a:r>
          </a:p>
          <a:p>
            <a:r>
              <a:rPr lang="en-GB"/>
              <a:t>Rate of training means?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idx="4294967295"/>
          </p:nvPr>
        </p:nvSpPr>
        <p:spPr/>
        <p:txBody>
          <a:bodyPr/>
          <a:lstStyle/>
          <a:p>
            <a:r>
              <a:rPr lang="en-GB" b="1"/>
              <a:t>Stage of Specific training</a:t>
            </a:r>
            <a:endParaRPr lang="cs-CZ"/>
          </a:p>
        </p:txBody>
      </p:sp>
      <p:sp>
        <p:nvSpPr>
          <p:cNvPr id="19458" name="Zástupný symbol pro obsah 2"/>
          <p:cNvSpPr>
            <a:spLocks noGrp="1"/>
          </p:cNvSpPr>
          <p:nvPr>
            <p:ph idx="4294967295"/>
          </p:nvPr>
        </p:nvSpPr>
        <p:spPr/>
        <p:txBody>
          <a:bodyPr/>
          <a:lstStyle/>
          <a:p>
            <a:r>
              <a:rPr lang="en-GB"/>
              <a:t>This stage is the transition to the specific training</a:t>
            </a:r>
            <a:r>
              <a:rPr lang="cs-CZ"/>
              <a:t>. </a:t>
            </a:r>
            <a:r>
              <a:rPr lang="en-GB"/>
              <a:t>The </a:t>
            </a:r>
            <a:r>
              <a:rPr lang="en-GB" b="1"/>
              <a:t>high performance is still perspective aim</a:t>
            </a:r>
            <a:r>
              <a:rPr lang="cs-CZ" b="1"/>
              <a:t>.</a:t>
            </a:r>
          </a:p>
          <a:p>
            <a:r>
              <a:rPr lang="en-GB"/>
              <a:t>Stage lasts for 2 – 4 years</a:t>
            </a:r>
          </a:p>
          <a:p>
            <a:r>
              <a:rPr lang="en-GB"/>
              <a:t>Tasks?</a:t>
            </a:r>
          </a:p>
          <a:p>
            <a:r>
              <a:rPr lang="en-GB"/>
              <a:t>Rate of training means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idx="4294967295"/>
          </p:nvPr>
        </p:nvSpPr>
        <p:spPr/>
        <p:txBody>
          <a:bodyPr/>
          <a:lstStyle/>
          <a:p>
            <a:r>
              <a:rPr lang="en-GB"/>
              <a:t>Stage of Top Training</a:t>
            </a:r>
          </a:p>
        </p:txBody>
      </p:sp>
      <p:sp>
        <p:nvSpPr>
          <p:cNvPr id="20482" name="Zástupný symbol pro obsah 2"/>
          <p:cNvSpPr>
            <a:spLocks noGrp="1"/>
          </p:cNvSpPr>
          <p:nvPr>
            <p:ph idx="4294967295"/>
          </p:nvPr>
        </p:nvSpPr>
        <p:spPr/>
        <p:txBody>
          <a:bodyPr/>
          <a:lstStyle/>
          <a:p>
            <a:r>
              <a:rPr lang="en-GB"/>
              <a:t>The main aim is to achieve the </a:t>
            </a:r>
            <a:r>
              <a:rPr lang="en-GB" b="1"/>
              <a:t>maximal performance</a:t>
            </a:r>
            <a:r>
              <a:rPr lang="en-GB"/>
              <a:t> and keep it for long time</a:t>
            </a:r>
            <a:r>
              <a:rPr lang="cs-CZ"/>
              <a:t>.</a:t>
            </a:r>
          </a:p>
          <a:p>
            <a:r>
              <a:rPr lang="en-GB"/>
              <a:t>Rate of training means</a:t>
            </a:r>
            <a:endParaRPr lang="cs-CZ"/>
          </a:p>
          <a:p>
            <a:r>
              <a:rPr lang="cs-CZ"/>
              <a:t>The </a:t>
            </a:r>
            <a:r>
              <a:rPr lang="en-GB"/>
              <a:t>training load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idx="4294967295"/>
          </p:nvPr>
        </p:nvSpPr>
        <p:spPr/>
        <p:txBody>
          <a:bodyPr/>
          <a:lstStyle/>
          <a:p>
            <a:r>
              <a:rPr lang="cs-CZ"/>
              <a:t>Periodization</a:t>
            </a:r>
          </a:p>
        </p:txBody>
      </p:sp>
      <p:sp>
        <p:nvSpPr>
          <p:cNvPr id="3" name="Zástupný symbol pro obsah 2"/>
          <p:cNvSpPr>
            <a:spLocks noGrp="1"/>
          </p:cNvSpPr>
          <p:nvPr>
            <p:ph idx="4294967295"/>
          </p:nvPr>
        </p:nvSpPr>
        <p:spPr/>
        <p:txBody>
          <a:bodyPr>
            <a:normAutofit/>
          </a:bodyPr>
          <a:lstStyle/>
          <a:p>
            <a:pPr>
              <a:lnSpc>
                <a:spcPct val="90000"/>
              </a:lnSpc>
            </a:pPr>
            <a:r>
              <a:rPr lang="en-GB" sz="2700"/>
              <a:t>The Base of Periodization is the Planning in the Cycles.</a:t>
            </a:r>
          </a:p>
          <a:p>
            <a:pPr>
              <a:lnSpc>
                <a:spcPct val="90000"/>
              </a:lnSpc>
            </a:pPr>
            <a:r>
              <a:rPr lang="en-GB" sz="2700"/>
              <a:t>The most important objective of contemporary periodization is t</a:t>
            </a:r>
            <a:r>
              <a:rPr lang="cs-CZ" sz="2700"/>
              <a:t>he</a:t>
            </a:r>
            <a:r>
              <a:rPr lang="en-GB" sz="2700"/>
              <a:t> systematically </a:t>
            </a:r>
            <a:r>
              <a:rPr lang="cs-CZ" sz="2700"/>
              <a:t>joining of</a:t>
            </a:r>
            <a:r>
              <a:rPr lang="en-GB" sz="2700"/>
              <a:t> the cumulative or interactive effects of various means, methods</a:t>
            </a:r>
            <a:r>
              <a:rPr lang="cs-CZ" sz="2700"/>
              <a:t> and</a:t>
            </a:r>
            <a:r>
              <a:rPr lang="en-GB" sz="2700"/>
              <a:t> frequency o</a:t>
            </a:r>
            <a:r>
              <a:rPr lang="cs-CZ" sz="2700"/>
              <a:t>f</a:t>
            </a:r>
            <a:r>
              <a:rPr lang="en-GB" sz="2700"/>
              <a:t> stimulus</a:t>
            </a:r>
            <a:r>
              <a:rPr lang="cs-CZ" sz="2700"/>
              <a:t>. </a:t>
            </a:r>
            <a:r>
              <a:rPr lang="en-GB" sz="2700"/>
              <a:t> The same value as a stimulus has the time of regeneration. This time is important part of adaptations processes and the time for recovery after training units of various tasks must be respected. This time is different for development of strength, endurance or velocity</a:t>
            </a:r>
            <a:endParaRPr lang="cs-CZ" sz="2700"/>
          </a:p>
        </p:txBody>
      </p:sp>
    </p:spTree>
  </p:cSld>
  <p:clrMapOvr>
    <a:masterClrMapping/>
  </p:clrMapOvr>
</p:sld>
</file>

<file path=ppt/theme/theme1.xml><?xml version="1.0" encoding="utf-8"?>
<a:theme xmlns:a="http://schemas.openxmlformats.org/drawingml/2006/main" name="Mraky">
  <a:themeElements>
    <a:clrScheme name="Mraky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Mrak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raky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Mraky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Mraky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Mraky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Mraky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Mraky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raky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Mraky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Mraky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Clouds</Template>
  <TotalTime>345</TotalTime>
  <Words>457</Words>
  <Application>Microsoft Office PowerPoint</Application>
  <PresentationFormat>Předvádění na obrazovce (4:3)</PresentationFormat>
  <Paragraphs>81</Paragraphs>
  <Slides>14</Slides>
  <Notes>0</Notes>
  <HiddenSlides>0</HiddenSlides>
  <MMClips>0</MMClips>
  <ScaleCrop>false</ScaleCrop>
  <HeadingPairs>
    <vt:vector size="6" baseType="variant">
      <vt:variant>
        <vt:lpstr>Použitá písma</vt:lpstr>
      </vt:variant>
      <vt:variant>
        <vt:i4>4</vt:i4>
      </vt:variant>
      <vt:variant>
        <vt:lpstr>Šablona návrhu</vt:lpstr>
      </vt:variant>
      <vt:variant>
        <vt:i4>1</vt:i4>
      </vt:variant>
      <vt:variant>
        <vt:lpstr>Nadpisy snímků</vt:lpstr>
      </vt:variant>
      <vt:variant>
        <vt:i4>14</vt:i4>
      </vt:variant>
    </vt:vector>
  </HeadingPairs>
  <TitlesOfParts>
    <vt:vector size="19" baseType="lpstr">
      <vt:lpstr>Calibri</vt:lpstr>
      <vt:lpstr>Arial</vt:lpstr>
      <vt:lpstr>Wingdings</vt:lpstr>
      <vt:lpstr>Times New Roman</vt:lpstr>
      <vt:lpstr>Mraky</vt:lpstr>
      <vt:lpstr>Theory of Sport Training Basic Principles</vt:lpstr>
      <vt:lpstr>Planning of ST</vt:lpstr>
      <vt:lpstr>Long-term concept of ST</vt:lpstr>
      <vt:lpstr>Stage of training</vt:lpstr>
      <vt:lpstr>Stage of Sport Pre-Training</vt:lpstr>
      <vt:lpstr>Stage of Basic Training</vt:lpstr>
      <vt:lpstr>Stage of Specific training</vt:lpstr>
      <vt:lpstr>Stage of Top Training</vt:lpstr>
      <vt:lpstr>Periodization</vt:lpstr>
      <vt:lpstr>Periodization of shorter training periods</vt:lpstr>
      <vt:lpstr>Training Task of Periods</vt:lpstr>
      <vt:lpstr>Macrocycle</vt:lpstr>
      <vt:lpstr>Mezocycle</vt:lpstr>
      <vt:lpstr>Cycles - Microcycle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Sport Training Basic Principles</dc:title>
  <dc:creator>pavel</dc:creator>
  <cp:lastModifiedBy>Pavel Korvas</cp:lastModifiedBy>
  <cp:revision>23</cp:revision>
  <dcterms:created xsi:type="dcterms:W3CDTF">2011-12-04T15:17:39Z</dcterms:created>
  <dcterms:modified xsi:type="dcterms:W3CDTF">2012-11-26T06:38:54Z</dcterms:modified>
</cp:coreProperties>
</file>