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0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13600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813600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2800" y="405900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8136000" cy="438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13600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360000" y="301320"/>
            <a:ext cx="8280000" cy="585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8136000" cy="438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2800" y="405900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813564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13600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813600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2800" y="405900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13600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60000" y="301320"/>
            <a:ext cx="8280000" cy="585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4385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800" y="405900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8135640" cy="2091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Klikněte pro úpravu formátu textu nadpisu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cs-CZ"/>
              <a:t>&lt;datum/čas&gt;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cs-CZ"/>
              <a:t>&lt;zápatí&gt;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E1B161E1-A181-4151-A1E1-B181614151F1}" type="slidenum">
              <a:rPr lang="cs-CZ"/>
              <a:t>&lt;číslo&gt;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Klikněte pro úpravu formátu textu nadpisu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cs-CZ" sz="1400"/>
              <a:t>&lt;datum/čas&gt;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3015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cs-CZ" sz="1400"/>
              <a:t>&lt;zápatí&gt;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6435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910121F1-D191-4161-8181-612161F14141}" type="slidenum">
              <a:rPr lang="cs-CZ" sz="1400"/>
              <a:t>&lt;číslo&gt;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Druhy vzdělávání</a:t>
            </a:r>
            <a:endParaRPr/>
          </a:p>
        </p:txBody>
      </p:sp>
      <p:sp>
        <p:nvSpPr>
          <p:cNvPr id="75" name="TextShape 2"/>
          <p:cNvSpPr txBox="1"/>
          <p:nvPr/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Androdidaktika</a:t>
            </a:r>
            <a:endParaRPr/>
          </a:p>
          <a:p>
            <a:pPr algn="ctr"/>
            <a:r>
              <a:rPr lang="cs-CZ"/>
              <a:t>ASEBS</a:t>
            </a:r>
            <a:endParaRPr/>
          </a:p>
          <a:p>
            <a:pPr algn="ctr"/>
            <a:r>
              <a:rPr lang="cs-CZ"/>
              <a:t>př.2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Druhy vzdělávání</a:t>
            </a:r>
            <a:endParaRPr/>
          </a:p>
        </p:txBody>
      </p:sp>
      <p:sp>
        <p:nvSpPr>
          <p:cNvPr id="77" name="TextShape 2"/>
          <p:cNvSpPr txBox="1"/>
          <p:nvPr/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bIns="0" lIns="0" rIns="0" tIns="0" wrap="none"/>
          <a:p>
            <a:r>
              <a:rPr lang="sk-SK" sz="2800"/>
              <a:t>1) zaškolování na vykonávání jednoduchých činností</a:t>
            </a:r>
            <a:endParaRPr/>
          </a:p>
          <a:p>
            <a:r>
              <a:rPr lang="sk-SK" sz="2800"/>
              <a:t>2) adaptační proces – adaptace pracovníků na novou prácia</a:t>
            </a:r>
            <a:endParaRPr/>
          </a:p>
          <a:p>
            <a:r>
              <a:rPr lang="sk-SK" sz="2800"/>
              <a:t>3) účelová profesní příprava – rozvoj kvalifikace</a:t>
            </a:r>
            <a:endParaRPr/>
          </a:p>
          <a:p>
            <a:r>
              <a:rPr lang="sk-SK" sz="2800"/>
              <a:t>4) speciální příprava – získání speciálních vědomostí a dovedností ( oblast řízení, It, komunikace)</a:t>
            </a:r>
            <a:endParaRPr/>
          </a:p>
          <a:p>
            <a:r>
              <a:rPr lang="sk-SK" sz="2800"/>
              <a:t>5) periodické přezkušování a obnovování způsobilosti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Členění rekvalifikačního vzdělávání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bIns="0" lIns="0" rIns="0" tIns="0" wrap="none"/>
          <a:p>
            <a:r>
              <a:rPr lang="sk-SK"/>
              <a:t>-  doplňková rekvalifikace</a:t>
            </a:r>
            <a:endParaRPr/>
          </a:p>
          <a:p>
            <a:r>
              <a:rPr lang="sk-SK"/>
              <a:t>- cílená rekvalifikace</a:t>
            </a:r>
            <a:endParaRPr/>
          </a:p>
          <a:p>
            <a:r>
              <a:rPr lang="sk-SK"/>
              <a:t>- zaměstnanecká rekvalifikace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Formálnost vzdělávání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cs-CZ"/>
              <a:t>Formální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/>
              <a:t>Neformální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/>
              <a:t>Informální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Formální vzdělávání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bIns="0" lIns="0" rIns="0" tIns="0" wrap="none"/>
          <a:p>
            <a:r>
              <a:rPr lang="sk-SK"/>
              <a:t> </a:t>
            </a:r>
            <a:r>
              <a:rPr lang="sk-SK"/>
              <a:t>- základní, střední, odborné a vysoké školy</a:t>
            </a:r>
            <a:endParaRPr/>
          </a:p>
          <a:p>
            <a:r>
              <a:rPr lang="sk-SK"/>
              <a:t>- školní charakter</a:t>
            </a:r>
            <a:endParaRPr/>
          </a:p>
          <a:p>
            <a:r>
              <a:rPr lang="sk-SK"/>
              <a:t>- získání formálních, uznávanch kvalifikací a certifikátů</a:t>
            </a:r>
            <a:endParaRPr/>
          </a:p>
          <a:p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Neformální vzdělávání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bIns="0" lIns="0" rIns="0" tIns="0" wrap="none"/>
          <a:p>
            <a:r>
              <a:rPr lang="sk-SK"/>
              <a:t>- ukončené vydáním oficiálních dokladů</a:t>
            </a:r>
            <a:endParaRPr/>
          </a:p>
          <a:p>
            <a:r>
              <a:rPr lang="sk-SK"/>
              <a:t>- vzdělávání probíhající ve třech paralelních institucionálních soustavách mimoškolního -  vzdělávání – osvětová soustava</a:t>
            </a:r>
            <a:endParaRPr/>
          </a:p>
          <a:p>
            <a:r>
              <a:rPr i="1" lang="sk-SK"/>
              <a:t>- soustava vzdělávání v zaměstnavatelských organizacích</a:t>
            </a:r>
            <a:endParaRPr/>
          </a:p>
          <a:p>
            <a:r>
              <a:rPr i="1" lang="sk-SK"/>
              <a:t>- soustava vzdělávání v zájmovýých nevladních organizacích a sdruženích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-90000"/>
            <a:ext cx="9071640" cy="625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720000" y="792000"/>
            <a:ext cx="8568000" cy="6192000"/>
          </a:xfrm>
          <a:prstGeom prst="rect">
            <a:avLst/>
          </a:prstGeom>
        </p:spPr>
        <p:txBody>
          <a:bodyPr bIns="0" lIns="0" rIns="0" tIns="0" wrap="none"/>
          <a:p>
            <a:pPr>
              <a:lnSpc>
                <a:spcPct val="80000"/>
              </a:lnSpc>
            </a:pPr>
            <a:r>
              <a:rPr lang="sk-SK" sz="2800"/>
              <a:t> </a:t>
            </a:r>
            <a:r>
              <a:rPr lang="sk-SK" sz="2800"/>
              <a:t>- neformální vzdělávání se většinou děje mmimo školu</a:t>
            </a:r>
            <a:endParaRPr/>
          </a:p>
          <a:p>
            <a:pPr>
              <a:lnSpc>
                <a:spcPct val="80000"/>
              </a:lnSpc>
            </a:pPr>
            <a:r>
              <a:rPr lang="sk-SK" sz="2800"/>
              <a:t>- není považované za skutečné vzdělávání</a:t>
            </a:r>
            <a:endParaRPr/>
          </a:p>
          <a:p>
            <a:pPr>
              <a:lnSpc>
                <a:spcPct val="80000"/>
              </a:lnSpc>
            </a:pPr>
            <a:r>
              <a:rPr lang="sk-SK" sz="2800"/>
              <a:t>- výsledky se nepovažují na trhu práce za hodné finančního ocenění</a:t>
            </a:r>
            <a:endParaRPr/>
          </a:p>
          <a:p>
            <a:pPr>
              <a:lnSpc>
                <a:spcPct val="80000"/>
              </a:lnSpc>
            </a:pPr>
            <a:r>
              <a:rPr lang="sk-SK" sz="2800"/>
              <a:t>- bývá většinou podceňované</a:t>
            </a:r>
            <a:endParaRPr/>
          </a:p>
          <a:p>
            <a:pPr>
              <a:lnSpc>
                <a:spcPct val="80000"/>
              </a:lnSpc>
            </a:pPr>
            <a:r>
              <a:rPr lang="sk-SK" sz="2800"/>
              <a:t>- Neformálne vzdelávanie sa zväčša deje mimo škôl.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Informální vzdělávání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bIns="0" lIns="0" rIns="0" tIns="0" wrap="none"/>
          <a:p>
            <a:pPr>
              <a:lnSpc>
                <a:spcPct val="80000"/>
              </a:lnSpc>
            </a:pPr>
            <a:r>
              <a:rPr lang="sk-SK" sz="2800"/>
              <a:t>Informální – tedy neinftitucionální</a:t>
            </a:r>
            <a:endParaRPr/>
          </a:p>
          <a:p>
            <a:pPr>
              <a:lnSpc>
                <a:spcPct val="80000"/>
              </a:lnSpc>
            </a:pPr>
            <a:r>
              <a:rPr lang="sk-SK" sz="2800"/>
              <a:t>- na scéně vzdělávání se prkticky strácí</a:t>
            </a:r>
            <a:endParaRPr/>
          </a:p>
          <a:p>
            <a:pPr>
              <a:lnSpc>
                <a:spcPct val="80000"/>
              </a:lnSpc>
            </a:pPr>
            <a:r>
              <a:rPr lang="sk-SK" sz="2800"/>
              <a:t>- nejstarší forma vzdělávání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r>
              <a:rPr lang="sk-SK" sz="2800"/>
              <a:t>“ </a:t>
            </a:r>
            <a:r>
              <a:rPr lang="sk-SK" sz="2800"/>
              <a:t>Skutočnosť, že sa osobné počítače presadili v domácnostiach skôr ako v školách, podčiarkuje dôležitosť neinštitucionálneho vzdelávania. Neinštitucionálny kontext ponúka obrovský potenciál (Memorandum, 2002).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