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9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4" r:id="rId31"/>
    <p:sldId id="288" r:id="rId32"/>
    <p:sldId id="382" r:id="rId33"/>
    <p:sldId id="285" r:id="rId34"/>
    <p:sldId id="343" r:id="rId35"/>
    <p:sldId id="286" r:id="rId36"/>
    <p:sldId id="289" r:id="rId37"/>
    <p:sldId id="364" r:id="rId38"/>
    <p:sldId id="315" r:id="rId39"/>
    <p:sldId id="348" r:id="rId40"/>
    <p:sldId id="349" r:id="rId41"/>
    <p:sldId id="347" r:id="rId42"/>
    <p:sldId id="317" r:id="rId43"/>
    <p:sldId id="324" r:id="rId44"/>
    <p:sldId id="316" r:id="rId45"/>
    <p:sldId id="318" r:id="rId46"/>
    <p:sldId id="319" r:id="rId47"/>
    <p:sldId id="320" r:id="rId48"/>
    <p:sldId id="321" r:id="rId49"/>
    <p:sldId id="322" r:id="rId50"/>
    <p:sldId id="367" r:id="rId51"/>
    <p:sldId id="323" r:id="rId52"/>
    <p:sldId id="325" r:id="rId53"/>
    <p:sldId id="392" r:id="rId54"/>
    <p:sldId id="326" r:id="rId55"/>
    <p:sldId id="389" r:id="rId56"/>
    <p:sldId id="390" r:id="rId57"/>
    <p:sldId id="327" r:id="rId58"/>
    <p:sldId id="328" r:id="rId59"/>
    <p:sldId id="387" r:id="rId60"/>
    <p:sldId id="368" r:id="rId61"/>
    <p:sldId id="369" r:id="rId62"/>
    <p:sldId id="370" r:id="rId63"/>
    <p:sldId id="371" r:id="rId64"/>
    <p:sldId id="366" r:id="rId65"/>
    <p:sldId id="388" r:id="rId66"/>
    <p:sldId id="329" r:id="rId67"/>
    <p:sldId id="330" r:id="rId68"/>
    <p:sldId id="391" r:id="rId69"/>
    <p:sldId id="393" r:id="rId70"/>
    <p:sldId id="338" r:id="rId71"/>
    <p:sldId id="383" r:id="rId72"/>
    <p:sldId id="384" r:id="rId73"/>
    <p:sldId id="385" r:id="rId74"/>
    <p:sldId id="386" r:id="rId75"/>
    <p:sldId id="365" r:id="rId76"/>
    <p:sldId id="331" r:id="rId77"/>
    <p:sldId id="332" r:id="rId78"/>
    <p:sldId id="333" r:id="rId79"/>
    <p:sldId id="334" r:id="rId80"/>
    <p:sldId id="375" r:id="rId81"/>
    <p:sldId id="372" r:id="rId82"/>
    <p:sldId id="335" r:id="rId83"/>
    <p:sldId id="336" r:id="rId84"/>
    <p:sldId id="337" r:id="rId85"/>
    <p:sldId id="378" r:id="rId86"/>
    <p:sldId id="381" r:id="rId87"/>
    <p:sldId id="379" r:id="rId88"/>
    <p:sldId id="380" r:id="rId89"/>
    <p:sldId id="339" r:id="rId90"/>
    <p:sldId id="340" r:id="rId91"/>
    <p:sldId id="341" r:id="rId92"/>
    <p:sldId id="342" r:id="rId93"/>
    <p:sldId id="344" r:id="rId94"/>
    <p:sldId id="350" r:id="rId95"/>
    <p:sldId id="345" r:id="rId96"/>
    <p:sldId id="351" r:id="rId97"/>
    <p:sldId id="352" r:id="rId98"/>
    <p:sldId id="353" r:id="rId99"/>
    <p:sldId id="354" r:id="rId100"/>
    <p:sldId id="355" r:id="rId101"/>
    <p:sldId id="356" r:id="rId102"/>
    <p:sldId id="357" r:id="rId103"/>
    <p:sldId id="358" r:id="rId104"/>
    <p:sldId id="359" r:id="rId105"/>
    <p:sldId id="360" r:id="rId106"/>
    <p:sldId id="361" r:id="rId107"/>
    <p:sldId id="363" r:id="rId108"/>
    <p:sldId id="362" r:id="rId109"/>
    <p:sldId id="376" r:id="rId110"/>
    <p:sldId id="377" r:id="rId111"/>
    <p:sldId id="394" r:id="rId112"/>
    <p:sldId id="346" r:id="rId1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0"/>
          <c:y val="0"/>
          <c:w val="1"/>
          <c:h val="1"/>
        </c:manualLayout>
      </c:layout>
      <c:lineChart>
        <c:grouping val="standard"/>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er>
        <c:marker val="1"/>
        <c:axId val="64594304"/>
        <c:axId val="64595840"/>
      </c:lineChart>
      <c:catAx>
        <c:axId val="64594304"/>
        <c:scaling>
          <c:orientation val="minMax"/>
        </c:scaling>
        <c:delete val="1"/>
        <c:axPos val="b"/>
        <c:tickLblPos val="none"/>
        <c:crossAx val="64595840"/>
        <c:crosses val="autoZero"/>
        <c:auto val="1"/>
        <c:lblAlgn val="ctr"/>
        <c:lblOffset val="100"/>
      </c:catAx>
      <c:valAx>
        <c:axId val="64595840"/>
        <c:scaling>
          <c:orientation val="minMax"/>
        </c:scaling>
        <c:delete val="1"/>
        <c:axPos val="l"/>
        <c:numFmt formatCode="General" sourceLinked="1"/>
        <c:tickLblPos val="none"/>
        <c:crossAx val="6459430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Jednotlivé prvky</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smtClean="0"/>
            <a:t>Vztahy mezi prvky</a:t>
          </a:r>
          <a:endParaRPr lang="cs-CZ" dirty="0"/>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v systému</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smtClean="0"/>
            <a:t>Zvnitřnění systému</a:t>
          </a:r>
          <a:endParaRPr lang="cs-CZ" dirty="0"/>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Možnost přijmout informaci</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smtClean="0"/>
            <a:t>Schopnost přijmout informaci</a:t>
          </a:r>
          <a:endParaRPr lang="cs-CZ" dirty="0"/>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smtClean="0"/>
            <a:t>Osobnostní předpoklady</a:t>
          </a:r>
          <a:endParaRPr lang="cs-CZ" dirty="0"/>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smtClean="0"/>
            <a:t>Podmínky organizace</a:t>
          </a:r>
          <a:endParaRPr lang="cs-CZ" dirty="0"/>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smtClean="0"/>
            <a:t>Příležitost k uplatnění informace</a:t>
          </a:r>
          <a:endParaRPr lang="cs-CZ" dirty="0"/>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A9FDF4DF-8A0B-45FD-A66A-EF44CBABCB20}" type="presOf" srcId="{6E0EACA4-ECE9-4A92-919B-07784A80050E}" destId="{2F500181-71C5-415A-B434-FE8B5F5CC3E0}" srcOrd="0"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743741FF-14CE-406D-9177-AD16BC8D1960}" srcId="{6E0EACA4-ECE9-4A92-919B-07784A80050E}" destId="{5C5D6219-5CA8-4DDB-AC5C-35AB29717A9D}" srcOrd="2" destOrd="0" parTransId="{15B56CA9-7269-4772-9EF8-EBA27FE13EFB}" sibTransId="{E00FC090-04DB-4804-A18D-A24BBE1DB38E}"/>
    <dgm:cxn modelId="{F334F54E-EF3D-4F5C-A681-AAF462199751}" type="presOf" srcId="{F9DD00B4-51F1-42BA-93AF-D2E84DCCEBDF}" destId="{CADC7F76-0FC2-41B2-B07B-A367DF75C765}" srcOrd="1" destOrd="0" presId="urn:microsoft.com/office/officeart/2005/8/layout/target3"/>
    <dgm:cxn modelId="{0958F240-5C79-4216-B80E-A3566F4D99A2}" type="presOf" srcId="{D004490C-F201-43A7-9AEC-1D8DBF368C45}" destId="{BBF4DA6F-F91F-473D-AC1C-D53CCAF9E8C9}" srcOrd="0" destOrd="1"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3F81853E-7891-4448-9F4A-38A2076FCC17}" srcId="{6E0EACA4-ECE9-4A92-919B-07784A80050E}" destId="{D004490C-F201-43A7-9AEC-1D8DBF368C45}" srcOrd="1" destOrd="0" parTransId="{A87D1849-6233-47F5-B2D4-CE8D5F51EF98}" sibTransId="{2F4D531D-4308-4683-AE05-FD8A2446BA47}"/>
    <dgm:cxn modelId="{61AC70CF-5BB9-43F5-8E0C-45A4BAFE75B1}" type="presOf" srcId="{6E0EACA4-ECE9-4A92-919B-07784A80050E}" destId="{68DFE611-0220-46DD-B438-981F81DAE47B}" srcOrd="1" destOrd="0" presId="urn:microsoft.com/office/officeart/2005/8/layout/target3"/>
    <dgm:cxn modelId="{3A88338E-0719-4DED-9159-26B98FE80F66}" srcId="{F9DD00B4-51F1-42BA-93AF-D2E84DCCEBDF}" destId="{7DAABF4F-93FF-4B1B-9027-3E2A1ED1E50F}" srcOrd="1" destOrd="0" parTransId="{FFABE1C4-0B69-4E3C-A085-79B3FCAD0A0E}" sibTransId="{119CDBCA-3444-4D80-B770-9F131D91F134}"/>
    <dgm:cxn modelId="{A881D564-CC51-4667-A154-83494A15CAA4}" type="presOf" srcId="{502B1C68-C141-40FF-A5C3-61A6F253AE50}" destId="{D56122AE-7F8C-4C5C-B7C7-E495CC55F1FA}" srcOrd="1"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15347A70-FA06-4786-8561-0BEB361AFFA2}" srcId="{F9DD00B4-51F1-42BA-93AF-D2E84DCCEBDF}" destId="{C0EE6D6A-4AF7-4436-9CFE-8585A6A40539}" srcOrd="2" destOrd="0" parTransId="{9DCA4304-A6B1-4D08-9018-C733CCDA2B65}" sibTransId="{F3516915-9A37-438C-B35A-9250DDA82C20}"/>
    <dgm:cxn modelId="{4A90C513-5B0A-470D-BE6F-D8166F71D943}" type="presOf" srcId="{453C9DD2-42DA-4F21-8757-F8A494A1A16B}" destId="{12771CD7-A7EF-4B17-9284-F49F54592891}" srcOrd="0" destOrd="1"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056635E7-17CB-45DD-A348-A470CCA53ACE}" type="presOf" srcId="{A46D1F54-D054-4E44-B59A-D2A29760609B}" destId="{CA669E10-BD9F-4DCC-8152-39DE0FD423EF}" srcOrd="0" destOrd="0" presId="urn:microsoft.com/office/officeart/2005/8/layout/target3"/>
    <dgm:cxn modelId="{198F14FD-E3AF-473B-998A-0EA2728A9B9D}" type="presOf" srcId="{5C5D6219-5CA8-4DDB-AC5C-35AB29717A9D}" destId="{BBF4DA6F-F91F-473D-AC1C-D53CCAF9E8C9}" srcOrd="0" destOrd="2" presId="urn:microsoft.com/office/officeart/2005/8/layout/target3"/>
    <dgm:cxn modelId="{1C95FBD2-5776-49CE-A548-08B9B0BD244A}" type="presOf" srcId="{F9DD00B4-51F1-42BA-93AF-D2E84DCCEBDF}" destId="{C9EED715-0316-44DF-A86A-5A655904D3BC}" srcOrd="0" destOrd="0" presId="urn:microsoft.com/office/officeart/2005/8/layout/target3"/>
    <dgm:cxn modelId="{FB5808BF-D74C-43CF-8B6D-1A9414579725}" type="presOf" srcId="{39541E0A-068A-40DE-B4BA-0A082440F6C8}" destId="{12771CD7-A7EF-4B17-9284-F49F54592891}" srcOrd="0" destOrd="0" presId="urn:microsoft.com/office/officeart/2005/8/layout/target3"/>
    <dgm:cxn modelId="{F8BC90AE-7876-45A9-A57C-D80D7BA9E2F7}" srcId="{6E0EACA4-ECE9-4A92-919B-07784A80050E}" destId="{6DCA778B-BDE3-402D-9865-BA08EEA13353}" srcOrd="3" destOrd="0" parTransId="{48E0385F-45CF-48ED-B3DB-349AF9A7961D}" sibTransId="{6299E0E6-CFC6-4CAC-B4CE-FCC14FCD3DC8}"/>
    <dgm:cxn modelId="{E7F49057-D009-4EAE-97B6-612F0DC599B6}" srcId="{A46D1F54-D054-4E44-B59A-D2A29760609B}" destId="{F9DD00B4-51F1-42BA-93AF-D2E84DCCEBDF}" srcOrd="2" destOrd="0" parTransId="{F51F6A0B-699C-44EA-BC96-B42352281004}" sibTransId="{FC65CDA3-0CBB-4C23-A008-675353FBF9BE}"/>
    <dgm:cxn modelId="{C58599F4-872B-45F0-8F5E-8C1C0EF2A708}" srcId="{502B1C68-C141-40FF-A5C3-61A6F253AE50}" destId="{453C9DD2-42DA-4F21-8757-F8A494A1A16B}" srcOrd="1" destOrd="0" parTransId="{2A7958F6-2EFD-4865-B389-F68D2B48DA2F}" sibTransId="{42533C65-4FE5-413E-9B19-5D4425863A80}"/>
    <dgm:cxn modelId="{1F421A36-5221-4AF9-B434-81BD45C5A11C}" type="presOf" srcId="{C6B12F72-BFD8-4B02-AAB5-3CC7E2265F77}" destId="{A1395A7A-F8DA-45E9-87D7-4F3FA3F85567}" srcOrd="0" destOrd="0" presId="urn:microsoft.com/office/officeart/2005/8/layout/target3"/>
    <dgm:cxn modelId="{AE687E24-66F2-497E-BEF8-7D88E9CAEE69}" type="presOf" srcId="{502B1C68-C141-40FF-A5C3-61A6F253AE50}" destId="{D4C9F83B-0BE8-4132-830E-15B6C0A9CF0F}" srcOrd="0" destOrd="0" presId="urn:microsoft.com/office/officeart/2005/8/layout/target3"/>
    <dgm:cxn modelId="{1AFEDE74-C847-4EF2-838A-5AC2CAA1EE94}" type="presOf" srcId="{C0EE6D6A-4AF7-4436-9CFE-8585A6A40539}" destId="{A1395A7A-F8DA-45E9-87D7-4F3FA3F85567}" srcOrd="0" destOrd="2" presId="urn:microsoft.com/office/officeart/2005/8/layout/target3"/>
    <dgm:cxn modelId="{C70D45F7-6239-4B75-B8C2-50D66102871F}" type="presOf" srcId="{7DAABF4F-93FF-4B1B-9027-3E2A1ED1E50F}" destId="{A1395A7A-F8DA-45E9-87D7-4F3FA3F85567}" srcOrd="0" destOrd="1" presId="urn:microsoft.com/office/officeart/2005/8/layout/target3"/>
    <dgm:cxn modelId="{EE17E7C7-B4AB-43C0-9B16-B57AB27EC83C}" type="presOf" srcId="{6DCA778B-BDE3-402D-9865-BA08EEA13353}" destId="{BBF4DA6F-F91F-473D-AC1C-D53CCAF9E8C9}" srcOrd="0" destOrd="3"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54883BF3-4663-46B7-A838-0BD1383A26B0}" type="presOf" srcId="{9E6FE45D-DAC3-459D-AE8A-F48DD6F2BD6B}" destId="{BBF4DA6F-F91F-473D-AC1C-D53CCAF9E8C9}" srcOrd="0" destOrd="0" presId="urn:microsoft.com/office/officeart/2005/8/layout/target3"/>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Založený na vědeckých důkazech</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podpořené osobní zkušeností</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Víra ve vzdělání podpořené osobní zkušeností</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C049DCE2-DF31-47AF-B632-7A33D925DBD9}" srcId="{A46D1F54-D054-4E44-B59A-D2A29760609B}" destId="{6E0EACA4-ECE9-4A92-919B-07784A80050E}" srcOrd="1" destOrd="0" parTransId="{C4B43FCF-30DC-41A2-9D94-D7FCFB8EF70F}" sibTransId="{C6082BBA-4DF6-4467-AFB9-92336AA92D78}"/>
    <dgm:cxn modelId="{2C421F12-52CD-4ED3-B860-365126E0A0E8}" srcId="{F9DD00B4-51F1-42BA-93AF-D2E84DCCEBDF}" destId="{C6B12F72-BFD8-4B02-AAB5-3CC7E2265F77}" srcOrd="0" destOrd="0" parTransId="{CF226797-2D3C-4E36-8CA1-3688E86B119F}" sibTransId="{BEC4111E-C4D6-4ED8-9D54-303A02B6FFAC}"/>
    <dgm:cxn modelId="{F7A47CBC-7E2D-455E-99C8-542AB4076D02}" type="presOf" srcId="{9E6FE45D-DAC3-459D-AE8A-F48DD6F2BD6B}" destId="{BBF4DA6F-F91F-473D-AC1C-D53CCAF9E8C9}" srcOrd="0" destOrd="0" presId="urn:microsoft.com/office/officeart/2005/8/layout/target3"/>
    <dgm:cxn modelId="{EEF2D892-BAFD-4D45-9FA4-27BC8B4D6454}" type="presOf" srcId="{6E0EACA4-ECE9-4A92-919B-07784A80050E}" destId="{2F500181-71C5-415A-B434-FE8B5F5CC3E0}" srcOrd="0" destOrd="0" presId="urn:microsoft.com/office/officeart/2005/8/layout/target3"/>
    <dgm:cxn modelId="{B49F8B15-7383-49D1-941E-49F80A7F1146}" type="presOf" srcId="{502B1C68-C141-40FF-A5C3-61A6F253AE50}" destId="{D56122AE-7F8C-4C5C-B7C7-E495CC55F1FA}" srcOrd="1" destOrd="0" presId="urn:microsoft.com/office/officeart/2005/8/layout/target3"/>
    <dgm:cxn modelId="{E7F49057-D009-4EAE-97B6-612F0DC599B6}" srcId="{A46D1F54-D054-4E44-B59A-D2A29760609B}" destId="{F9DD00B4-51F1-42BA-93AF-D2E84DCCEBDF}" srcOrd="2" destOrd="0" parTransId="{F51F6A0B-699C-44EA-BC96-B42352281004}" sibTransId="{FC65CDA3-0CBB-4C23-A008-675353FBF9BE}"/>
    <dgm:cxn modelId="{865F3ADC-4C03-4CB4-AEED-F90623DEB83C}" srcId="{A46D1F54-D054-4E44-B59A-D2A29760609B}" destId="{502B1C68-C141-40FF-A5C3-61A6F253AE50}" srcOrd="0" destOrd="0" parTransId="{71F64C7B-1332-4E08-8B72-81FD9AF4595A}" sibTransId="{DA2313B0-77FB-424E-9A64-E0631EE0521D}"/>
    <dgm:cxn modelId="{EC7E6CEE-A239-4B40-BB75-EEA26C55D4D5}" type="presOf" srcId="{A46D1F54-D054-4E44-B59A-D2A29760609B}" destId="{CA669E10-BD9F-4DCC-8152-39DE0FD423EF}" srcOrd="0" destOrd="0"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4891C003-F1B2-4EC6-B67A-06E04387891D}" type="presOf" srcId="{39541E0A-068A-40DE-B4BA-0A082440F6C8}" destId="{12771CD7-A7EF-4B17-9284-F49F54592891}" srcOrd="0" destOrd="0" presId="urn:microsoft.com/office/officeart/2005/8/layout/target3"/>
    <dgm:cxn modelId="{38B2A111-E678-4D7A-B9EF-E0F8CC3B805E}" type="presOf" srcId="{F9DD00B4-51F1-42BA-93AF-D2E84DCCEBDF}" destId="{C9EED715-0316-44DF-A86A-5A655904D3BC}"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26325C7-3E29-4C83-93E3-3339498F93D0}" type="presOf" srcId="{6E0EACA4-ECE9-4A92-919B-07784A80050E}" destId="{68DFE611-0220-46DD-B438-981F81DAE47B}" srcOrd="1"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6E6D6C71-26F1-4540-AE03-1E2656F9FD42}" type="presOf" srcId="{F9DD00B4-51F1-42BA-93AF-D2E84DCCEBDF}" destId="{CADC7F76-0FC2-41B2-B07B-A367DF75C765}"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Jednotlivé prvky</a:t>
          </a:r>
          <a:endParaRPr lang="cs-CZ" sz="1600" kern="1200" dirty="0"/>
        </a:p>
        <a:p>
          <a:pPr marL="171450" lvl="1" indent="-171450" algn="l" defTabSz="711200">
            <a:lnSpc>
              <a:spcPct val="90000"/>
            </a:lnSpc>
            <a:spcBef>
              <a:spcPct val="0"/>
            </a:spcBef>
            <a:spcAft>
              <a:spcPct val="15000"/>
            </a:spcAft>
            <a:buChar char="••"/>
          </a:pPr>
          <a:r>
            <a:rPr lang="cs-CZ" sz="1600" kern="1200" dirty="0" smtClean="0"/>
            <a:t>Vztahy mezi prvky</a:t>
          </a:r>
          <a:endParaRPr lang="cs-CZ" sz="16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Vzdělání v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Zvnitřnění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Osobnostní předpoklady</a:t>
          </a:r>
          <a:endParaRPr lang="cs-CZ" sz="1600" kern="1200" dirty="0"/>
        </a:p>
        <a:p>
          <a:pPr marL="171450" lvl="1" indent="-171450" algn="l" defTabSz="711200">
            <a:lnSpc>
              <a:spcPct val="90000"/>
            </a:lnSpc>
            <a:spcBef>
              <a:spcPct val="0"/>
            </a:spcBef>
            <a:spcAft>
              <a:spcPct val="15000"/>
            </a:spcAft>
            <a:buChar char="••"/>
          </a:pPr>
          <a:r>
            <a:rPr lang="cs-CZ" sz="1600" kern="1200" dirty="0" smtClean="0"/>
            <a:t>Podmínky organizace</a:t>
          </a:r>
          <a:endParaRPr lang="cs-CZ" sz="16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Možnost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Schopnost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Příležitost k uplatnění informace</a:t>
          </a:r>
          <a:endParaRPr lang="cs-CZ" sz="1600" kern="1200" dirty="0"/>
        </a:p>
      </dsp:txBody>
      <dsp:txXfrm>
        <a:off x="5257800" y="2743201"/>
        <a:ext cx="2971800" cy="13715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Založený na vědeckých důkazech</a:t>
          </a:r>
          <a:endParaRPr lang="cs-CZ" sz="24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Vzdělání podpořené osobní zkušeností</a:t>
          </a:r>
          <a:endParaRPr lang="cs-CZ" sz="24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Víra ve vzdělání podpořené osobní zkušeností</a:t>
          </a:r>
          <a:endParaRPr lang="cs-CZ" sz="2400" kern="1200" dirty="0"/>
        </a:p>
      </dsp:txBody>
      <dsp:txXfrm>
        <a:off x="5257800" y="2743201"/>
        <a:ext cx="2971800" cy="1371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5.12.2012</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5.12.2012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5.12.2012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5.12.2012</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5.12.2012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5.12.2012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5.12.2012</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5.12.2012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5.12.2012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5.12.2012</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5.12.2012</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5.12.2012</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smtClean="0"/>
              <a:t>Teorie sebeobrany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zkušenosti</a:t>
            </a:r>
            <a:endParaRPr lang="cs-CZ"/>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Srdeční frekvence je nepřímým způsobem měření vzrušení (míry stresu):</a:t>
            </a:r>
          </a:p>
          <a:p>
            <a:r>
              <a:rPr lang="cs-CZ" dirty="0" smtClean="0"/>
              <a:t>115 zhoršení jemné motoriky</a:t>
            </a:r>
          </a:p>
          <a:p>
            <a:pPr lvl="1"/>
            <a:r>
              <a:rPr lang="cs-CZ" dirty="0" smtClean="0"/>
              <a:t>Manipulace se zbraní</a:t>
            </a:r>
          </a:p>
          <a:p>
            <a:pPr lvl="1"/>
            <a:r>
              <a:rPr lang="cs-CZ" dirty="0" smtClean="0"/>
              <a:t>Přesné pohyby prstů a rukou</a:t>
            </a:r>
          </a:p>
          <a:p>
            <a:pPr lvl="1"/>
            <a:endParaRPr lang="cs-CZ" dirty="0" smtClean="0"/>
          </a:p>
          <a:p>
            <a:r>
              <a:rPr lang="cs-CZ" dirty="0" smtClean="0"/>
              <a:t>145 zhoršení komplexní motoriky</a:t>
            </a:r>
          </a:p>
          <a:p>
            <a:pPr lvl="1"/>
            <a:r>
              <a:rPr lang="cs-CZ" dirty="0" smtClean="0"/>
              <a:t>Složitější úpolové techniky (vyžadující koordinaci více pohybů)</a:t>
            </a:r>
          </a:p>
          <a:p>
            <a:pPr lvl="1"/>
            <a:endParaRPr lang="cs-CZ" dirty="0" smtClean="0"/>
          </a:p>
          <a:p>
            <a:r>
              <a:rPr lang="cs-CZ" dirty="0" smtClean="0"/>
              <a:t>175 selhávání analýzy vjemů</a:t>
            </a:r>
          </a:p>
          <a:p>
            <a:pPr lvl="1"/>
            <a:r>
              <a:rPr lang="cs-CZ" dirty="0" smtClean="0"/>
              <a:t>Selektivní slepota a hluchota</a:t>
            </a:r>
          </a:p>
          <a:p>
            <a:pPr lvl="1"/>
            <a:r>
              <a:rPr lang="cs-CZ" dirty="0" smtClean="0"/>
              <a:t>Selhávání kognitivních procesů</a:t>
            </a:r>
          </a:p>
          <a:p>
            <a:pPr lvl="1"/>
            <a:r>
              <a:rPr lang="cs-CZ" dirty="0" smtClean="0"/>
              <a:t>Fatální zvýšení reakčního času</a:t>
            </a:r>
          </a:p>
          <a:p>
            <a:pPr lvl="1"/>
            <a:r>
              <a:rPr lang="cs-CZ" dirty="0" err="1" smtClean="0"/>
              <a:t>Hypervigilance</a:t>
            </a:r>
            <a:r>
              <a:rPr lang="cs-CZ" dirty="0" smtClean="0"/>
              <a:t>, </a:t>
            </a:r>
            <a:r>
              <a:rPr lang="cs-CZ" dirty="0" err="1" smtClean="0"/>
              <a:t>hyperexcitace</a:t>
            </a:r>
            <a:endParaRPr lang="cs-CZ" dirty="0"/>
          </a:p>
        </p:txBody>
      </p:sp>
      <p:sp>
        <p:nvSpPr>
          <p:cNvPr id="3" name="Nadpis 2"/>
          <p:cNvSpPr>
            <a:spLocks noGrp="1"/>
          </p:cNvSpPr>
          <p:nvPr>
            <p:ph type="title"/>
          </p:nvPr>
        </p:nvSpPr>
        <p:spPr/>
        <p:txBody>
          <a:bodyPr>
            <a:normAutofit fontScale="90000"/>
          </a:bodyPr>
          <a:lstStyle/>
          <a:p>
            <a:r>
              <a:rPr lang="cs-CZ" dirty="0" smtClean="0"/>
              <a:t>Motorický výkon a srdeční frekvence	</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Flow</a:t>
            </a:r>
            <a:r>
              <a:rPr lang="cs-CZ" smtClean="0"/>
              <a:t> (M</a:t>
            </a:r>
            <a:r>
              <a:rPr lang="cs-CZ" dirty="0" smtClean="0"/>
              <a:t>. </a:t>
            </a:r>
            <a:r>
              <a:rPr lang="cs-CZ" dirty="0" err="1" smtClean="0"/>
              <a:t>Czikszentmihaly</a:t>
            </a:r>
            <a:r>
              <a:rPr lang="cs-CZ" dirty="0" smtClean="0"/>
              <a:t>) – duševní stav ponoření do činnosti, plné koncentrace  a úspěchu</a:t>
            </a:r>
          </a:p>
          <a:p>
            <a:pPr lvl="1"/>
            <a:r>
              <a:rPr lang="cs-CZ" dirty="0" smtClean="0"/>
              <a:t>Sloučení myšlenek s akcí</a:t>
            </a:r>
          </a:p>
          <a:p>
            <a:pPr lvl="2"/>
            <a:r>
              <a:rPr lang="cs-CZ" dirty="0" smtClean="0"/>
              <a:t>Myšlení a činnost ve stejném okamžiku</a:t>
            </a:r>
          </a:p>
          <a:p>
            <a:pPr lvl="2"/>
            <a:r>
              <a:rPr lang="cs-CZ" dirty="0" smtClean="0"/>
              <a:t>Pocit spojení sebe sama s úkolem</a:t>
            </a:r>
          </a:p>
          <a:p>
            <a:pPr lvl="1"/>
            <a:r>
              <a:rPr lang="cs-CZ" dirty="0" smtClean="0"/>
              <a:t>Soustředěná pozornost</a:t>
            </a:r>
          </a:p>
          <a:p>
            <a:pPr lvl="2"/>
            <a:r>
              <a:rPr lang="cs-CZ" dirty="0" smtClean="0"/>
              <a:t>Vnímání pouze těch vjemů, které jsou potřebné k řešení úkolu</a:t>
            </a:r>
          </a:p>
          <a:p>
            <a:pPr lvl="2"/>
            <a:r>
              <a:rPr lang="cs-CZ" dirty="0" smtClean="0"/>
              <a:t>Podvědomí obsahuje pouze relevantní myšlenky</a:t>
            </a:r>
          </a:p>
          <a:p>
            <a:pPr lvl="1"/>
            <a:r>
              <a:rPr lang="cs-CZ" dirty="0" smtClean="0"/>
              <a:t>Pocit plné kontroly</a:t>
            </a:r>
          </a:p>
          <a:p>
            <a:pPr lvl="2"/>
            <a:r>
              <a:rPr lang="cs-CZ" dirty="0" smtClean="0"/>
              <a:t>Pocit plynulé kontroly nad sebou i okolím</a:t>
            </a:r>
          </a:p>
          <a:p>
            <a:pPr lvl="2"/>
            <a:r>
              <a:rPr lang="cs-CZ" dirty="0" smtClean="0"/>
              <a:t>Plná sebedůvěra (ne však pocit nesmrtelnosti)</a:t>
            </a:r>
          </a:p>
          <a:p>
            <a:pPr lvl="1"/>
            <a:r>
              <a:rPr lang="cs-CZ" dirty="0" smtClean="0"/>
              <a:t>Pocit jasných požadavků</a:t>
            </a:r>
          </a:p>
          <a:p>
            <a:pPr lvl="2"/>
            <a:r>
              <a:rPr lang="cs-CZ" dirty="0" smtClean="0"/>
              <a:t>Rozhodování je lehké</a:t>
            </a:r>
          </a:p>
          <a:p>
            <a:pPr lvl="2"/>
            <a:r>
              <a:rPr lang="cs-CZ" dirty="0" smtClean="0"/>
              <a:t>Rozhodnutí jsou jasné, koherentní, neodporují si</a:t>
            </a:r>
          </a:p>
          <a:p>
            <a:pPr lvl="1"/>
            <a:r>
              <a:rPr lang="cs-CZ" dirty="0" smtClean="0"/>
              <a:t>Spokojenost s sebou samým</a:t>
            </a:r>
            <a:endParaRPr lang="cs-CZ" dirty="0"/>
          </a:p>
        </p:txBody>
      </p:sp>
      <p:sp>
        <p:nvSpPr>
          <p:cNvPr id="3" name="Nadpis 2"/>
          <p:cNvSpPr>
            <a:spLocks noGrp="1"/>
          </p:cNvSpPr>
          <p:nvPr>
            <p:ph type="title"/>
          </p:nvPr>
        </p:nvSpPr>
        <p:spPr/>
        <p:txBody>
          <a:bodyPr/>
          <a:lstStyle/>
          <a:p>
            <a:r>
              <a:rPr lang="cs-CZ" dirty="0" smtClean="0"/>
              <a:t>Optimalizace výkonu v sebeobraně</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O-ZONE</a:t>
            </a:r>
          </a:p>
          <a:p>
            <a:pPr lvl="1"/>
            <a:r>
              <a:rPr lang="cs-CZ" dirty="0" err="1" smtClean="0"/>
              <a:t>Optimal</a:t>
            </a:r>
            <a:r>
              <a:rPr lang="cs-CZ" dirty="0" smtClean="0"/>
              <a:t> </a:t>
            </a:r>
            <a:r>
              <a:rPr lang="cs-CZ" dirty="0" err="1" smtClean="0"/>
              <a:t>Zone</a:t>
            </a:r>
            <a:r>
              <a:rPr lang="cs-CZ" dirty="0" smtClean="0"/>
              <a:t> </a:t>
            </a:r>
            <a:r>
              <a:rPr lang="cs-CZ" dirty="0" err="1" smtClean="0"/>
              <a:t>of</a:t>
            </a:r>
            <a:r>
              <a:rPr lang="cs-CZ" dirty="0" smtClean="0"/>
              <a:t> </a:t>
            </a:r>
            <a:r>
              <a:rPr lang="cs-CZ" dirty="0" err="1" smtClean="0"/>
              <a:t>Natural</a:t>
            </a:r>
            <a:r>
              <a:rPr lang="cs-CZ" dirty="0" smtClean="0"/>
              <a:t> Excelence</a:t>
            </a:r>
          </a:p>
          <a:p>
            <a:endParaRPr lang="cs-CZ" dirty="0" smtClean="0"/>
          </a:p>
          <a:p>
            <a:r>
              <a:rPr lang="cs-CZ" dirty="0" smtClean="0"/>
              <a:t>Míra bojové připravenosti je individuální a závisí od mnoha proměnných</a:t>
            </a:r>
          </a:p>
          <a:p>
            <a:pPr lvl="1"/>
            <a:r>
              <a:rPr lang="cs-CZ" dirty="0" smtClean="0"/>
              <a:t>Některé nelze ovlivnit (vrozené)</a:t>
            </a:r>
          </a:p>
          <a:p>
            <a:pPr lvl="1"/>
            <a:r>
              <a:rPr lang="cs-CZ" dirty="0" smtClean="0"/>
              <a:t>Některé lze ovlivnit správným tréninkem</a:t>
            </a:r>
            <a:endParaRPr lang="cs-CZ" dirty="0"/>
          </a:p>
        </p:txBody>
      </p:sp>
      <p:sp>
        <p:nvSpPr>
          <p:cNvPr id="3" name="Nadpis 2"/>
          <p:cNvSpPr>
            <a:spLocks noGrp="1"/>
          </p:cNvSpPr>
          <p:nvPr>
            <p:ph type="title"/>
          </p:nvPr>
        </p:nvSpPr>
        <p:spPr/>
        <p:txBody>
          <a:bodyPr>
            <a:normAutofit fontScale="90000"/>
          </a:bodyPr>
          <a:lstStyle/>
          <a:p>
            <a:r>
              <a:rPr lang="cs-CZ" dirty="0" smtClean="0"/>
              <a:t>Optimalizace výkonu v sebeobraně	</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Některé situace vyžadují zvýšenou aktivaci, aby bylo dosaženo optimálního výkonu</a:t>
            </a:r>
          </a:p>
          <a:p>
            <a:endParaRPr lang="cs-CZ" dirty="0" smtClean="0"/>
          </a:p>
          <a:p>
            <a:pPr lvl="1"/>
            <a:r>
              <a:rPr lang="cs-CZ" dirty="0" smtClean="0"/>
              <a:t>Probuzení z hlubokého spánku</a:t>
            </a:r>
          </a:p>
          <a:p>
            <a:pPr lvl="1"/>
            <a:r>
              <a:rPr lang="cs-CZ" dirty="0" smtClean="0"/>
              <a:t>Únava z dlouhé akce</a:t>
            </a:r>
          </a:p>
          <a:p>
            <a:pPr lvl="1"/>
            <a:r>
              <a:rPr lang="cs-CZ" dirty="0" smtClean="0"/>
              <a:t>Znudění z dlouhé akce</a:t>
            </a:r>
          </a:p>
          <a:p>
            <a:pPr lvl="1"/>
            <a:r>
              <a:rPr lang="cs-CZ" dirty="0" smtClean="0"/>
              <a:t>Každodenní rutina, když se nic neděje</a:t>
            </a:r>
          </a:p>
          <a:p>
            <a:pPr lvl="1"/>
            <a:r>
              <a:rPr lang="cs-CZ" dirty="0" smtClean="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smtClean="0"/>
              <a:t>Situace vyžadující zvýšenou aktivaci</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Rozcvička, tělesná cvičení</a:t>
            </a:r>
          </a:p>
          <a:p>
            <a:r>
              <a:rPr lang="cs-CZ" dirty="0" smtClean="0"/>
              <a:t>Selektivní asociace (ovlivnění druhými osobami)</a:t>
            </a:r>
          </a:p>
          <a:p>
            <a:r>
              <a:rPr lang="cs-CZ" dirty="0" smtClean="0"/>
              <a:t>Startovací slova (síla, akce, jedeš, …)</a:t>
            </a:r>
          </a:p>
          <a:p>
            <a:r>
              <a:rPr lang="cs-CZ" dirty="0" smtClean="0"/>
              <a:t>Startovací představy</a:t>
            </a:r>
          </a:p>
          <a:p>
            <a:pPr lvl="1"/>
            <a:r>
              <a:rPr lang="cs-CZ" dirty="0" smtClean="0"/>
              <a:t>Představy optimální odpovědi</a:t>
            </a:r>
          </a:p>
          <a:p>
            <a:pPr lvl="1"/>
            <a:r>
              <a:rPr lang="cs-CZ" dirty="0" smtClean="0"/>
              <a:t>Představy optimální připravenosti</a:t>
            </a:r>
          </a:p>
          <a:p>
            <a:r>
              <a:rPr lang="cs-CZ" dirty="0" smtClean="0"/>
              <a:t>Soustředění</a:t>
            </a:r>
          </a:p>
          <a:p>
            <a:r>
              <a:rPr lang="cs-CZ" dirty="0" smtClean="0"/>
              <a:t>Emocionální transformace (např. hněvu)</a:t>
            </a:r>
          </a:p>
          <a:p>
            <a:r>
              <a:rPr lang="cs-CZ" dirty="0" smtClean="0"/>
              <a:t>Hudba</a:t>
            </a:r>
          </a:p>
          <a:p>
            <a:endParaRPr lang="cs-CZ" dirty="0"/>
          </a:p>
        </p:txBody>
      </p:sp>
      <p:sp>
        <p:nvSpPr>
          <p:cNvPr id="3" name="Nadpis 2"/>
          <p:cNvSpPr>
            <a:spLocks noGrp="1"/>
          </p:cNvSpPr>
          <p:nvPr>
            <p:ph type="title"/>
          </p:nvPr>
        </p:nvSpPr>
        <p:spPr/>
        <p:txBody>
          <a:bodyPr/>
          <a:lstStyle/>
          <a:p>
            <a:r>
              <a:rPr lang="cs-CZ" dirty="0" smtClean="0"/>
              <a:t>Aktivační metody</a:t>
            </a: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Stres</a:t>
            </a:r>
          </a:p>
          <a:p>
            <a:pPr lvl="1"/>
            <a:r>
              <a:rPr lang="cs-CZ" dirty="0" smtClean="0"/>
              <a:t>je nespecifická reakce organismu na zátěžové vlivy</a:t>
            </a:r>
          </a:p>
          <a:p>
            <a:r>
              <a:rPr lang="cs-CZ" dirty="0" err="1" smtClean="0"/>
              <a:t>Stresory</a:t>
            </a:r>
            <a:endParaRPr lang="cs-CZ" dirty="0" smtClean="0"/>
          </a:p>
          <a:p>
            <a:pPr lvl="1"/>
            <a:r>
              <a:rPr lang="cs-CZ" dirty="0" smtClean="0"/>
              <a:t>Jsou situace, které spouštějí fyzické a emoční reakce</a:t>
            </a:r>
          </a:p>
          <a:p>
            <a:r>
              <a:rPr lang="cs-CZ" dirty="0" smtClean="0"/>
              <a:t>Stresové reakce</a:t>
            </a:r>
          </a:p>
          <a:p>
            <a:pPr lvl="1"/>
            <a:r>
              <a:rPr lang="cs-CZ" dirty="0" smtClean="0"/>
              <a:t>Jsou fyzické a emoční reakce na tyto (</a:t>
            </a:r>
            <a:r>
              <a:rPr lang="cs-CZ" dirty="0" err="1" smtClean="0"/>
              <a:t>stresory</a:t>
            </a:r>
            <a:r>
              <a:rPr lang="cs-CZ" dirty="0" smtClean="0"/>
              <a:t>) situace</a:t>
            </a:r>
            <a:endParaRPr lang="cs-CZ" dirty="0"/>
          </a:p>
        </p:txBody>
      </p:sp>
      <p:sp>
        <p:nvSpPr>
          <p:cNvPr id="3" name="Nadpis 2"/>
          <p:cNvSpPr>
            <a:spLocks noGrp="1"/>
          </p:cNvSpPr>
          <p:nvPr>
            <p:ph type="title"/>
          </p:nvPr>
        </p:nvSpPr>
        <p:spPr/>
        <p:txBody>
          <a:bodyPr/>
          <a:lstStyle/>
          <a:p>
            <a:r>
              <a:rPr lang="cs-CZ" dirty="0" smtClean="0"/>
              <a:t>Stres / emoční vypětí</a:t>
            </a: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Znaky:</a:t>
            </a:r>
          </a:p>
          <a:p>
            <a:pPr lvl="1"/>
            <a:r>
              <a:rPr lang="cs-CZ" dirty="0" smtClean="0"/>
              <a:t>Rychlý průběh událostí</a:t>
            </a:r>
          </a:p>
          <a:p>
            <a:pPr lvl="1"/>
            <a:r>
              <a:rPr lang="cs-CZ" dirty="0" smtClean="0"/>
              <a:t>Chaotický, nepředvídatelný průběh událostí (nelineární dynamika)</a:t>
            </a:r>
          </a:p>
          <a:p>
            <a:pPr lvl="1"/>
            <a:r>
              <a:rPr lang="cs-CZ" dirty="0" smtClean="0"/>
              <a:t>Události, které jsou od jistého okamžiku nevratné</a:t>
            </a:r>
          </a:p>
          <a:p>
            <a:pPr lvl="1"/>
            <a:r>
              <a:rPr lang="cs-CZ" dirty="0" smtClean="0"/>
              <a:t>Události, ve kterých lze lehko mnoho ztratit (zdraví, život)</a:t>
            </a:r>
          </a:p>
          <a:p>
            <a:pPr lvl="1"/>
            <a:endParaRPr lang="cs-CZ" dirty="0" smtClean="0"/>
          </a:p>
          <a:p>
            <a:pPr lvl="1"/>
            <a:endParaRPr lang="cs-CZ" dirty="0"/>
          </a:p>
        </p:txBody>
      </p:sp>
      <p:sp>
        <p:nvSpPr>
          <p:cNvPr id="3" name="Nadpis 2"/>
          <p:cNvSpPr>
            <a:spLocks noGrp="1"/>
          </p:cNvSpPr>
          <p:nvPr>
            <p:ph type="title"/>
          </p:nvPr>
        </p:nvSpPr>
        <p:spPr/>
        <p:txBody>
          <a:bodyPr/>
          <a:lstStyle/>
          <a:p>
            <a:r>
              <a:rPr lang="cs-CZ" dirty="0" smtClean="0"/>
              <a:t>Stresové situace</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Walter g. </a:t>
            </a:r>
            <a:r>
              <a:rPr lang="cs-CZ" dirty="0" err="1" smtClean="0"/>
              <a:t>Cannon</a:t>
            </a:r>
            <a:r>
              <a:rPr lang="cs-CZ" dirty="0" smtClean="0"/>
              <a:t> (1871-1945)</a:t>
            </a:r>
          </a:p>
          <a:p>
            <a:endParaRPr lang="cs-CZ" dirty="0" smtClean="0"/>
          </a:p>
          <a:p>
            <a:pPr lvl="1"/>
            <a:r>
              <a:rPr lang="cs-CZ" dirty="0" err="1" smtClean="0"/>
              <a:t>Fight</a:t>
            </a:r>
            <a:endParaRPr lang="cs-CZ" dirty="0" smtClean="0"/>
          </a:p>
          <a:p>
            <a:pPr lvl="2"/>
            <a:r>
              <a:rPr lang="cs-CZ" dirty="0" smtClean="0"/>
              <a:t>Aktivace organizmu - boj</a:t>
            </a:r>
          </a:p>
          <a:p>
            <a:pPr lvl="1"/>
            <a:r>
              <a:rPr lang="cs-CZ" dirty="0" err="1" smtClean="0"/>
              <a:t>Flight</a:t>
            </a:r>
            <a:endParaRPr lang="cs-CZ" dirty="0" smtClean="0"/>
          </a:p>
          <a:p>
            <a:pPr lvl="2"/>
            <a:r>
              <a:rPr lang="cs-CZ" dirty="0" smtClean="0"/>
              <a:t>Aktivace organizmu – únik, útěk</a:t>
            </a:r>
          </a:p>
          <a:p>
            <a:pPr lvl="1"/>
            <a:r>
              <a:rPr lang="cs-CZ" dirty="0" err="1" smtClean="0"/>
              <a:t>Freeze</a:t>
            </a:r>
            <a:endParaRPr lang="cs-CZ" dirty="0" smtClean="0"/>
          </a:p>
          <a:p>
            <a:pPr lvl="2"/>
            <a:r>
              <a:rPr lang="cs-CZ" dirty="0" smtClean="0"/>
              <a:t>Deaktivace organizmu - ustrnutí</a:t>
            </a:r>
          </a:p>
          <a:p>
            <a:pPr lvl="1"/>
            <a:endParaRPr lang="cs-CZ" dirty="0"/>
          </a:p>
        </p:txBody>
      </p:sp>
      <p:sp>
        <p:nvSpPr>
          <p:cNvPr id="3" name="Nadpis 2"/>
          <p:cNvSpPr>
            <a:spLocks noGrp="1"/>
          </p:cNvSpPr>
          <p:nvPr>
            <p:ph type="title"/>
          </p:nvPr>
        </p:nvSpPr>
        <p:spPr/>
        <p:txBody>
          <a:bodyPr/>
          <a:lstStyle/>
          <a:p>
            <a:r>
              <a:rPr lang="cs-CZ" dirty="0" smtClean="0"/>
              <a:t>Poplachová reakce	</a:t>
            </a:r>
            <a:endParaRPr 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Rozpoznat, že je veden útok</a:t>
            </a:r>
          </a:p>
          <a:p>
            <a:r>
              <a:rPr lang="cs-CZ" dirty="0" smtClean="0"/>
              <a:t>Rozpoznat o jaký druh útoku se jedná</a:t>
            </a:r>
          </a:p>
          <a:p>
            <a:r>
              <a:rPr lang="cs-CZ" dirty="0" smtClean="0"/>
              <a:t>Znát, jaké prostředky použít v obraně</a:t>
            </a:r>
          </a:p>
          <a:p>
            <a:r>
              <a:rPr lang="cs-CZ" dirty="0" smtClean="0"/>
              <a:t>Vědět, jak obranu použít</a:t>
            </a:r>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Principy odvrácení verbálního útoku</a:t>
            </a:r>
            <a:br>
              <a:rPr lang="cs-CZ" dirty="0" smtClean="0"/>
            </a:br>
            <a:r>
              <a:rPr lang="cs-CZ" sz="2000" dirty="0" smtClean="0"/>
              <a:t>(</a:t>
            </a:r>
            <a:r>
              <a:rPr lang="cs-CZ" sz="2000" dirty="0" err="1" smtClean="0"/>
              <a:t>Haden</a:t>
            </a:r>
            <a:r>
              <a:rPr lang="cs-CZ" sz="2000" dirty="0" smtClean="0"/>
              <a:t> </a:t>
            </a:r>
            <a:r>
              <a:rPr lang="cs-CZ" sz="2000" dirty="0" err="1" smtClean="0"/>
              <a:t>Elgin</a:t>
            </a:r>
            <a:r>
              <a:rPr lang="cs-CZ" sz="2000" dirty="0" smtClean="0"/>
              <a:t>)</a:t>
            </a:r>
            <a:endParaRPr 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Vytvoření vzdálenosti (umožňuje získat čas a prostor pro obranu)</a:t>
            </a:r>
          </a:p>
          <a:p>
            <a:r>
              <a:rPr lang="cs-CZ" dirty="0" smtClean="0"/>
              <a:t>Klinč (umožňuje získat pocit kontroly)</a:t>
            </a:r>
          </a:p>
          <a:p>
            <a:r>
              <a:rPr lang="cs-CZ" dirty="0" smtClean="0"/>
              <a:t>Protiúder (instinktivní úder)</a:t>
            </a:r>
          </a:p>
          <a:p>
            <a:r>
              <a:rPr lang="cs-CZ" dirty="0" smtClean="0"/>
              <a:t>Otřes, nebo bezvědomí</a:t>
            </a:r>
          </a:p>
          <a:p>
            <a:r>
              <a:rPr lang="cs-CZ" dirty="0" smtClean="0"/>
              <a:t>Nic („To je vše co umíš?“)</a:t>
            </a:r>
            <a:endParaRPr lang="cs-CZ" dirty="0"/>
          </a:p>
        </p:txBody>
      </p:sp>
      <p:sp>
        <p:nvSpPr>
          <p:cNvPr id="3" name="Nadpis 2"/>
          <p:cNvSpPr>
            <a:spLocks noGrp="1"/>
          </p:cNvSpPr>
          <p:nvPr>
            <p:ph type="title"/>
          </p:nvPr>
        </p:nvSpPr>
        <p:spPr/>
        <p:txBody>
          <a:bodyPr>
            <a:normAutofit/>
          </a:bodyPr>
          <a:lstStyle/>
          <a:p>
            <a:pPr algn="r"/>
            <a:r>
              <a:rPr lang="cs-CZ" dirty="0" smtClean="0"/>
              <a:t>Typické reakce po úderu</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smtClean="0"/>
              <a:t>Teoretická příprava</a:t>
            </a:r>
          </a:p>
          <a:p>
            <a:r>
              <a:rPr lang="cs-CZ" smtClean="0"/>
              <a:t>Kondiční příprava</a:t>
            </a:r>
          </a:p>
          <a:p>
            <a:r>
              <a:rPr lang="cs-CZ" smtClean="0"/>
              <a:t>Technická příprava</a:t>
            </a:r>
          </a:p>
          <a:p>
            <a:r>
              <a:rPr lang="cs-CZ" smtClean="0"/>
              <a:t>Praktická aplikace</a:t>
            </a:r>
          </a:p>
          <a:p>
            <a:r>
              <a:rPr lang="cs-CZ" smtClean="0"/>
              <a:t>Řešení modelových situací</a:t>
            </a:r>
          </a:p>
          <a:p>
            <a:pPr lvl="1"/>
            <a:r>
              <a:rPr lang="cs-CZ" smtClean="0"/>
              <a:t>hraní rolí, přehrávání scénářů zasazených v širším kontextu</a:t>
            </a:r>
          </a:p>
          <a:p>
            <a:pPr lvl="1"/>
            <a:r>
              <a:rPr lang="cs-CZ" smtClean="0"/>
              <a:t>rozvoj řízení stresu</a:t>
            </a:r>
          </a:p>
          <a:p>
            <a:pPr lvl="1"/>
            <a:r>
              <a:rPr lang="cs-CZ" smtClean="0"/>
              <a:t>možnost mnoha alternativních řešení</a:t>
            </a:r>
          </a:p>
          <a:p>
            <a:pPr lvl="1"/>
            <a:r>
              <a:rPr lang="cs-CZ" smtClean="0"/>
              <a:t>rozvíjení schopnosti pozorovat, orientovat se, rozhodnout se a konat</a:t>
            </a:r>
          </a:p>
        </p:txBody>
      </p:sp>
      <p:sp>
        <p:nvSpPr>
          <p:cNvPr id="3" name="Nadpis 2"/>
          <p:cNvSpPr>
            <a:spLocks noGrp="1"/>
          </p:cNvSpPr>
          <p:nvPr>
            <p:ph type="title"/>
          </p:nvPr>
        </p:nvSpPr>
        <p:spPr/>
        <p:txBody>
          <a:bodyPr/>
          <a:lstStyle/>
          <a:p>
            <a:pPr algn="ctr">
              <a:defRPr/>
            </a:pPr>
            <a:r>
              <a:rPr lang="cs-CZ" smtClean="0"/>
              <a:t>Komponenty výcviku</a:t>
            </a:r>
            <a:endParaRPr lang="cs-CZ"/>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Ekonomika pohybu</a:t>
            </a:r>
          </a:p>
          <a:p>
            <a:pPr lvl="1"/>
            <a:r>
              <a:rPr lang="cs-CZ" dirty="0" smtClean="0"/>
              <a:t>dostatek energie je klíčový pro přežití</a:t>
            </a:r>
          </a:p>
          <a:p>
            <a:r>
              <a:rPr lang="cs-CZ" dirty="0" smtClean="0"/>
              <a:t>Neukazovat soupeři pohybový záměr</a:t>
            </a:r>
          </a:p>
          <a:p>
            <a:pPr lvl="1"/>
            <a:r>
              <a:rPr lang="cs-CZ" dirty="0" smtClean="0"/>
              <a:t>Postoj, pohled, přípravné pohyby, atd. nesmějí prozradit, jakou techniku hodláme použít</a:t>
            </a:r>
          </a:p>
          <a:p>
            <a:r>
              <a:rPr lang="cs-CZ" dirty="0" smtClean="0"/>
              <a:t>Vytvoření příležitosti pro úder a obranu</a:t>
            </a:r>
          </a:p>
          <a:p>
            <a:pPr lvl="1"/>
            <a:r>
              <a:rPr lang="cs-CZ" dirty="0" smtClean="0"/>
              <a:t>V různých situacích, v různých scénářích</a:t>
            </a:r>
          </a:p>
          <a:p>
            <a:r>
              <a:rPr lang="cs-CZ" dirty="0" smtClean="0"/>
              <a:t>Primární cíle</a:t>
            </a:r>
          </a:p>
          <a:p>
            <a:pPr lvl="1"/>
            <a:r>
              <a:rPr lang="cs-CZ" dirty="0" smtClean="0"/>
              <a:t>Podle vážnosti situace, vitální zóny</a:t>
            </a:r>
          </a:p>
          <a:p>
            <a:r>
              <a:rPr lang="cs-CZ" dirty="0" smtClean="0"/>
              <a:t>Taktilní senzitivita</a:t>
            </a:r>
          </a:p>
          <a:p>
            <a:pPr lvl="1"/>
            <a:r>
              <a:rPr lang="cs-CZ" dirty="0" smtClean="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smtClean="0"/>
              <a:t>Principy obrany</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62500" lnSpcReduction="20000"/>
          </a:bodyPr>
          <a:lstStyle/>
          <a:p>
            <a:r>
              <a:rPr lang="cs-CZ" dirty="0" smtClean="0"/>
              <a:t>Reality </a:t>
            </a:r>
            <a:r>
              <a:rPr lang="cs-CZ" dirty="0" err="1" smtClean="0"/>
              <a:t>Based</a:t>
            </a:r>
            <a:r>
              <a:rPr lang="cs-CZ" dirty="0" smtClean="0"/>
              <a:t> (</a:t>
            </a:r>
            <a:r>
              <a:rPr lang="cs-CZ" dirty="0" err="1" smtClean="0"/>
              <a:t>Personal</a:t>
            </a:r>
            <a:r>
              <a:rPr lang="cs-CZ" dirty="0" smtClean="0"/>
              <a:t> </a:t>
            </a:r>
            <a:r>
              <a:rPr lang="cs-CZ" dirty="0" err="1" smtClean="0"/>
              <a:t>Protection</a:t>
            </a:r>
            <a:r>
              <a:rPr lang="cs-CZ" dirty="0" smtClean="0"/>
              <a:t>) </a:t>
            </a:r>
            <a:r>
              <a:rPr lang="cs-CZ" dirty="0" err="1" smtClean="0"/>
              <a:t>System</a:t>
            </a:r>
            <a:r>
              <a:rPr lang="cs-CZ" dirty="0" smtClean="0"/>
              <a:t> – Jim </a:t>
            </a:r>
            <a:r>
              <a:rPr lang="cs-CZ" dirty="0" smtClean="0"/>
              <a:t>Wagner</a:t>
            </a:r>
          </a:p>
          <a:p>
            <a:r>
              <a:rPr lang="cs-CZ" dirty="0" smtClean="0"/>
              <a:t>S.P.E.A.R</a:t>
            </a:r>
            <a:r>
              <a:rPr lang="cs-CZ" dirty="0" smtClean="0"/>
              <a:t>. </a:t>
            </a:r>
            <a:r>
              <a:rPr lang="cs-CZ" dirty="0" err="1" smtClean="0"/>
              <a:t>system</a:t>
            </a:r>
            <a:r>
              <a:rPr lang="cs-CZ" dirty="0" smtClean="0"/>
              <a:t> – Tony </a:t>
            </a:r>
            <a:r>
              <a:rPr lang="cs-CZ" dirty="0" err="1" smtClean="0"/>
              <a:t>Blauer</a:t>
            </a:r>
            <a:r>
              <a:rPr lang="cs-CZ" dirty="0" smtClean="0"/>
              <a:t> </a:t>
            </a:r>
            <a:endParaRPr lang="cs-CZ" dirty="0" smtClean="0"/>
          </a:p>
          <a:p>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 </a:t>
            </a:r>
            <a:r>
              <a:rPr lang="cs-CZ" dirty="0" err="1" smtClean="0"/>
              <a:t>Justo</a:t>
            </a:r>
            <a:r>
              <a:rPr lang="cs-CZ" dirty="0" smtClean="0"/>
              <a:t> </a:t>
            </a:r>
            <a:r>
              <a:rPr lang="cs-CZ" dirty="0" err="1" smtClean="0"/>
              <a:t>Diegues</a:t>
            </a:r>
            <a:r>
              <a:rPr lang="cs-CZ" dirty="0" smtClean="0"/>
              <a:t> </a:t>
            </a:r>
            <a:r>
              <a:rPr lang="cs-CZ" dirty="0" err="1" smtClean="0"/>
              <a:t>Serrano</a:t>
            </a:r>
            <a:r>
              <a:rPr lang="cs-CZ" dirty="0" smtClean="0"/>
              <a:t>, Andy Norman </a:t>
            </a:r>
            <a:endParaRPr lang="cs-CZ" dirty="0" smtClean="0"/>
          </a:p>
          <a:p>
            <a:r>
              <a:rPr lang="cs-CZ" dirty="0" smtClean="0"/>
              <a:t>Krav </a:t>
            </a:r>
            <a:r>
              <a:rPr lang="cs-CZ" dirty="0" err="1" smtClean="0"/>
              <a:t>maga</a:t>
            </a:r>
            <a:r>
              <a:rPr lang="cs-CZ" dirty="0" smtClean="0"/>
              <a:t> – </a:t>
            </a:r>
            <a:r>
              <a:rPr lang="cs-CZ" dirty="0" err="1" smtClean="0"/>
              <a:t>Imi</a:t>
            </a:r>
            <a:r>
              <a:rPr lang="cs-CZ" dirty="0" smtClean="0"/>
              <a:t> </a:t>
            </a:r>
            <a:r>
              <a:rPr lang="cs-CZ" dirty="0" err="1" smtClean="0"/>
              <a:t>Sde</a:t>
            </a:r>
            <a:r>
              <a:rPr lang="cs-CZ" dirty="0" smtClean="0"/>
              <a:t>-</a:t>
            </a:r>
            <a:r>
              <a:rPr lang="cs-CZ" dirty="0" err="1" smtClean="0"/>
              <a:t>Or</a:t>
            </a:r>
            <a:r>
              <a:rPr lang="cs-CZ" dirty="0" smtClean="0"/>
              <a:t> </a:t>
            </a:r>
            <a:endParaRPr lang="cs-CZ" dirty="0" smtClean="0"/>
          </a:p>
          <a:p>
            <a:r>
              <a:rPr lang="cs-CZ" dirty="0" smtClean="0"/>
              <a:t>ISR </a:t>
            </a:r>
            <a:r>
              <a:rPr lang="cs-CZ" dirty="0" smtClean="0"/>
              <a:t>Matrix – Luis Gutierrez </a:t>
            </a:r>
            <a:endParaRPr lang="cs-CZ" dirty="0" smtClean="0"/>
          </a:p>
          <a:p>
            <a:r>
              <a:rPr lang="cs-CZ" dirty="0" smtClean="0"/>
              <a:t>C.S.P.T</a:t>
            </a:r>
            <a:r>
              <a:rPr lang="cs-CZ" dirty="0" smtClean="0"/>
              <a:t>. – </a:t>
            </a:r>
            <a:r>
              <a:rPr lang="cs-CZ" dirty="0" err="1" smtClean="0"/>
              <a:t>Demi</a:t>
            </a:r>
            <a:r>
              <a:rPr lang="cs-CZ" dirty="0" smtClean="0"/>
              <a:t> </a:t>
            </a:r>
            <a:r>
              <a:rPr lang="cs-CZ" dirty="0" err="1" smtClean="0"/>
              <a:t>Barbito</a:t>
            </a:r>
            <a:r>
              <a:rPr lang="cs-CZ" dirty="0" smtClean="0"/>
              <a:t> </a:t>
            </a:r>
            <a:endParaRPr lang="cs-CZ" dirty="0" smtClean="0"/>
          </a:p>
          <a:p>
            <a:r>
              <a:rPr lang="cs-CZ" dirty="0" smtClean="0"/>
              <a:t>T.C.S</a:t>
            </a:r>
            <a:r>
              <a:rPr lang="cs-CZ" dirty="0" smtClean="0"/>
              <a:t>. </a:t>
            </a:r>
            <a:r>
              <a:rPr lang="cs-CZ" dirty="0" err="1" smtClean="0"/>
              <a:t>Knife</a:t>
            </a:r>
            <a:r>
              <a:rPr lang="cs-CZ" dirty="0" smtClean="0"/>
              <a:t> </a:t>
            </a:r>
            <a:r>
              <a:rPr lang="cs-CZ" dirty="0" err="1" smtClean="0"/>
              <a:t>Concept</a:t>
            </a:r>
            <a:r>
              <a:rPr lang="cs-CZ" dirty="0" smtClean="0"/>
              <a:t>, S.D.S. </a:t>
            </a:r>
            <a:r>
              <a:rPr lang="cs-CZ" dirty="0" err="1" smtClean="0"/>
              <a:t>Selfdefense</a:t>
            </a:r>
            <a:r>
              <a:rPr lang="cs-CZ" dirty="0" smtClean="0"/>
              <a:t> - Peter </a:t>
            </a:r>
            <a:r>
              <a:rPr lang="cs-CZ" dirty="0" err="1" smtClean="0"/>
              <a:t>Weckauf</a:t>
            </a:r>
            <a:r>
              <a:rPr lang="cs-CZ" dirty="0" smtClean="0"/>
              <a:t> </a:t>
            </a:r>
            <a:endParaRPr lang="cs-CZ" dirty="0" smtClean="0"/>
          </a:p>
          <a:p>
            <a:r>
              <a:rPr lang="cs-CZ" dirty="0" err="1" smtClean="0"/>
              <a:t>Suarez</a:t>
            </a:r>
            <a:r>
              <a:rPr lang="cs-CZ" dirty="0" smtClean="0"/>
              <a:t> </a:t>
            </a:r>
            <a:r>
              <a:rPr lang="cs-CZ" dirty="0" err="1" smtClean="0"/>
              <a:t>International</a:t>
            </a:r>
            <a:r>
              <a:rPr lang="cs-CZ" dirty="0" smtClean="0"/>
              <a:t> – </a:t>
            </a:r>
            <a:r>
              <a:rPr lang="cs-CZ" dirty="0" err="1" smtClean="0"/>
              <a:t>Gabe</a:t>
            </a:r>
            <a:r>
              <a:rPr lang="cs-CZ" dirty="0" smtClean="0"/>
              <a:t> </a:t>
            </a:r>
            <a:r>
              <a:rPr lang="cs-CZ" dirty="0" err="1" smtClean="0"/>
              <a:t>Suarez</a:t>
            </a:r>
            <a:r>
              <a:rPr lang="cs-CZ" dirty="0" smtClean="0"/>
              <a:t> </a:t>
            </a:r>
            <a:endParaRPr lang="cs-CZ" dirty="0" smtClean="0"/>
          </a:p>
          <a:p>
            <a:r>
              <a:rPr lang="cs-CZ" dirty="0" err="1" smtClean="0"/>
              <a:t>Dynamic</a:t>
            </a:r>
            <a:r>
              <a:rPr lang="cs-CZ" dirty="0" smtClean="0"/>
              <a:t> </a:t>
            </a:r>
            <a:r>
              <a:rPr lang="cs-CZ" dirty="0" err="1" smtClean="0"/>
              <a:t>Combat</a:t>
            </a:r>
            <a:r>
              <a:rPr lang="cs-CZ" dirty="0" smtClean="0"/>
              <a:t> – Richard </a:t>
            </a:r>
            <a:r>
              <a:rPr lang="cs-CZ" dirty="0" err="1" smtClean="0"/>
              <a:t>Ryan</a:t>
            </a:r>
            <a:r>
              <a:rPr lang="cs-CZ" dirty="0" smtClean="0"/>
              <a:t> </a:t>
            </a:r>
            <a:endParaRPr lang="cs-CZ" dirty="0" smtClean="0"/>
          </a:p>
          <a:p>
            <a:r>
              <a:rPr lang="cs-CZ" dirty="0" err="1" smtClean="0"/>
              <a:t>Senshido</a:t>
            </a:r>
            <a:r>
              <a:rPr lang="cs-CZ" dirty="0" smtClean="0"/>
              <a:t> </a:t>
            </a:r>
            <a:r>
              <a:rPr lang="cs-CZ" dirty="0" smtClean="0"/>
              <a:t>– Richard </a:t>
            </a:r>
            <a:r>
              <a:rPr lang="cs-CZ" dirty="0" err="1" smtClean="0"/>
              <a:t>Dimitri</a:t>
            </a:r>
            <a:r>
              <a:rPr lang="cs-CZ" dirty="0" smtClean="0"/>
              <a:t> </a:t>
            </a:r>
            <a:endParaRPr lang="cs-CZ" dirty="0" smtClean="0"/>
          </a:p>
          <a:p>
            <a:r>
              <a:rPr lang="cs-CZ" dirty="0" err="1" smtClean="0"/>
              <a:t>Shivworks</a:t>
            </a:r>
            <a:r>
              <a:rPr lang="cs-CZ" dirty="0" smtClean="0"/>
              <a:t> </a:t>
            </a:r>
          </a:p>
          <a:p>
            <a:r>
              <a:rPr lang="cs-CZ" dirty="0" smtClean="0"/>
              <a:t>Urban </a:t>
            </a:r>
            <a:r>
              <a:rPr lang="cs-CZ" dirty="0" err="1" smtClean="0"/>
              <a:t>Combatives</a:t>
            </a:r>
            <a:r>
              <a:rPr lang="cs-CZ" dirty="0" smtClean="0"/>
              <a:t> – </a:t>
            </a:r>
            <a:r>
              <a:rPr lang="cs-CZ" dirty="0" err="1" smtClean="0"/>
              <a:t>Lee</a:t>
            </a:r>
            <a:r>
              <a:rPr lang="cs-CZ" dirty="0" smtClean="0"/>
              <a:t> </a:t>
            </a:r>
            <a:r>
              <a:rPr lang="cs-CZ" dirty="0" err="1" smtClean="0"/>
              <a:t>Morrison</a:t>
            </a:r>
            <a:r>
              <a:rPr lang="cs-CZ" dirty="0" smtClean="0"/>
              <a:t> </a:t>
            </a:r>
            <a:endParaRPr lang="cs-CZ" dirty="0" smtClean="0"/>
          </a:p>
          <a:p>
            <a:r>
              <a:rPr lang="cs-CZ" dirty="0" smtClean="0"/>
              <a:t>FAST </a:t>
            </a:r>
            <a:r>
              <a:rPr lang="cs-CZ" dirty="0" smtClean="0"/>
              <a:t>Defense – </a:t>
            </a:r>
            <a:r>
              <a:rPr lang="cs-CZ" dirty="0" err="1" smtClean="0"/>
              <a:t>Bill</a:t>
            </a:r>
            <a:r>
              <a:rPr lang="cs-CZ" dirty="0" smtClean="0"/>
              <a:t> </a:t>
            </a:r>
            <a:r>
              <a:rPr lang="cs-CZ" dirty="0" err="1" smtClean="0"/>
              <a:t>Kipp</a:t>
            </a:r>
            <a:r>
              <a:rPr lang="cs-CZ" dirty="0" smtClean="0"/>
              <a:t> </a:t>
            </a:r>
            <a:endParaRPr lang="cs-CZ" dirty="0" smtClean="0"/>
          </a:p>
          <a:p>
            <a:r>
              <a:rPr lang="cs-CZ" dirty="0" err="1" smtClean="0"/>
              <a:t>Geoff</a:t>
            </a:r>
            <a:r>
              <a:rPr lang="cs-CZ" dirty="0" smtClean="0"/>
              <a:t> </a:t>
            </a:r>
            <a:r>
              <a:rPr lang="cs-CZ" dirty="0" err="1" smtClean="0"/>
              <a:t>Thompson</a:t>
            </a:r>
            <a:r>
              <a:rPr lang="cs-CZ" dirty="0" smtClean="0"/>
              <a:t> </a:t>
            </a:r>
            <a:endParaRPr lang="cs-CZ" dirty="0" smtClean="0"/>
          </a:p>
          <a:p>
            <a:r>
              <a:rPr lang="cs-CZ" dirty="0" err="1" smtClean="0"/>
              <a:t>Bruce</a:t>
            </a:r>
            <a:r>
              <a:rPr lang="cs-CZ" dirty="0" smtClean="0"/>
              <a:t> </a:t>
            </a:r>
            <a:r>
              <a:rPr lang="cs-CZ" dirty="0" smtClean="0"/>
              <a:t>K. </a:t>
            </a:r>
            <a:r>
              <a:rPr lang="cs-CZ" dirty="0" err="1" smtClean="0"/>
              <a:t>Siddle</a:t>
            </a:r>
            <a:r>
              <a:rPr lang="cs-CZ" dirty="0" smtClean="0"/>
              <a:t> </a:t>
            </a:r>
            <a:endParaRPr lang="cs-CZ" dirty="0" smtClean="0"/>
          </a:p>
          <a:p>
            <a:r>
              <a:rPr lang="cs-CZ" dirty="0" err="1" smtClean="0"/>
              <a:t>Jeff</a:t>
            </a:r>
            <a:r>
              <a:rPr lang="cs-CZ" dirty="0" smtClean="0"/>
              <a:t> </a:t>
            </a:r>
            <a:r>
              <a:rPr lang="cs-CZ" dirty="0" err="1" smtClean="0"/>
              <a:t>Cooper</a:t>
            </a:r>
            <a:r>
              <a:rPr lang="cs-CZ" dirty="0" smtClean="0"/>
              <a:t> </a:t>
            </a:r>
            <a:endParaRPr lang="cs-CZ" dirty="0" smtClean="0"/>
          </a:p>
          <a:p>
            <a:r>
              <a:rPr lang="cs-CZ" dirty="0" smtClean="0"/>
              <a:t>Dave </a:t>
            </a:r>
            <a:r>
              <a:rPr lang="cs-CZ" dirty="0" err="1" smtClean="0"/>
              <a:t>Grossman</a:t>
            </a:r>
            <a:r>
              <a:rPr lang="cs-CZ" dirty="0" smtClean="0"/>
              <a:t> (</a:t>
            </a:r>
            <a:r>
              <a:rPr lang="cs-CZ" dirty="0" err="1" smtClean="0"/>
              <a:t>Killology</a:t>
            </a:r>
            <a:r>
              <a:rPr lang="cs-CZ" dirty="0" smtClean="0"/>
              <a:t> </a:t>
            </a:r>
            <a:r>
              <a:rPr lang="cs-CZ" dirty="0" err="1" smtClean="0"/>
              <a:t>Research</a:t>
            </a:r>
            <a:r>
              <a:rPr lang="cs-CZ" dirty="0" smtClean="0"/>
              <a:t> </a:t>
            </a:r>
            <a:r>
              <a:rPr lang="cs-CZ" dirty="0" err="1" smtClean="0"/>
              <a:t>Group</a:t>
            </a:r>
            <a:r>
              <a:rPr lang="cs-CZ" dirty="0" smtClean="0"/>
              <a:t>, </a:t>
            </a:r>
            <a:r>
              <a:rPr lang="cs-CZ" dirty="0" err="1" smtClean="0"/>
              <a:t>Warrior</a:t>
            </a:r>
            <a:r>
              <a:rPr lang="cs-CZ" dirty="0" smtClean="0"/>
              <a:t> Science </a:t>
            </a:r>
            <a:r>
              <a:rPr lang="cs-CZ" dirty="0" err="1" smtClean="0"/>
              <a:t>Group</a:t>
            </a:r>
            <a:r>
              <a:rPr lang="cs-CZ" dirty="0" smtClean="0"/>
              <a:t>) </a:t>
            </a:r>
            <a:endParaRPr lang="cs-CZ" dirty="0" smtClean="0"/>
          </a:p>
          <a:p>
            <a:r>
              <a:rPr lang="cs-CZ" dirty="0" err="1" smtClean="0"/>
              <a:t>Hand</a:t>
            </a:r>
            <a:r>
              <a:rPr lang="cs-CZ" dirty="0" smtClean="0"/>
              <a:t>-to-</a:t>
            </a:r>
            <a:r>
              <a:rPr lang="cs-CZ" dirty="0" err="1" smtClean="0"/>
              <a:t>Hand</a:t>
            </a:r>
            <a:r>
              <a:rPr lang="cs-CZ" dirty="0" smtClean="0"/>
              <a:t> </a:t>
            </a:r>
            <a:r>
              <a:rPr lang="cs-CZ" dirty="0" smtClean="0"/>
              <a:t>(H2H, HTH) </a:t>
            </a:r>
            <a:endParaRPr lang="cs-CZ" dirty="0" smtClean="0"/>
          </a:p>
          <a:p>
            <a:r>
              <a:rPr lang="cs-CZ" dirty="0" err="1" smtClean="0"/>
              <a:t>Defendu</a:t>
            </a:r>
            <a:r>
              <a:rPr lang="cs-CZ" dirty="0" smtClean="0"/>
              <a:t> </a:t>
            </a:r>
            <a:r>
              <a:rPr lang="cs-CZ" dirty="0" smtClean="0"/>
              <a:t>- W. E. </a:t>
            </a:r>
            <a:r>
              <a:rPr lang="cs-CZ" dirty="0" err="1" smtClean="0"/>
              <a:t>Fairbairn</a:t>
            </a:r>
            <a:r>
              <a:rPr lang="cs-CZ" dirty="0" smtClean="0"/>
              <a:t> </a:t>
            </a:r>
            <a:endParaRPr lang="cs-CZ" dirty="0" smtClean="0"/>
          </a:p>
          <a:p>
            <a:r>
              <a:rPr lang="cs-CZ" dirty="0" smtClean="0"/>
              <a:t>FISFO </a:t>
            </a:r>
          </a:p>
          <a:p>
            <a:r>
              <a:rPr lang="cs-CZ" dirty="0" err="1" smtClean="0"/>
              <a:t>BlitzDefence</a:t>
            </a:r>
            <a:r>
              <a:rPr lang="cs-CZ" dirty="0" smtClean="0"/>
              <a:t> </a:t>
            </a:r>
          </a:p>
          <a:p>
            <a:r>
              <a:rPr lang="cs-CZ" dirty="0" err="1" smtClean="0"/>
              <a:t>Contemporary</a:t>
            </a:r>
            <a:r>
              <a:rPr lang="cs-CZ" dirty="0" smtClean="0"/>
              <a:t> </a:t>
            </a:r>
            <a:r>
              <a:rPr lang="cs-CZ" dirty="0" err="1" smtClean="0"/>
              <a:t>fighting</a:t>
            </a:r>
            <a:r>
              <a:rPr lang="cs-CZ" dirty="0" smtClean="0"/>
              <a:t> </a:t>
            </a:r>
            <a:r>
              <a:rPr lang="cs-CZ" dirty="0" err="1" smtClean="0"/>
              <a:t>arts</a:t>
            </a:r>
            <a:r>
              <a:rPr lang="cs-CZ" dirty="0" smtClean="0"/>
              <a:t> - </a:t>
            </a:r>
            <a:r>
              <a:rPr lang="cs-CZ" dirty="0" err="1" smtClean="0"/>
              <a:t>Sammy</a:t>
            </a:r>
            <a:r>
              <a:rPr lang="cs-CZ" dirty="0" smtClean="0"/>
              <a:t> </a:t>
            </a:r>
            <a:r>
              <a:rPr lang="cs-CZ" dirty="0" err="1" smtClean="0"/>
              <a:t>Franco</a:t>
            </a:r>
            <a:r>
              <a:rPr lang="cs-CZ" dirty="0" smtClean="0"/>
              <a:t> </a:t>
            </a:r>
            <a:endParaRPr lang="cs-CZ" dirty="0" smtClean="0"/>
          </a:p>
          <a:p>
            <a:r>
              <a:rPr lang="cs-CZ" dirty="0" err="1" smtClean="0"/>
              <a:t>Crazy</a:t>
            </a:r>
            <a:r>
              <a:rPr lang="cs-CZ" dirty="0" smtClean="0"/>
              <a:t> </a:t>
            </a:r>
            <a:r>
              <a:rPr lang="cs-CZ" dirty="0" err="1" smtClean="0"/>
              <a:t>Monkey</a:t>
            </a:r>
            <a:r>
              <a:rPr lang="cs-CZ" dirty="0" smtClean="0"/>
              <a:t> Defense - </a:t>
            </a:r>
            <a:r>
              <a:rPr lang="cs-CZ" dirty="0" err="1" smtClean="0"/>
              <a:t>Rodney</a:t>
            </a:r>
            <a:r>
              <a:rPr lang="cs-CZ" dirty="0" smtClean="0"/>
              <a:t> King </a:t>
            </a:r>
            <a:endParaRPr lang="cs-CZ" dirty="0" smtClean="0"/>
          </a:p>
          <a:p>
            <a:r>
              <a:rPr lang="cs-CZ" dirty="0" smtClean="0"/>
              <a:t>MCS </a:t>
            </a:r>
            <a:r>
              <a:rPr lang="cs-CZ" dirty="0" smtClean="0"/>
              <a:t>MUSADO </a:t>
            </a:r>
            <a:r>
              <a:rPr lang="cs-CZ" dirty="0" err="1" smtClean="0"/>
              <a:t>Saishokido</a:t>
            </a:r>
            <a:r>
              <a:rPr lang="cs-CZ" dirty="0" smtClean="0"/>
              <a:t> </a:t>
            </a:r>
            <a:endParaRPr lang="cs-CZ" dirty="0" smtClean="0"/>
          </a:p>
          <a:p>
            <a:r>
              <a:rPr lang="cs-CZ" dirty="0" err="1" smtClean="0"/>
              <a:t>Kapap</a:t>
            </a:r>
            <a:r>
              <a:rPr lang="cs-CZ" dirty="0" smtClean="0"/>
              <a:t> </a:t>
            </a:r>
            <a:r>
              <a:rPr lang="cs-CZ" dirty="0" smtClean="0"/>
              <a:t>- </a:t>
            </a:r>
            <a:r>
              <a:rPr lang="cs-CZ" dirty="0" err="1" smtClean="0"/>
              <a:t>Avi</a:t>
            </a:r>
            <a:r>
              <a:rPr lang="cs-CZ" dirty="0" smtClean="0"/>
              <a:t> </a:t>
            </a:r>
            <a:r>
              <a:rPr lang="cs-CZ" dirty="0" err="1" smtClean="0"/>
              <a:t>Nardia</a:t>
            </a:r>
            <a:r>
              <a:rPr lang="cs-CZ" dirty="0" smtClean="0"/>
              <a:t> </a:t>
            </a:r>
            <a:endParaRPr lang="cs-CZ" dirty="0" smtClean="0"/>
          </a:p>
          <a:p>
            <a:r>
              <a:rPr lang="cs-CZ" dirty="0" err="1" smtClean="0"/>
              <a:t>Comprehensive</a:t>
            </a:r>
            <a:r>
              <a:rPr lang="cs-CZ" dirty="0" smtClean="0"/>
              <a:t> </a:t>
            </a:r>
            <a:r>
              <a:rPr lang="cs-CZ" dirty="0" err="1" smtClean="0"/>
              <a:t>Fighting</a:t>
            </a:r>
            <a:r>
              <a:rPr lang="cs-CZ" dirty="0" smtClean="0"/>
              <a:t> </a:t>
            </a:r>
            <a:r>
              <a:rPr lang="cs-CZ" dirty="0" err="1" smtClean="0"/>
              <a:t>Systems</a:t>
            </a:r>
            <a:r>
              <a:rPr lang="cs-CZ" dirty="0" smtClean="0"/>
              <a:t> (COMFIST) - </a:t>
            </a:r>
            <a:r>
              <a:rPr lang="cs-CZ" dirty="0" err="1" smtClean="0"/>
              <a:t>Chad</a:t>
            </a:r>
            <a:r>
              <a:rPr lang="cs-CZ" dirty="0" smtClean="0"/>
              <a:t> </a:t>
            </a:r>
            <a:r>
              <a:rPr lang="cs-CZ" dirty="0" err="1" smtClean="0"/>
              <a:t>McBroom</a:t>
            </a:r>
            <a:r>
              <a:rPr lang="cs-CZ" dirty="0" smtClean="0"/>
              <a:t> </a:t>
            </a:r>
            <a:endParaRPr lang="cs-CZ" dirty="0" smtClean="0"/>
          </a:p>
          <a:p>
            <a:r>
              <a:rPr lang="cs-CZ" dirty="0" err="1" smtClean="0"/>
              <a:t>Tactical</a:t>
            </a:r>
            <a:r>
              <a:rPr lang="cs-CZ" dirty="0" smtClean="0"/>
              <a:t> </a:t>
            </a:r>
            <a:r>
              <a:rPr lang="cs-CZ" dirty="0" err="1" smtClean="0"/>
              <a:t>Self</a:t>
            </a:r>
            <a:r>
              <a:rPr lang="cs-CZ" dirty="0" smtClean="0"/>
              <a:t> </a:t>
            </a:r>
            <a:r>
              <a:rPr lang="cs-CZ" dirty="0" err="1" smtClean="0"/>
              <a:t>Defence</a:t>
            </a:r>
            <a:r>
              <a:rPr lang="cs-CZ" dirty="0" smtClean="0"/>
              <a:t> (TSD) - </a:t>
            </a:r>
            <a:r>
              <a:rPr lang="cs-CZ" dirty="0" err="1" smtClean="0"/>
              <a:t>Norm</a:t>
            </a:r>
            <a:r>
              <a:rPr lang="cs-CZ" dirty="0" smtClean="0"/>
              <a:t> </a:t>
            </a:r>
            <a:r>
              <a:rPr lang="cs-CZ" dirty="0" err="1" smtClean="0"/>
              <a:t>Bettencourt</a:t>
            </a:r>
            <a:r>
              <a:rPr lang="cs-CZ" dirty="0" smtClean="0"/>
              <a:t> </a:t>
            </a:r>
            <a:endParaRPr lang="cs-CZ" dirty="0" smtClean="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Původní české práce o sebeobraně</a:t>
            </a:r>
          </a:p>
          <a:p>
            <a:r>
              <a:rPr lang="cs-CZ" dirty="0" smtClean="0"/>
              <a:t>Dostupné překlady o sebeobraně</a:t>
            </a:r>
          </a:p>
          <a:p>
            <a:r>
              <a:rPr lang="cs-CZ" dirty="0" smtClean="0"/>
              <a:t>Relevantní elektronické </a:t>
            </a:r>
            <a:r>
              <a:rPr lang="cs-CZ" dirty="0" smtClean="0"/>
              <a:t>zdroje (zejména k systémům  a osobnostem sebeobrany)</a:t>
            </a:r>
            <a:endParaRPr lang="cs-CZ" dirty="0" smtClean="0"/>
          </a:p>
          <a:p>
            <a:r>
              <a:rPr lang="cs-CZ" dirty="0" err="1" smtClean="0"/>
              <a:t>Elportál</a:t>
            </a:r>
            <a:r>
              <a:rPr lang="cs-CZ" dirty="0" smtClean="0"/>
              <a:t> </a:t>
            </a:r>
            <a:r>
              <a:rPr lang="cs-CZ" dirty="0" smtClean="0"/>
              <a:t>MU</a:t>
            </a:r>
            <a:endParaRPr lang="cs-CZ" dirty="0"/>
          </a:p>
        </p:txBody>
      </p:sp>
      <p:sp>
        <p:nvSpPr>
          <p:cNvPr id="3" name="Nadpis 2"/>
          <p:cNvSpPr>
            <a:spLocks noGrp="1"/>
          </p:cNvSpPr>
          <p:nvPr>
            <p:ph type="title"/>
          </p:nvPr>
        </p:nvSpPr>
        <p:spPr/>
        <p:txBody>
          <a:bodyPr/>
          <a:lstStyle/>
          <a:p>
            <a:r>
              <a:rPr lang="cs-CZ" dirty="0" smtClean="0"/>
              <a:t>Studijní materiály</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smtClean="0"/>
              <a:t>Výcvik založený na vědeckých důkazech</a:t>
            </a:r>
            <a:endParaRPr lang="cs-CZ"/>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Interakční schéma systém – instruktor – student z pohledu filozofie výcviku</a:t>
            </a:r>
            <a:endParaRPr lang="cs-CZ"/>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Sokolský zápas a šerm – byli blízko k sebeobraně, ne však sebeobranou</a:t>
            </a:r>
          </a:p>
          <a:p>
            <a:r>
              <a:rPr lang="cs-CZ" dirty="0" smtClean="0"/>
              <a:t>1907-1910 – </a:t>
            </a:r>
            <a:r>
              <a:rPr lang="cs-CZ" dirty="0" err="1" smtClean="0"/>
              <a:t>džúdžucu</a:t>
            </a:r>
            <a:r>
              <a:rPr lang="cs-CZ" dirty="0" smtClean="0"/>
              <a:t>/</a:t>
            </a:r>
            <a:r>
              <a:rPr lang="cs-CZ" dirty="0" err="1" smtClean="0"/>
              <a:t>džúdó</a:t>
            </a:r>
            <a:r>
              <a:rPr lang="cs-CZ" dirty="0" smtClean="0"/>
              <a:t> (F. Smotlacha, Vysokoškolský sport Praha)</a:t>
            </a:r>
          </a:p>
          <a:p>
            <a:r>
              <a:rPr lang="cs-CZ" dirty="0" smtClean="0"/>
              <a:t>1936 - Československý svaz </a:t>
            </a:r>
            <a:r>
              <a:rPr lang="cs-CZ" dirty="0" err="1" smtClean="0"/>
              <a:t>Jiu</a:t>
            </a:r>
            <a:r>
              <a:rPr lang="cs-CZ" dirty="0" smtClean="0"/>
              <a:t>-</a:t>
            </a:r>
            <a:r>
              <a:rPr lang="cs-CZ" dirty="0" err="1" smtClean="0"/>
              <a:t>Jitsu</a:t>
            </a:r>
            <a:endParaRPr lang="cs-CZ" dirty="0" smtClean="0"/>
          </a:p>
          <a:p>
            <a:endParaRPr lang="cs-CZ" dirty="0" smtClean="0"/>
          </a:p>
          <a:p>
            <a:r>
              <a:rPr lang="cs-CZ" sz="1600" dirty="0" smtClean="0"/>
              <a:t>VARY, E. </a:t>
            </a:r>
            <a:r>
              <a:rPr lang="cs-CZ" sz="1600" i="1" dirty="0" err="1" smtClean="0"/>
              <a:t>Jiu</a:t>
            </a:r>
            <a:r>
              <a:rPr lang="cs-CZ" sz="1600" i="1" dirty="0" smtClean="0"/>
              <a:t>-</a:t>
            </a:r>
            <a:r>
              <a:rPr lang="cs-CZ" sz="1600" i="1" dirty="0" err="1" smtClean="0"/>
              <a:t>jitsu</a:t>
            </a:r>
            <a:r>
              <a:rPr lang="cs-CZ" sz="1600" i="1" dirty="0" smtClean="0"/>
              <a:t>. Umění japonské sebeobrany a tělesného zocelení.</a:t>
            </a:r>
            <a:r>
              <a:rPr lang="cs-CZ" sz="1600" dirty="0" smtClean="0"/>
              <a:t> Praha : SFINX, 1919.</a:t>
            </a:r>
          </a:p>
          <a:p>
            <a:r>
              <a:rPr lang="cs-CZ" sz="1600" dirty="0" smtClean="0"/>
              <a:t>VARY, E., JAHELKA, J. </a:t>
            </a:r>
            <a:r>
              <a:rPr lang="cs-CZ" sz="1600" i="1" dirty="0" err="1" smtClean="0"/>
              <a:t>Jiu</a:t>
            </a:r>
            <a:r>
              <a:rPr lang="cs-CZ" sz="1600" i="1" dirty="0" smtClean="0"/>
              <a:t> – </a:t>
            </a:r>
            <a:r>
              <a:rPr lang="cs-CZ" sz="1600" i="1" dirty="0" err="1" smtClean="0"/>
              <a:t>jitsu</a:t>
            </a:r>
            <a:r>
              <a:rPr lang="cs-CZ" sz="1600" i="1" dirty="0" smtClean="0"/>
              <a:t>. Umění japonské sebeobrany a tělesného zocelení. Box.</a:t>
            </a:r>
            <a:r>
              <a:rPr lang="cs-CZ" sz="1600" dirty="0" smtClean="0"/>
              <a:t> Praha : SFINX, 1921.</a:t>
            </a:r>
          </a:p>
          <a:p>
            <a:r>
              <a:rPr lang="cs-CZ" sz="1600" dirty="0" smtClean="0"/>
              <a:t>MIKOLÁŠEK, V. </a:t>
            </a:r>
            <a:r>
              <a:rPr lang="cs-CZ" sz="1600" i="1" dirty="0" err="1" smtClean="0"/>
              <a:t>Jiu</a:t>
            </a:r>
            <a:r>
              <a:rPr lang="cs-CZ" sz="1600" i="1" dirty="0" smtClean="0"/>
              <a:t> – </a:t>
            </a:r>
            <a:r>
              <a:rPr lang="cs-CZ" sz="1600" i="1" dirty="0" err="1" smtClean="0"/>
              <a:t>jitsu</a:t>
            </a:r>
            <a:r>
              <a:rPr lang="cs-CZ" sz="1600" i="1" dirty="0" smtClean="0"/>
              <a:t>. </a:t>
            </a:r>
            <a:r>
              <a:rPr lang="cs-CZ" sz="1600" i="1" dirty="0" err="1" smtClean="0"/>
              <a:t>Khiha</a:t>
            </a:r>
            <a:r>
              <a:rPr lang="cs-CZ" sz="1600" i="1" dirty="0" smtClean="0"/>
              <a:t> pro ty, kdož se chtějí </a:t>
            </a:r>
            <a:r>
              <a:rPr lang="cs-CZ" sz="1600" i="1" dirty="0" err="1" smtClean="0"/>
              <a:t>státi</a:t>
            </a:r>
            <a:r>
              <a:rPr lang="cs-CZ" sz="1600" i="1" dirty="0" smtClean="0"/>
              <a:t> nepřemožitelnými</a:t>
            </a:r>
            <a:r>
              <a:rPr lang="cs-CZ" sz="1600" dirty="0" smtClean="0"/>
              <a:t>. Brno : Moravské nakladatelství, 1932.</a:t>
            </a:r>
          </a:p>
          <a:p>
            <a:r>
              <a:rPr lang="cs-CZ" sz="1600" dirty="0" smtClean="0"/>
              <a:t>ZÁBOJ, O. </a:t>
            </a:r>
            <a:r>
              <a:rPr lang="cs-CZ" sz="1600" i="1" dirty="0" smtClean="0"/>
              <a:t>Úpoly. Tělesná výchova mládeže.</a:t>
            </a:r>
            <a:r>
              <a:rPr lang="cs-CZ" sz="1600" dirty="0" smtClean="0"/>
              <a:t> 1937, ročník 8, č. 2.</a:t>
            </a:r>
          </a:p>
          <a:p>
            <a:r>
              <a:rPr lang="cs-CZ" sz="1600" dirty="0" smtClean="0"/>
              <a:t>MNO </a:t>
            </a:r>
            <a:r>
              <a:rPr lang="cs-CZ" sz="1600" i="1" dirty="0" smtClean="0"/>
              <a:t>Boj zblízka. Sebeobrana.</a:t>
            </a:r>
            <a:r>
              <a:rPr lang="cs-CZ" sz="1600" dirty="0" smtClean="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do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smtClean="0"/>
              <a:t>V poválečných letech počátek rozlišování </a:t>
            </a:r>
            <a:r>
              <a:rPr lang="cs-CZ" sz="4400" dirty="0" err="1" smtClean="0"/>
              <a:t>džúdžucu</a:t>
            </a:r>
            <a:r>
              <a:rPr lang="cs-CZ" sz="4400" dirty="0" smtClean="0"/>
              <a:t> (=sebeobrana) a </a:t>
            </a:r>
            <a:r>
              <a:rPr lang="cs-CZ" sz="4400" dirty="0" err="1" smtClean="0"/>
              <a:t>džúdó</a:t>
            </a:r>
            <a:r>
              <a:rPr lang="cs-CZ" sz="4400" dirty="0" smtClean="0"/>
              <a:t> (=sportovní zápas)</a:t>
            </a:r>
          </a:p>
          <a:p>
            <a:r>
              <a:rPr lang="cs-CZ" sz="4400" dirty="0" smtClean="0"/>
              <a:t>Šíma a Krákora – teorie tří stupňů bolesti</a:t>
            </a:r>
          </a:p>
          <a:p>
            <a:r>
              <a:rPr lang="cs-CZ" sz="4400" dirty="0" smtClean="0"/>
              <a:t>Vyčlenění sebeobrany jako samostatné třídy v sokolské soustavě:</a:t>
            </a:r>
          </a:p>
          <a:p>
            <a:pPr lvl="1"/>
            <a:r>
              <a:rPr lang="cs-CZ" sz="3600" b="1" dirty="0" smtClean="0"/>
              <a:t>Úpoly</a:t>
            </a:r>
            <a:endParaRPr lang="cs-CZ" sz="3600" dirty="0" smtClean="0"/>
          </a:p>
          <a:p>
            <a:pPr lvl="2"/>
            <a:r>
              <a:rPr lang="cs-CZ" sz="3300" dirty="0" smtClean="0"/>
              <a:t>Odpory, přetlaky, přetahy</a:t>
            </a:r>
          </a:p>
          <a:p>
            <a:pPr lvl="2"/>
            <a:r>
              <a:rPr lang="cs-CZ" sz="3300" dirty="0" smtClean="0"/>
              <a:t>Zvedání a nošení břemen</a:t>
            </a:r>
          </a:p>
          <a:p>
            <a:pPr lvl="2"/>
            <a:r>
              <a:rPr lang="cs-CZ" sz="3300" dirty="0" err="1" smtClean="0"/>
              <a:t>Potyky</a:t>
            </a:r>
            <a:r>
              <a:rPr lang="cs-CZ" sz="3300" dirty="0" smtClean="0"/>
              <a:t> a zápas</a:t>
            </a:r>
          </a:p>
          <a:p>
            <a:pPr lvl="2"/>
            <a:r>
              <a:rPr lang="cs-CZ" sz="3300" dirty="0" smtClean="0"/>
              <a:t>Rohování</a:t>
            </a:r>
          </a:p>
          <a:p>
            <a:pPr lvl="2"/>
            <a:r>
              <a:rPr lang="cs-CZ" sz="3300" dirty="0" smtClean="0"/>
              <a:t>Sebeobrana</a:t>
            </a:r>
          </a:p>
          <a:p>
            <a:pPr lvl="1"/>
            <a:r>
              <a:rPr lang="cs-CZ" sz="3600" b="1" dirty="0" smtClean="0"/>
              <a:t>Šerm</a:t>
            </a:r>
            <a:endParaRPr lang="cs-CZ" sz="3600" dirty="0" smtClean="0"/>
          </a:p>
          <a:p>
            <a:pPr lvl="2"/>
            <a:r>
              <a:rPr lang="cs-CZ" sz="3300" dirty="0" smtClean="0"/>
              <a:t>Končířem</a:t>
            </a:r>
          </a:p>
          <a:p>
            <a:pPr lvl="2"/>
            <a:r>
              <a:rPr lang="cs-CZ" sz="3300" dirty="0" smtClean="0"/>
              <a:t>Šavlí</a:t>
            </a:r>
          </a:p>
          <a:p>
            <a:pPr lvl="2"/>
            <a:r>
              <a:rPr lang="cs-CZ" sz="3300" dirty="0" smtClean="0"/>
              <a:t>Kordem</a:t>
            </a:r>
            <a:endParaRPr lang="cs-CZ" sz="2900" dirty="0" smtClean="0"/>
          </a:p>
          <a:p>
            <a:endParaRPr lang="cs-CZ" dirty="0" smtClean="0"/>
          </a:p>
          <a:p>
            <a:r>
              <a:rPr lang="cs-CZ" sz="2500" dirty="0" smtClean="0"/>
              <a:t>ŠÍMA, F., KRÁKORA, B. </a:t>
            </a:r>
            <a:r>
              <a:rPr lang="cs-CZ" sz="2500" i="1" dirty="0" err="1" smtClean="0"/>
              <a:t>Džiu</a:t>
            </a:r>
            <a:r>
              <a:rPr lang="cs-CZ" sz="2500" i="1" dirty="0" smtClean="0"/>
              <a:t> – </a:t>
            </a:r>
            <a:r>
              <a:rPr lang="cs-CZ" sz="2500" i="1" dirty="0" err="1" smtClean="0"/>
              <a:t>džitsu</a:t>
            </a:r>
            <a:r>
              <a:rPr lang="cs-CZ" sz="2500" i="1" dirty="0" smtClean="0"/>
              <a:t>.</a:t>
            </a:r>
            <a:r>
              <a:rPr lang="cs-CZ" sz="2500" dirty="0" smtClean="0"/>
              <a:t> Praha : Jaroslav </a:t>
            </a:r>
            <a:r>
              <a:rPr lang="cs-CZ" sz="2500" dirty="0" err="1" smtClean="0"/>
              <a:t>Tožička</a:t>
            </a:r>
            <a:r>
              <a:rPr lang="cs-CZ" sz="2500" dirty="0" smtClean="0"/>
              <a:t>, 1944</a:t>
            </a:r>
          </a:p>
          <a:p>
            <a:r>
              <a:rPr lang="cs-CZ" sz="2500" dirty="0" smtClean="0"/>
              <a:t>SLÍPKA, H., J. </a:t>
            </a:r>
            <a:r>
              <a:rPr lang="cs-CZ" sz="2500" i="1" dirty="0" smtClean="0"/>
              <a:t>Umíte se bránit? Zápas </a:t>
            </a:r>
            <a:r>
              <a:rPr lang="cs-CZ" sz="2500" i="1" dirty="0" err="1" smtClean="0"/>
              <a:t>jiu</a:t>
            </a:r>
            <a:r>
              <a:rPr lang="cs-CZ" sz="2500" i="1" dirty="0" smtClean="0"/>
              <a:t> – </a:t>
            </a:r>
            <a:r>
              <a:rPr lang="cs-CZ" sz="2500" i="1" dirty="0" err="1" smtClean="0"/>
              <a:t>jitsu</a:t>
            </a:r>
            <a:r>
              <a:rPr lang="cs-CZ" sz="2500" i="1" dirty="0" smtClean="0"/>
              <a:t>.</a:t>
            </a:r>
            <a:r>
              <a:rPr lang="cs-CZ" sz="2500" dirty="0" smtClean="0"/>
              <a:t> Praha : YMCA, 1947</a:t>
            </a:r>
          </a:p>
          <a:p>
            <a:r>
              <a:rPr lang="cs-CZ" sz="2500" dirty="0" smtClean="0"/>
              <a:t>MRÁČEK, V. </a:t>
            </a:r>
            <a:r>
              <a:rPr lang="cs-CZ" sz="2500" dirty="0" err="1" smtClean="0"/>
              <a:t>Jiu</a:t>
            </a:r>
            <a:r>
              <a:rPr lang="cs-CZ" sz="2500" dirty="0" smtClean="0"/>
              <a:t> – </a:t>
            </a:r>
            <a:r>
              <a:rPr lang="cs-CZ" sz="2500" dirty="0" err="1" smtClean="0"/>
              <a:t>jitsu</a:t>
            </a:r>
            <a:r>
              <a:rPr lang="cs-CZ" sz="2500" dirty="0" smtClean="0"/>
              <a:t> : Sebeobrana. Část I. </a:t>
            </a:r>
            <a:r>
              <a:rPr lang="cs-CZ" sz="2500" dirty="0" err="1" smtClean="0"/>
              <a:t>Plzěň</a:t>
            </a:r>
            <a:r>
              <a:rPr lang="cs-CZ" sz="2500" dirty="0" smtClean="0"/>
              <a:t> : Západočeská oblast Junáka, 1947</a:t>
            </a:r>
          </a:p>
          <a:p>
            <a:r>
              <a:rPr lang="cs-CZ" sz="2500" dirty="0" smtClean="0"/>
              <a:t>JIRSÁK, Z., KUKLA, J., ŠERÝ, V. Cvičení </a:t>
            </a:r>
            <a:r>
              <a:rPr lang="cs-CZ" sz="2500" dirty="0" err="1" smtClean="0"/>
              <a:t>úpolnická</a:t>
            </a:r>
            <a:r>
              <a:rPr lang="cs-CZ" sz="2500" dirty="0" smtClean="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Publikace podle zaměření na specifickou cílovou skupinu:</a:t>
            </a:r>
          </a:p>
          <a:p>
            <a:pPr lvl="1"/>
            <a:r>
              <a:rPr lang="cs-CZ" dirty="0" smtClean="0"/>
              <a:t>populárně naučné – určené pro laickou veřejnost</a:t>
            </a:r>
          </a:p>
          <a:p>
            <a:pPr lvl="1"/>
            <a:r>
              <a:rPr lang="cs-CZ" dirty="0" smtClean="0"/>
              <a:t>odborně profesní – určené pro odborníky v různých oblastech (policie, armáda aj.)</a:t>
            </a:r>
          </a:p>
          <a:p>
            <a:pPr lvl="1"/>
            <a:r>
              <a:rPr lang="cs-CZ" dirty="0" smtClean="0"/>
              <a:t>pedagogické – určené pro vzdělávání učitelů škol různých stupňů</a:t>
            </a:r>
          </a:p>
          <a:p>
            <a:r>
              <a:rPr lang="cs-CZ" dirty="0" smtClean="0"/>
              <a:t> </a:t>
            </a:r>
          </a:p>
          <a:p>
            <a:r>
              <a:rPr lang="cs-CZ" dirty="0" smtClean="0"/>
              <a:t>Publikace podle prostředků, kterými byly cíle výcviku sebeobrany naplňovány:</a:t>
            </a:r>
          </a:p>
          <a:p>
            <a:pPr lvl="1"/>
            <a:r>
              <a:rPr lang="cs-CZ" dirty="0" smtClean="0"/>
              <a:t>aplikace konkrétního </a:t>
            </a:r>
            <a:r>
              <a:rPr lang="cs-CZ" dirty="0" err="1" smtClean="0"/>
              <a:t>úpolového</a:t>
            </a:r>
            <a:r>
              <a:rPr lang="cs-CZ" dirty="0" smtClean="0"/>
              <a:t> sportu do sebeobrany</a:t>
            </a:r>
          </a:p>
          <a:p>
            <a:pPr lvl="1"/>
            <a:r>
              <a:rPr lang="cs-CZ" dirty="0" smtClean="0"/>
              <a:t>kombinace různých </a:t>
            </a:r>
            <a:r>
              <a:rPr lang="cs-CZ" dirty="0" err="1" smtClean="0"/>
              <a:t>úpolových</a:t>
            </a:r>
            <a:r>
              <a:rPr lang="cs-CZ" dirty="0" smtClean="0"/>
              <a:t> sportů do sebeobrany</a:t>
            </a:r>
          </a:p>
          <a:p>
            <a:pPr lvl="1"/>
            <a:r>
              <a:rPr lang="cs-CZ" dirty="0" smtClean="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Aplikace konkrétního </a:t>
            </a:r>
            <a:r>
              <a:rPr lang="cs-CZ" dirty="0" err="1" smtClean="0"/>
              <a:t>úpolového</a:t>
            </a:r>
            <a:r>
              <a:rPr lang="cs-CZ" dirty="0" smtClean="0"/>
              <a:t> sportu do sebeobrany</a:t>
            </a:r>
          </a:p>
          <a:p>
            <a:pPr marL="640080" lvl="2">
              <a:spcBef>
                <a:spcPts val="600"/>
              </a:spcBef>
              <a:buClr>
                <a:schemeClr val="accent2"/>
              </a:buClr>
            </a:pPr>
            <a:r>
              <a:rPr lang="cs-CZ" dirty="0" smtClean="0"/>
              <a:t>Pojem sebeobrana byl i díky této literatuře chápan širokou veřejností jakou soustava džudistických chvatů nebo triků</a:t>
            </a:r>
          </a:p>
          <a:p>
            <a:pPr marL="640080" lvl="2">
              <a:spcBef>
                <a:spcPts val="600"/>
              </a:spcBef>
              <a:buClr>
                <a:schemeClr val="accent2"/>
              </a:buClr>
            </a:pPr>
            <a:r>
              <a:rPr lang="cs-CZ" dirty="0" err="1" smtClean="0"/>
              <a:t>Zrůbek</a:t>
            </a:r>
            <a:r>
              <a:rPr lang="cs-CZ" dirty="0" smtClean="0"/>
              <a:t> (1946), Mráček (1947), </a:t>
            </a:r>
            <a:r>
              <a:rPr lang="cs-CZ" dirty="0" err="1" smtClean="0"/>
              <a:t>Matras</a:t>
            </a:r>
            <a:r>
              <a:rPr lang="cs-CZ" dirty="0" smtClean="0"/>
              <a:t> (1956, 1957a, 1957b, 1957c, 1958, 1959, 1965, 1968), Šíma, Krákora (1957), Lebeda (1961, 1979, 1984), Lorenz, </a:t>
            </a:r>
            <a:r>
              <a:rPr lang="cs-CZ" dirty="0" err="1" smtClean="0"/>
              <a:t>Kitayama</a:t>
            </a:r>
            <a:r>
              <a:rPr lang="cs-CZ" dirty="0" smtClean="0"/>
              <a:t> (1963), </a:t>
            </a:r>
            <a:r>
              <a:rPr lang="cs-CZ" dirty="0" err="1" smtClean="0"/>
              <a:t>Mašín</a:t>
            </a:r>
            <a:r>
              <a:rPr lang="cs-CZ" dirty="0" smtClean="0"/>
              <a:t>, </a:t>
            </a:r>
            <a:r>
              <a:rPr lang="cs-CZ" dirty="0" err="1" smtClean="0"/>
              <a:t>Zrůbek</a:t>
            </a:r>
            <a:r>
              <a:rPr lang="cs-CZ" dirty="0" smtClean="0"/>
              <a:t> (1966), Mašin, Tůma (1969) </a:t>
            </a:r>
          </a:p>
          <a:p>
            <a:pPr marL="274320" lvl="1">
              <a:spcBef>
                <a:spcPts val="600"/>
              </a:spcBef>
              <a:buClr>
                <a:schemeClr val="accent2"/>
              </a:buClr>
            </a:pPr>
            <a:endParaRPr lang="cs-CZ" dirty="0" smtClean="0"/>
          </a:p>
          <a:p>
            <a:pPr>
              <a:buNone/>
            </a:pP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smtClean="0"/>
              <a:t>Kombinace různých </a:t>
            </a:r>
            <a:r>
              <a:rPr lang="cs-CZ" sz="2600" dirty="0" err="1" smtClean="0"/>
              <a:t>úpolových</a:t>
            </a:r>
            <a:r>
              <a:rPr lang="cs-CZ" sz="2600" dirty="0" smtClean="0"/>
              <a:t> sportů do sebeobrany</a:t>
            </a:r>
          </a:p>
          <a:p>
            <a:endParaRPr lang="cs-CZ" dirty="0" smtClean="0"/>
          </a:p>
          <a:p>
            <a:r>
              <a:rPr lang="cs-CZ" dirty="0" err="1" smtClean="0"/>
              <a:t>Levský</a:t>
            </a:r>
            <a:r>
              <a:rPr lang="cs-CZ" dirty="0" smtClean="0"/>
              <a:t> (1966, 1968, 1969, 1970) – </a:t>
            </a:r>
            <a:r>
              <a:rPr lang="cs-CZ" dirty="0" err="1" smtClean="0"/>
              <a:t>džúdó</a:t>
            </a:r>
            <a:r>
              <a:rPr lang="cs-CZ" dirty="0" smtClean="0"/>
              <a:t>, sambo, karate</a:t>
            </a:r>
          </a:p>
          <a:p>
            <a:pPr marL="274320" lvl="1">
              <a:spcBef>
                <a:spcPts val="600"/>
              </a:spcBef>
              <a:buClr>
                <a:schemeClr val="accent2"/>
              </a:buClr>
            </a:pPr>
            <a:endParaRPr lang="cs-CZ" dirty="0" smtClean="0"/>
          </a:p>
          <a:p>
            <a:pPr marL="274320" lvl="1">
              <a:spcBef>
                <a:spcPts val="600"/>
              </a:spcBef>
              <a:buClr>
                <a:schemeClr val="accent2"/>
              </a:buClr>
            </a:pPr>
            <a:r>
              <a:rPr lang="cs-CZ" dirty="0" smtClean="0">
                <a:solidFill>
                  <a:schemeClr val="tx1"/>
                </a:solidFill>
              </a:rPr>
              <a:t>Náchodský a </a:t>
            </a:r>
            <a:r>
              <a:rPr lang="cs-CZ" dirty="0" err="1" smtClean="0">
                <a:solidFill>
                  <a:schemeClr val="tx1"/>
                </a:solidFill>
              </a:rPr>
              <a:t>Honzík</a:t>
            </a:r>
            <a:r>
              <a:rPr lang="cs-CZ" dirty="0" smtClean="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smtClean="0">
                <a:solidFill>
                  <a:schemeClr val="tx1"/>
                </a:solidFill>
              </a:rPr>
              <a:t>I. Fojtík (1984, 1990, 1994,...) – kompilace, zaměření pro TV</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err="1" smtClean="0">
                <a:solidFill>
                  <a:schemeClr val="tx1"/>
                </a:solidFill>
              </a:rPr>
              <a:t>Zelenaj</a:t>
            </a:r>
            <a:r>
              <a:rPr lang="cs-CZ" dirty="0" smtClean="0">
                <a:solidFill>
                  <a:schemeClr val="tx1"/>
                </a:solidFill>
              </a:rPr>
              <a:t> (1992, 1993), Konečný (2000), </a:t>
            </a:r>
            <a:r>
              <a:rPr lang="cs-CZ" dirty="0" err="1" smtClean="0">
                <a:solidFill>
                  <a:schemeClr val="tx1"/>
                </a:solidFill>
              </a:rPr>
              <a:t>Mádl</a:t>
            </a:r>
            <a:r>
              <a:rPr lang="cs-CZ" dirty="0" smtClean="0">
                <a:solidFill>
                  <a:schemeClr val="tx1"/>
                </a:solidFill>
              </a:rPr>
              <a:t> (2000), Polák (1995, 2005), Novák (2007),  Vágner, (2008), Havel (1995), Cibulka a Schovanec (1999, 2000)</a:t>
            </a:r>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vytváření vlastního sebeobranného systému</a:t>
            </a:r>
          </a:p>
          <a:p>
            <a:pPr marL="640080" lvl="2">
              <a:spcBef>
                <a:spcPts val="600"/>
              </a:spcBef>
              <a:buClr>
                <a:schemeClr val="accent2"/>
              </a:buClr>
            </a:pPr>
            <a:r>
              <a:rPr lang="cs-CZ" dirty="0" smtClean="0"/>
              <a:t>Novák, Špička, 1966, 1973, Špička, Novák, 1969, 1971, </a:t>
            </a:r>
            <a:r>
              <a:rPr lang="cs-CZ" dirty="0" err="1" smtClean="0"/>
              <a:t>Müller</a:t>
            </a:r>
            <a:r>
              <a:rPr lang="cs-CZ" dirty="0" smtClean="0"/>
              <a:t>, </a:t>
            </a:r>
            <a:r>
              <a:rPr lang="cs-CZ" dirty="0" err="1" smtClean="0"/>
              <a:t>Belšán</a:t>
            </a:r>
            <a:r>
              <a:rPr lang="cs-CZ" dirty="0" smtClean="0"/>
              <a:t>, Špička, Novák, 1973, Jindřich, </a:t>
            </a:r>
            <a:r>
              <a:rPr lang="cs-CZ" dirty="0" err="1" smtClean="0"/>
              <a:t>Müller</a:t>
            </a:r>
            <a:r>
              <a:rPr lang="cs-CZ" dirty="0" smtClean="0"/>
              <a:t>, 1980</a:t>
            </a:r>
          </a:p>
          <a:p>
            <a:pPr marL="640080" lvl="2">
              <a:spcBef>
                <a:spcPts val="600"/>
              </a:spcBef>
              <a:buClr>
                <a:schemeClr val="accent2"/>
              </a:buClr>
            </a:pPr>
            <a:r>
              <a:rPr lang="cs-CZ" dirty="0" smtClean="0"/>
              <a:t>„</a:t>
            </a:r>
            <a:r>
              <a:rPr lang="cs-CZ" dirty="0" err="1" smtClean="0"/>
              <a:t>úpolové</a:t>
            </a:r>
            <a:r>
              <a:rPr lang="cs-CZ" dirty="0" smtClean="0"/>
              <a:t> sporty jsou pro přípravu k sebeobraně nevhodné a to z taktických i technických důvodů“</a:t>
            </a:r>
          </a:p>
          <a:p>
            <a:pPr marL="274320" lvl="1">
              <a:spcBef>
                <a:spcPts val="600"/>
              </a:spcBef>
              <a:buClr>
                <a:schemeClr val="accent2"/>
              </a:buClr>
            </a:pPr>
            <a:r>
              <a:rPr lang="cs-CZ" dirty="0" smtClean="0"/>
              <a:t>Československá škola karate (české karate)</a:t>
            </a:r>
          </a:p>
          <a:p>
            <a:pPr marL="274320" lvl="1">
              <a:spcBef>
                <a:spcPts val="600"/>
              </a:spcBef>
              <a:buClr>
                <a:schemeClr val="accent2"/>
              </a:buClr>
            </a:pPr>
            <a:r>
              <a:rPr lang="cs-CZ" dirty="0" smtClean="0"/>
              <a:t>1971 – </a:t>
            </a:r>
            <a:r>
              <a:rPr lang="cs-CZ" dirty="0" err="1" smtClean="0"/>
              <a:t>brana</a:t>
            </a:r>
            <a:endParaRPr lang="cs-CZ" dirty="0" smtClean="0"/>
          </a:p>
          <a:p>
            <a:pPr marL="274320" lvl="1">
              <a:spcBef>
                <a:spcPts val="600"/>
              </a:spcBef>
              <a:buClr>
                <a:schemeClr val="accent2"/>
              </a:buClr>
            </a:pPr>
            <a:r>
              <a:rPr lang="cs-CZ" dirty="0" smtClean="0"/>
              <a:t>1980 </a:t>
            </a:r>
            <a:r>
              <a:rPr lang="cs-CZ" dirty="0" err="1" smtClean="0"/>
              <a:t>alogodika</a:t>
            </a:r>
            <a:endParaRPr lang="cs-CZ" dirty="0" smtClean="0"/>
          </a:p>
          <a:p>
            <a:pPr marL="640080" lvl="2">
              <a:spcBef>
                <a:spcPts val="600"/>
              </a:spcBef>
              <a:buClr>
                <a:schemeClr val="accent2"/>
              </a:buClr>
            </a:pPr>
            <a:r>
              <a:rPr lang="cs-CZ" dirty="0" smtClean="0"/>
              <a:t>teoretická i praktická nauka o řešení úkorných situací. Úkorná situace je přechodný anebo trvalý stav, </a:t>
            </a:r>
            <a:br>
              <a:rPr lang="cs-CZ" dirty="0" smtClean="0"/>
            </a:br>
            <a:r>
              <a:rPr lang="cs-CZ" dirty="0" smtClean="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Definice sebeobrany</a:t>
            </a:r>
          </a:p>
          <a:p>
            <a:pPr lvl="1"/>
            <a:r>
              <a:rPr lang="cs-CZ" dirty="0" smtClean="0"/>
              <a:t>Kategorizace sebeobrany, složky sebeobrany, mezioborové vztahy</a:t>
            </a:r>
          </a:p>
          <a:p>
            <a:r>
              <a:rPr lang="cs-CZ" dirty="0" smtClean="0"/>
              <a:t>Pojetí sebeobrany v </a:t>
            </a:r>
            <a:r>
              <a:rPr lang="cs-CZ" dirty="0" err="1" smtClean="0"/>
              <a:t>úpolových</a:t>
            </a:r>
            <a:r>
              <a:rPr lang="cs-CZ" dirty="0" smtClean="0"/>
              <a:t> sportech a bojových uměních</a:t>
            </a:r>
          </a:p>
          <a:p>
            <a:pPr lvl="1"/>
            <a:r>
              <a:rPr lang="cs-CZ" dirty="0" smtClean="0"/>
              <a:t>Především japonská bojová umění (se kterými máte zkušenost)</a:t>
            </a:r>
          </a:p>
          <a:p>
            <a:r>
              <a:rPr lang="cs-CZ" dirty="0" smtClean="0"/>
              <a:t>Vývoj teorie sebeobrany v Česku</a:t>
            </a:r>
          </a:p>
          <a:p>
            <a:pPr lvl="1"/>
            <a:r>
              <a:rPr lang="cs-CZ" dirty="0" smtClean="0"/>
              <a:t>Ve 20. století: od </a:t>
            </a:r>
            <a:r>
              <a:rPr lang="cs-CZ" dirty="0" err="1" smtClean="0"/>
              <a:t>džúdžucu</a:t>
            </a:r>
            <a:r>
              <a:rPr lang="cs-CZ" dirty="0" smtClean="0"/>
              <a:t>, přes </a:t>
            </a:r>
            <a:r>
              <a:rPr lang="cs-CZ" dirty="0" err="1" smtClean="0"/>
              <a:t>branu</a:t>
            </a:r>
            <a:r>
              <a:rPr lang="cs-CZ" dirty="0" smtClean="0"/>
              <a:t>, </a:t>
            </a:r>
            <a:r>
              <a:rPr lang="cs-CZ" dirty="0" err="1" smtClean="0"/>
              <a:t>sindefendologii</a:t>
            </a:r>
            <a:r>
              <a:rPr lang="cs-CZ" dirty="0" smtClean="0"/>
              <a:t>…</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lvl="0"/>
            <a:r>
              <a:rPr lang="cs-CZ" dirty="0" smtClean="0"/>
              <a:t>Úkorné situace</a:t>
            </a:r>
          </a:p>
          <a:p>
            <a:pPr lvl="1"/>
            <a:r>
              <a:rPr lang="cs-CZ" dirty="0" smtClean="0"/>
              <a:t>Kolizní (interakce cílů jednoho subjektu)</a:t>
            </a:r>
          </a:p>
          <a:p>
            <a:pPr lvl="1"/>
            <a:r>
              <a:rPr lang="cs-CZ" dirty="0" smtClean="0"/>
              <a:t>Konfliktní (interakce cílů dvou, nebo více subjektů)</a:t>
            </a:r>
          </a:p>
          <a:p>
            <a:pPr lvl="1"/>
            <a:endParaRPr lang="cs-CZ" dirty="0" smtClean="0"/>
          </a:p>
          <a:p>
            <a:pPr lvl="0"/>
            <a:r>
              <a:rPr lang="cs-CZ" dirty="0" err="1" smtClean="0"/>
              <a:t>Alogodika</a:t>
            </a:r>
            <a:endParaRPr lang="cs-CZ" dirty="0" smtClean="0"/>
          </a:p>
          <a:p>
            <a:pPr lvl="1"/>
            <a:r>
              <a:rPr lang="cs-CZ" dirty="0" err="1" smtClean="0"/>
              <a:t>sopnologie</a:t>
            </a:r>
            <a:endParaRPr lang="cs-CZ" dirty="0" smtClean="0"/>
          </a:p>
          <a:p>
            <a:pPr lvl="1"/>
            <a:r>
              <a:rPr lang="cs-CZ" dirty="0" err="1" smtClean="0"/>
              <a:t>technodika</a:t>
            </a:r>
            <a:endParaRPr lang="cs-CZ" dirty="0" smtClean="0"/>
          </a:p>
          <a:p>
            <a:pPr lvl="1"/>
            <a:r>
              <a:rPr lang="cs-CZ" dirty="0" err="1" smtClean="0"/>
              <a:t>magiologie</a:t>
            </a:r>
            <a:endParaRPr lang="cs-CZ" dirty="0" smtClean="0"/>
          </a:p>
          <a:p>
            <a:endParaRPr lang="cs-CZ" dirty="0" smtClean="0"/>
          </a:p>
          <a:p>
            <a:r>
              <a:rPr lang="cs-CZ" dirty="0" err="1" smtClean="0"/>
              <a:t>sindefendologie</a:t>
            </a:r>
            <a:r>
              <a:rPr lang="cs-CZ" dirty="0" smtClean="0"/>
              <a:t> – nauka o sebeobraně</a:t>
            </a:r>
          </a:p>
          <a:p>
            <a:r>
              <a:rPr lang="cs-CZ" dirty="0" err="1" smtClean="0"/>
              <a:t>batalagologie</a:t>
            </a:r>
            <a:r>
              <a:rPr lang="cs-CZ" dirty="0" smtClean="0"/>
              <a:t> – nauka o bojových akcích</a:t>
            </a:r>
          </a:p>
          <a:p>
            <a:r>
              <a:rPr lang="cs-CZ" dirty="0" err="1" smtClean="0"/>
              <a:t>sinprotektologie</a:t>
            </a:r>
            <a:r>
              <a:rPr lang="cs-CZ" dirty="0" smtClean="0"/>
              <a:t> – nauka o sebeochraně </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Pokud v interakci jednotlivce s ostatními lidmi nemohou být cíle jednotlivců splněny současně, vytvářejí:</a:t>
            </a:r>
          </a:p>
          <a:p>
            <a:r>
              <a:rPr lang="cs-CZ" b="1" dirty="0" smtClean="0"/>
              <a:t>situace konfliktní</a:t>
            </a:r>
          </a:p>
          <a:p>
            <a:pPr lvl="1"/>
            <a:r>
              <a:rPr lang="cs-CZ" b="1" dirty="0" smtClean="0"/>
              <a:t>situace </a:t>
            </a:r>
            <a:r>
              <a:rPr lang="cs-CZ" b="1" dirty="0" err="1" smtClean="0"/>
              <a:t>disputativní</a:t>
            </a:r>
            <a:r>
              <a:rPr lang="cs-CZ" sz="2000" dirty="0" smtClean="0">
                <a:solidFill>
                  <a:schemeClr val="tx1"/>
                </a:solidFill>
              </a:rPr>
              <a:t>, při řešení není nutné použít násilí, </a:t>
            </a:r>
            <a:endParaRPr lang="cs-CZ" dirty="0" smtClean="0">
              <a:solidFill>
                <a:schemeClr val="tx1"/>
              </a:solidFill>
            </a:endParaRPr>
          </a:p>
          <a:p>
            <a:pPr lvl="1"/>
            <a:r>
              <a:rPr lang="cs-CZ" dirty="0" smtClean="0"/>
              <a:t>situace, při jejichž řešení je nutné použít násilí :</a:t>
            </a:r>
          </a:p>
          <a:p>
            <a:pPr lvl="2"/>
            <a:r>
              <a:rPr lang="cs-CZ" b="1" dirty="0" smtClean="0"/>
              <a:t>situace sebeochranné</a:t>
            </a:r>
            <a:r>
              <a:rPr lang="cs-CZ" sz="1800" dirty="0" smtClean="0"/>
              <a:t> - nevyžadují použití krajních forem násilí) </a:t>
            </a:r>
            <a:endParaRPr lang="cs-CZ" dirty="0" smtClean="0"/>
          </a:p>
          <a:p>
            <a:pPr lvl="2"/>
            <a:r>
              <a:rPr lang="cs-CZ" b="1" dirty="0" smtClean="0"/>
              <a:t>situace sebeobranné</a:t>
            </a:r>
            <a:r>
              <a:rPr lang="cs-CZ" sz="1800" dirty="0" smtClean="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smtClean="0"/>
              <a:t>Principy obrany v </a:t>
            </a:r>
            <a:r>
              <a:rPr lang="cs-CZ" b="1" dirty="0" err="1" smtClean="0"/>
              <a:t>sindefendologii</a:t>
            </a:r>
            <a:endParaRPr lang="cs-CZ" b="1" dirty="0" smtClean="0"/>
          </a:p>
          <a:p>
            <a:pPr lvl="1"/>
            <a:r>
              <a:rPr lang="cs-CZ" b="1" dirty="0" smtClean="0"/>
              <a:t>Princip práva na obranu</a:t>
            </a:r>
            <a:endParaRPr lang="cs-CZ" dirty="0" smtClean="0"/>
          </a:p>
          <a:p>
            <a:pPr lvl="1"/>
            <a:r>
              <a:rPr lang="cs-CZ" b="1" dirty="0" smtClean="0"/>
              <a:t>Princip spolehlivosti obrany</a:t>
            </a:r>
            <a:endParaRPr lang="cs-CZ" dirty="0" smtClean="0"/>
          </a:p>
          <a:p>
            <a:pPr lvl="1"/>
            <a:r>
              <a:rPr lang="cs-CZ" b="1" dirty="0" smtClean="0"/>
              <a:t>Princip odpovědnosti útočníka</a:t>
            </a:r>
            <a:endParaRPr lang="cs-CZ" dirty="0" smtClean="0"/>
          </a:p>
          <a:p>
            <a:r>
              <a:rPr lang="cs-CZ" b="1" dirty="0" smtClean="0"/>
              <a:t>teorie boje </a:t>
            </a:r>
            <a:r>
              <a:rPr lang="cs-CZ" sz="2000" dirty="0" smtClean="0"/>
              <a:t>každý bojový (</a:t>
            </a:r>
            <a:r>
              <a:rPr lang="cs-CZ" sz="2000" dirty="0" err="1" smtClean="0"/>
              <a:t>úpolový</a:t>
            </a:r>
            <a:r>
              <a:rPr lang="cs-CZ" sz="2000" dirty="0" smtClean="0"/>
              <a:t>) systém používá jednu ze čtyřech teorií obrany:</a:t>
            </a:r>
            <a:endParaRPr lang="cs-CZ" dirty="0" smtClean="0"/>
          </a:p>
          <a:p>
            <a:pPr lvl="1"/>
            <a:r>
              <a:rPr lang="cs-CZ" dirty="0" err="1" smtClean="0"/>
              <a:t>kvazisignální</a:t>
            </a:r>
            <a:endParaRPr lang="cs-CZ" dirty="0" smtClean="0"/>
          </a:p>
          <a:p>
            <a:pPr lvl="1"/>
            <a:r>
              <a:rPr lang="cs-CZ" dirty="0" err="1" smtClean="0"/>
              <a:t>multisignální</a:t>
            </a:r>
            <a:r>
              <a:rPr lang="cs-CZ" dirty="0" smtClean="0"/>
              <a:t> </a:t>
            </a:r>
            <a:r>
              <a:rPr lang="cs-CZ" sz="1700" dirty="0" smtClean="0">
                <a:solidFill>
                  <a:schemeClr val="tx1"/>
                </a:solidFill>
              </a:rPr>
              <a:t>(http://www.</a:t>
            </a:r>
            <a:r>
              <a:rPr lang="cs-CZ" sz="1700" dirty="0" err="1" smtClean="0">
                <a:solidFill>
                  <a:schemeClr val="tx1"/>
                </a:solidFill>
              </a:rPr>
              <a:t>skola</a:t>
            </a:r>
            <a:r>
              <a:rPr lang="cs-CZ" sz="1700" dirty="0" smtClean="0">
                <a:solidFill>
                  <a:schemeClr val="tx1"/>
                </a:solidFill>
              </a:rPr>
              <a:t>-sebeobrany.</a:t>
            </a:r>
            <a:r>
              <a:rPr lang="cs-CZ" sz="1700" dirty="0" err="1" smtClean="0">
                <a:solidFill>
                  <a:schemeClr val="tx1"/>
                </a:solidFill>
              </a:rPr>
              <a:t>cz</a:t>
            </a:r>
            <a:r>
              <a:rPr lang="cs-CZ" sz="1700" dirty="0" smtClean="0">
                <a:solidFill>
                  <a:schemeClr val="tx1"/>
                </a:solidFill>
              </a:rPr>
              <a:t>)</a:t>
            </a:r>
            <a:endParaRPr lang="cs-CZ" dirty="0" smtClean="0">
              <a:solidFill>
                <a:schemeClr val="tx1"/>
              </a:solidFill>
            </a:endParaRPr>
          </a:p>
          <a:p>
            <a:pPr lvl="1"/>
            <a:r>
              <a:rPr lang="cs-CZ" dirty="0" err="1" smtClean="0"/>
              <a:t>monosignální</a:t>
            </a:r>
            <a:endParaRPr lang="cs-CZ" dirty="0" smtClean="0"/>
          </a:p>
          <a:p>
            <a:pPr lvl="1"/>
            <a:r>
              <a:rPr lang="cs-CZ" dirty="0" err="1" smtClean="0"/>
              <a:t>antisignální</a:t>
            </a:r>
            <a:r>
              <a:rPr lang="cs-CZ" dirty="0" smtClean="0"/>
              <a:t> </a:t>
            </a:r>
            <a:r>
              <a:rPr lang="cs-CZ" sz="1700" dirty="0" smtClean="0">
                <a:solidFill>
                  <a:schemeClr val="tx1"/>
                </a:solidFill>
              </a:rPr>
              <a:t>(</a:t>
            </a:r>
            <a:r>
              <a:rPr lang="cs-CZ" sz="1700" dirty="0" err="1" smtClean="0">
                <a:solidFill>
                  <a:schemeClr val="tx1"/>
                </a:solidFill>
              </a:rPr>
              <a:t>Antisignální</a:t>
            </a:r>
            <a:r>
              <a:rPr lang="cs-CZ" sz="1700" dirty="0" smtClean="0">
                <a:solidFill>
                  <a:schemeClr val="tx1"/>
                </a:solidFill>
              </a:rPr>
              <a:t> bojovník vítězí ne spočinutím na technických a taktických prostředcích sebeobrany, nýbrž naprostou </a:t>
            </a:r>
            <a:r>
              <a:rPr lang="cs-CZ" sz="1700" dirty="0" err="1" smtClean="0">
                <a:solidFill>
                  <a:schemeClr val="tx1"/>
                </a:solidFill>
              </a:rPr>
              <a:t>disformací</a:t>
            </a:r>
            <a:r>
              <a:rPr lang="cs-CZ" sz="1700" dirty="0" smtClean="0">
                <a:solidFill>
                  <a:schemeClr val="tx1"/>
                </a:solidFill>
              </a:rPr>
              <a:t> sebe: když je naprosto nezávislý na nebytí smrti a bytí života, v mžiku totální </a:t>
            </a:r>
            <a:r>
              <a:rPr lang="cs-CZ" sz="1700" dirty="0" err="1" smtClean="0">
                <a:solidFill>
                  <a:schemeClr val="tx1"/>
                </a:solidFill>
              </a:rPr>
              <a:t>antisignální</a:t>
            </a:r>
            <a:r>
              <a:rPr lang="cs-CZ" sz="1700" dirty="0" smtClean="0">
                <a:solidFill>
                  <a:schemeClr val="tx1"/>
                </a:solidFill>
              </a:rPr>
              <a:t> identifikace </a:t>
            </a:r>
            <a:r>
              <a:rPr lang="cs-CZ" sz="1700" dirty="0" err="1" smtClean="0">
                <a:solidFill>
                  <a:schemeClr val="tx1"/>
                </a:solidFill>
              </a:rPr>
              <a:t>antisignálního</a:t>
            </a:r>
            <a:r>
              <a:rPr lang="cs-CZ" sz="1700" dirty="0" smtClean="0">
                <a:solidFill>
                  <a:schemeClr val="tx1"/>
                </a:solidFill>
              </a:rPr>
              <a:t> subjektu a </a:t>
            </a:r>
            <a:r>
              <a:rPr lang="cs-CZ" sz="1700" dirty="0" err="1" smtClean="0">
                <a:solidFill>
                  <a:schemeClr val="tx1"/>
                </a:solidFill>
              </a:rPr>
              <a:t>antisignální</a:t>
            </a:r>
            <a:r>
              <a:rPr lang="cs-CZ" sz="1700" dirty="0" smtClean="0">
                <a:solidFill>
                  <a:schemeClr val="tx1"/>
                </a:solidFill>
              </a:rPr>
              <a:t> </a:t>
            </a:r>
            <a:r>
              <a:rPr lang="cs-CZ" sz="1700" dirty="0" err="1" smtClean="0">
                <a:solidFill>
                  <a:schemeClr val="tx1"/>
                </a:solidFill>
              </a:rPr>
              <a:t>emerse</a:t>
            </a:r>
            <a:r>
              <a:rPr lang="cs-CZ" sz="1700" dirty="0" smtClean="0">
                <a:solidFill>
                  <a:schemeClr val="tx1"/>
                </a:solidFill>
              </a:rPr>
              <a:t> soupeře, v mžiku frikcemi nebrzděného výtrysku (naprosto </a:t>
            </a:r>
            <a:r>
              <a:rPr lang="cs-CZ" sz="1700" dirty="0" err="1" smtClean="0">
                <a:solidFill>
                  <a:schemeClr val="tx1"/>
                </a:solidFill>
              </a:rPr>
              <a:t>sonomní</a:t>
            </a:r>
            <a:r>
              <a:rPr lang="cs-CZ" sz="1700" dirty="0" smtClean="0">
                <a:solidFill>
                  <a:schemeClr val="tx1"/>
                </a:solidFill>
              </a:rPr>
              <a:t>) </a:t>
            </a:r>
            <a:r>
              <a:rPr lang="cs-CZ" sz="1700" dirty="0" err="1" smtClean="0">
                <a:solidFill>
                  <a:schemeClr val="tx1"/>
                </a:solidFill>
              </a:rPr>
              <a:t>antisignální</a:t>
            </a:r>
            <a:r>
              <a:rPr lang="cs-CZ" sz="1700" dirty="0" smtClean="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smtClean="0"/>
              <a:t>Sebeobranné situace:</a:t>
            </a:r>
          </a:p>
          <a:p>
            <a:pPr lvl="1"/>
            <a:r>
              <a:rPr lang="cs-CZ" dirty="0" smtClean="0"/>
              <a:t>Střetný boj (oba bojující považují situaci za sebeobrannou)</a:t>
            </a:r>
          </a:p>
          <a:p>
            <a:pPr lvl="1"/>
            <a:r>
              <a:rPr lang="cs-CZ" dirty="0" smtClean="0"/>
              <a:t>Přepad</a:t>
            </a:r>
          </a:p>
          <a:p>
            <a:pPr lvl="2"/>
            <a:r>
              <a:rPr lang="cs-CZ" dirty="0" smtClean="0"/>
              <a:t>přepad ze zálohy (soupeř neví o obráncově přítomnosti)</a:t>
            </a:r>
          </a:p>
          <a:p>
            <a:pPr lvl="2"/>
            <a:r>
              <a:rPr lang="cs-CZ" dirty="0" smtClean="0"/>
              <a:t>situační přepad (soupeř ví o obráncově přítomnosti, situaci však nepovažuje za sebeobrannou)</a:t>
            </a:r>
          </a:p>
          <a:p>
            <a:endParaRPr lang="cs-CZ" dirty="0" smtClean="0"/>
          </a:p>
          <a:p>
            <a:r>
              <a:rPr lang="cs-CZ" dirty="0" smtClean="0"/>
              <a:t>Výcvik v sebeobraně</a:t>
            </a:r>
          </a:p>
          <a:p>
            <a:pPr lvl="1"/>
            <a:r>
              <a:rPr lang="cs-CZ" dirty="0" smtClean="0"/>
              <a:t>minimalistický </a:t>
            </a:r>
            <a:r>
              <a:rPr lang="cs-CZ" sz="1800" dirty="0" smtClean="0"/>
              <a:t>(získání převahy nad laikem)</a:t>
            </a:r>
            <a:endParaRPr lang="cs-CZ" dirty="0" smtClean="0"/>
          </a:p>
          <a:p>
            <a:pPr lvl="1"/>
            <a:r>
              <a:rPr lang="cs-CZ" dirty="0" smtClean="0"/>
              <a:t>maximalistický </a:t>
            </a:r>
            <a:r>
              <a:rPr lang="cs-CZ" sz="1800" dirty="0" smtClean="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Výhrady</a:t>
            </a:r>
          </a:p>
          <a:p>
            <a:pPr lvl="1"/>
            <a:r>
              <a:rPr lang="cs-CZ" dirty="0" smtClean="0"/>
              <a:t>Nedostatečná zkušenostní východiska</a:t>
            </a:r>
          </a:p>
          <a:p>
            <a:pPr lvl="1"/>
            <a:r>
              <a:rPr lang="cs-CZ" dirty="0" smtClean="0"/>
              <a:t>Nedostatečný (žádný) výzkum jiných teorií sebeobrany, nebo teorií bojových umění</a:t>
            </a:r>
          </a:p>
          <a:p>
            <a:pPr lvl="1"/>
            <a:r>
              <a:rPr lang="cs-CZ" dirty="0" smtClean="0"/>
              <a:t>Složitý systém i terminologie</a:t>
            </a:r>
          </a:p>
          <a:p>
            <a:pPr lvl="1"/>
            <a:r>
              <a:rPr lang="cs-CZ" dirty="0" smtClean="0"/>
              <a:t>Systém není životaschopný, v současnosti již není živý</a:t>
            </a:r>
          </a:p>
          <a:p>
            <a:pPr lvl="1"/>
            <a:r>
              <a:rPr lang="cs-CZ" dirty="0" err="1" smtClean="0"/>
              <a:t>Gendrový</a:t>
            </a:r>
            <a:r>
              <a:rPr lang="cs-CZ" dirty="0" smtClean="0"/>
              <a:t> determinizmus </a:t>
            </a:r>
            <a:r>
              <a:rPr lang="cs-CZ" sz="1400" dirty="0" smtClean="0"/>
              <a:t>(„Je třeba vědět, že </a:t>
            </a:r>
            <a:r>
              <a:rPr lang="cs-CZ" sz="1400" dirty="0" err="1" smtClean="0"/>
              <a:t>Brana</a:t>
            </a:r>
            <a:r>
              <a:rPr lang="cs-CZ" sz="1400" dirty="0" smtClean="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smtClean="0"/>
          </a:p>
          <a:p>
            <a:pPr lvl="1"/>
            <a:r>
              <a:rPr lang="cs-CZ" dirty="0" smtClean="0"/>
              <a:t>Vykazují některé znaky sektářství (klub </a:t>
            </a:r>
            <a:r>
              <a:rPr lang="cs-CZ" dirty="0" err="1" smtClean="0"/>
              <a:t>Alogodos</a:t>
            </a:r>
            <a:r>
              <a:rPr lang="cs-CZ" dirty="0" smtClean="0"/>
              <a:t>)</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Vzniklo jako eklektický systém reagující na aktuální požadavky v Japonsku na konci 19. století</a:t>
            </a:r>
          </a:p>
          <a:p>
            <a:endParaRPr lang="cs-CZ" dirty="0" smtClean="0"/>
          </a:p>
          <a:p>
            <a:r>
              <a:rPr lang="cs-CZ" dirty="0" smtClean="0"/>
              <a:t>Cíle</a:t>
            </a:r>
          </a:p>
          <a:p>
            <a:pPr lvl="1"/>
            <a:r>
              <a:rPr lang="cs-CZ" b="1" dirty="0" err="1" smtClean="0"/>
              <a:t>renšindó</a:t>
            </a:r>
            <a:r>
              <a:rPr lang="cs-CZ" dirty="0" smtClean="0"/>
              <a:t> – tělesná výchova, fyzický rozvoj</a:t>
            </a:r>
          </a:p>
          <a:p>
            <a:pPr lvl="1"/>
            <a:r>
              <a:rPr lang="cs-CZ" b="1" dirty="0" err="1" smtClean="0"/>
              <a:t>šušinhó</a:t>
            </a:r>
            <a:r>
              <a:rPr lang="cs-CZ" dirty="0" smtClean="0"/>
              <a:t> – mravní výchova, psychický rozvoj</a:t>
            </a:r>
          </a:p>
          <a:p>
            <a:pPr lvl="1"/>
            <a:r>
              <a:rPr lang="cs-CZ" b="1" dirty="0" err="1" smtClean="0"/>
              <a:t>šóbuhó</a:t>
            </a:r>
            <a:r>
              <a:rPr lang="cs-CZ" dirty="0" smtClean="0"/>
              <a:t> – branná výchova, sebeobrana</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Technická východiska</a:t>
            </a:r>
          </a:p>
          <a:p>
            <a:pPr lvl="1"/>
            <a:r>
              <a:rPr lang="cs-CZ" dirty="0" smtClean="0"/>
              <a:t>Pečlivý výběr a vývoj efektivních technik</a:t>
            </a:r>
          </a:p>
          <a:p>
            <a:pPr lvl="2"/>
            <a:r>
              <a:rPr lang="cs-CZ" dirty="0" smtClean="0"/>
              <a:t>Údery, hody, znehybnění</a:t>
            </a:r>
          </a:p>
          <a:p>
            <a:r>
              <a:rPr lang="cs-CZ" dirty="0" smtClean="0"/>
              <a:t>Každý fyzický trénink má být utilitární</a:t>
            </a:r>
          </a:p>
          <a:p>
            <a:pPr lvl="1"/>
            <a:r>
              <a:rPr lang="cs-CZ" dirty="0" smtClean="0"/>
              <a:t>Údery a kopy jako „zdravotní gymnastika“ v </a:t>
            </a:r>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r>
              <a:rPr lang="cs-CZ" dirty="0" smtClean="0"/>
              <a:t>Preference boje v postoji (ne na zemi)</a:t>
            </a:r>
          </a:p>
          <a:p>
            <a:pPr lvl="1"/>
            <a:r>
              <a:rPr lang="cs-CZ" dirty="0" smtClean="0"/>
              <a:t>První džudisté na zemi prohrávali, stejné preference jsou i v současných pravidlech </a:t>
            </a:r>
            <a:r>
              <a:rPr lang="cs-CZ" dirty="0" err="1" smtClean="0"/>
              <a:t>džúdó</a:t>
            </a:r>
            <a:endParaRPr lang="cs-CZ" dirty="0" smtClean="0"/>
          </a:p>
          <a:p>
            <a:r>
              <a:rPr lang="cs-CZ" dirty="0" smtClean="0"/>
              <a:t>Nácvik musí probíhat prostřednictvím volného boje</a:t>
            </a:r>
          </a:p>
          <a:p>
            <a:pPr lvl="1"/>
            <a:r>
              <a:rPr lang="cs-CZ" dirty="0" err="1" smtClean="0"/>
              <a:t>Randori</a:t>
            </a:r>
            <a:r>
              <a:rPr lang="cs-CZ" dirty="0" smtClean="0"/>
              <a:t> </a:t>
            </a:r>
            <a:r>
              <a:rPr lang="cs-CZ" dirty="0" err="1" smtClean="0"/>
              <a:t>vs</a:t>
            </a:r>
            <a:r>
              <a:rPr lang="cs-CZ" dirty="0" smtClean="0"/>
              <a:t> kata</a:t>
            </a:r>
          </a:p>
          <a:p>
            <a:r>
              <a:rPr lang="cs-CZ" dirty="0" smtClean="0"/>
              <a:t>Úprava cvičebního úboru směrem k západní módě</a:t>
            </a:r>
          </a:p>
          <a:p>
            <a:pPr lvl="1"/>
            <a:r>
              <a:rPr lang="cs-CZ" dirty="0" smtClean="0"/>
              <a:t>Úprava (prodloužení) kalhot a rukávů</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pPr lvl="1"/>
            <a:r>
              <a:rPr lang="cs-CZ" dirty="0" err="1" smtClean="0"/>
              <a:t>tandoku</a:t>
            </a:r>
            <a:r>
              <a:rPr lang="cs-CZ" dirty="0" smtClean="0"/>
              <a:t> </a:t>
            </a:r>
            <a:r>
              <a:rPr lang="cs-CZ" dirty="0" err="1" smtClean="0"/>
              <a:t>renšú</a:t>
            </a:r>
            <a:r>
              <a:rPr lang="cs-CZ" dirty="0" smtClean="0"/>
              <a:t>, samostatná cvičení bez partnera</a:t>
            </a:r>
          </a:p>
          <a:p>
            <a:pPr lvl="1"/>
            <a:r>
              <a:rPr lang="cs-CZ" dirty="0" err="1" smtClean="0"/>
              <a:t>sotai</a:t>
            </a:r>
            <a:r>
              <a:rPr lang="cs-CZ" dirty="0" smtClean="0"/>
              <a:t> </a:t>
            </a:r>
            <a:r>
              <a:rPr lang="cs-CZ" dirty="0" err="1" smtClean="0"/>
              <a:t>renšú</a:t>
            </a:r>
            <a:r>
              <a:rPr lang="cs-CZ" dirty="0" smtClean="0"/>
              <a:t>, cvičení s partnerem</a:t>
            </a:r>
          </a:p>
          <a:p>
            <a:pPr lvl="2"/>
            <a:r>
              <a:rPr lang="cs-CZ" sz="2400" dirty="0" err="1" smtClean="0"/>
              <a:t>kime</a:t>
            </a:r>
            <a:r>
              <a:rPr lang="cs-CZ" sz="2400" dirty="0" smtClean="0"/>
              <a:t> </a:t>
            </a:r>
            <a:r>
              <a:rPr lang="cs-CZ" sz="2400" dirty="0" err="1" smtClean="0"/>
              <a:t>šiki</a:t>
            </a:r>
            <a:r>
              <a:rPr lang="cs-CZ" sz="2400" dirty="0" smtClean="0"/>
              <a:t>, rychlost a rozhodnost pohybu</a:t>
            </a:r>
          </a:p>
          <a:p>
            <a:pPr lvl="2"/>
            <a:r>
              <a:rPr lang="cs-CZ" sz="2400" dirty="0" err="1" smtClean="0"/>
              <a:t>džú</a:t>
            </a:r>
            <a:r>
              <a:rPr lang="cs-CZ" sz="2400" dirty="0" smtClean="0"/>
              <a:t> </a:t>
            </a:r>
            <a:r>
              <a:rPr lang="cs-CZ" sz="2400" dirty="0" err="1" smtClean="0"/>
              <a:t>šiki</a:t>
            </a:r>
            <a:r>
              <a:rPr lang="cs-CZ" sz="2400" dirty="0" smtClean="0"/>
              <a:t>, uvolněnost a přizpůsobivost pohybu</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smtClean="0"/>
              <a:t>Šinken</a:t>
            </a:r>
            <a:r>
              <a:rPr lang="cs-CZ" dirty="0" smtClean="0"/>
              <a:t> </a:t>
            </a:r>
            <a:r>
              <a:rPr lang="cs-CZ" dirty="0" err="1" smtClean="0"/>
              <a:t>šobu</a:t>
            </a:r>
            <a:r>
              <a:rPr lang="cs-CZ" dirty="0" smtClean="0"/>
              <a:t> no kata</a:t>
            </a:r>
          </a:p>
          <a:p>
            <a:pPr lvl="1"/>
            <a:r>
              <a:rPr lang="cs-CZ" dirty="0" smtClean="0">
                <a:hlinkClick r:id="rId2"/>
              </a:rPr>
              <a:t>Kime no kata </a:t>
            </a:r>
            <a:r>
              <a:rPr lang="cs-CZ" sz="1800" dirty="0" smtClean="0">
                <a:solidFill>
                  <a:schemeClr val="tx1"/>
                </a:solidFill>
              </a:rPr>
              <a:t>(obrana proti úchopům, úderům, kopům, noži a meči)</a:t>
            </a:r>
            <a:endParaRPr lang="cs-CZ" dirty="0" smtClean="0">
              <a:solidFill>
                <a:schemeClr val="tx1"/>
              </a:solidFill>
            </a:endParaRPr>
          </a:p>
          <a:p>
            <a:pPr lvl="2"/>
            <a:r>
              <a:rPr lang="cs-CZ" dirty="0" err="1" smtClean="0"/>
              <a:t>Idori</a:t>
            </a:r>
            <a:endParaRPr lang="cs-CZ" dirty="0" smtClean="0"/>
          </a:p>
          <a:p>
            <a:pPr lvl="2"/>
            <a:r>
              <a:rPr lang="cs-CZ" dirty="0" err="1" smtClean="0"/>
              <a:t>Tači</a:t>
            </a:r>
            <a:r>
              <a:rPr lang="cs-CZ" dirty="0" smtClean="0"/>
              <a:t> </a:t>
            </a:r>
            <a:r>
              <a:rPr lang="cs-CZ" dirty="0" err="1" smtClean="0"/>
              <a:t>dori</a:t>
            </a:r>
            <a:endParaRPr lang="cs-CZ" dirty="0" smtClean="0"/>
          </a:p>
          <a:p>
            <a:pPr lvl="1"/>
            <a:endParaRPr lang="cs-CZ" dirty="0" smtClean="0"/>
          </a:p>
          <a:p>
            <a:pPr lvl="1"/>
            <a:r>
              <a:rPr lang="cs-CZ" dirty="0" smtClean="0">
                <a:hlinkClick r:id="rId3"/>
              </a:rPr>
              <a:t>Gošin džucu no kata </a:t>
            </a:r>
            <a:r>
              <a:rPr lang="cs-CZ" sz="1800" dirty="0" smtClean="0">
                <a:solidFill>
                  <a:schemeClr val="tx1"/>
                </a:solidFill>
              </a:rPr>
              <a:t>(1956, obrana proti úchopům, úderům, kopům, noži, tyči, pistoli)</a:t>
            </a:r>
            <a:endParaRPr lang="cs-CZ" dirty="0" smtClean="0">
              <a:solidFill>
                <a:schemeClr val="tx1"/>
              </a:solidFill>
            </a:endParaRPr>
          </a:p>
          <a:p>
            <a:pPr lvl="2"/>
            <a:r>
              <a:rPr lang="cs-CZ" dirty="0" err="1" smtClean="0"/>
              <a:t>Tóšu</a:t>
            </a:r>
            <a:r>
              <a:rPr lang="cs-CZ" dirty="0" smtClean="0"/>
              <a:t> no </a:t>
            </a:r>
            <a:r>
              <a:rPr lang="cs-CZ" dirty="0" err="1" smtClean="0"/>
              <a:t>bu</a:t>
            </a:r>
            <a:endParaRPr lang="cs-CZ" dirty="0" smtClean="0"/>
          </a:p>
          <a:p>
            <a:pPr lvl="2"/>
            <a:r>
              <a:rPr lang="cs-CZ" dirty="0" err="1" smtClean="0"/>
              <a:t>Buki</a:t>
            </a:r>
            <a:r>
              <a:rPr lang="cs-CZ" dirty="0" smtClean="0"/>
              <a:t> no </a:t>
            </a:r>
            <a:r>
              <a:rPr lang="cs-CZ" dirty="0" err="1" smtClean="0"/>
              <a:t>bu</a:t>
            </a:r>
            <a:endParaRPr lang="cs-CZ" dirty="0" smtClean="0"/>
          </a:p>
          <a:p>
            <a:pPr lvl="2"/>
            <a:endParaRPr lang="cs-CZ" dirty="0" smtClean="0"/>
          </a:p>
          <a:p>
            <a:pPr lvl="2"/>
            <a:r>
              <a:rPr lang="cs-CZ" dirty="0" smtClean="0"/>
              <a:t>Z didaktického hlediska se pracuje ve tří vzdálenostech:</a:t>
            </a:r>
          </a:p>
          <a:p>
            <a:pPr lvl="3"/>
            <a:r>
              <a:rPr lang="cs-CZ" dirty="0" smtClean="0"/>
              <a:t>Kontaktní (úchopy)</a:t>
            </a:r>
          </a:p>
          <a:p>
            <a:pPr lvl="3"/>
            <a:r>
              <a:rPr lang="cs-CZ" dirty="0" smtClean="0"/>
              <a:t>Krátká (údery, kopy)</a:t>
            </a:r>
          </a:p>
          <a:p>
            <a:pPr lvl="3"/>
            <a:r>
              <a:rPr lang="cs-CZ" dirty="0" smtClean="0"/>
              <a:t>Dlouhá (zbraně)</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 samostatně rozvinutou teorii sebeobrany, historicky nemělo jiný cíl</a:t>
            </a:r>
          </a:p>
          <a:p>
            <a:r>
              <a:rPr lang="cs-CZ" dirty="0" smtClean="0"/>
              <a:t>V současnosti je známých mnoho různých škol, které se i v teorii liší</a:t>
            </a:r>
          </a:p>
          <a:p>
            <a:r>
              <a:rPr lang="cs-CZ" dirty="0" smtClean="0"/>
              <a:t>Z historických důvodů se preferuje vítězství jediným úderem (tj. technikou)</a:t>
            </a:r>
          </a:p>
          <a:p>
            <a:r>
              <a:rPr lang="cs-CZ" dirty="0" smtClean="0"/>
              <a:t>Části těla jsou zbraní</a:t>
            </a:r>
            <a:endParaRPr lang="cs-CZ" dirty="0"/>
          </a:p>
        </p:txBody>
      </p:sp>
      <p:sp>
        <p:nvSpPr>
          <p:cNvPr id="3" name="Nadpis 2"/>
          <p:cNvSpPr>
            <a:spLocks noGrp="1"/>
          </p:cNvSpPr>
          <p:nvPr>
            <p:ph type="title"/>
          </p:nvPr>
        </p:nvSpPr>
        <p:spPr/>
        <p:txBody>
          <a:bodyPr/>
          <a:lstStyle/>
          <a:p>
            <a:r>
              <a:rPr lang="cs-CZ" dirty="0" smtClean="0"/>
              <a:t>Teorie sebeobrany: </a:t>
            </a:r>
            <a:r>
              <a:rPr lang="cs-CZ" dirty="0" smtClean="0">
                <a:hlinkClick r:id="rId2"/>
              </a:rPr>
              <a:t>karate</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Cyklus konfliktu</a:t>
            </a:r>
          </a:p>
          <a:p>
            <a:r>
              <a:rPr lang="cs-CZ" dirty="0" smtClean="0"/>
              <a:t>Podmínky tréninku</a:t>
            </a:r>
          </a:p>
          <a:p>
            <a:r>
              <a:rPr lang="cs-CZ" dirty="0" smtClean="0"/>
              <a:t>Posouzení hrozby</a:t>
            </a:r>
          </a:p>
          <a:p>
            <a:r>
              <a:rPr lang="cs-CZ" dirty="0" smtClean="0"/>
              <a:t>Taktické zásady</a:t>
            </a:r>
          </a:p>
          <a:p>
            <a:r>
              <a:rPr lang="cs-CZ" dirty="0" smtClean="0"/>
              <a:t>Základní faktory střetnutí</a:t>
            </a:r>
          </a:p>
          <a:p>
            <a:r>
              <a:rPr lang="cs-CZ" dirty="0" smtClean="0"/>
              <a:t>Načasování obrany</a:t>
            </a:r>
          </a:p>
          <a:p>
            <a:r>
              <a:rPr lang="cs-CZ" dirty="0" smtClean="0"/>
              <a:t>Fáze obrany</a:t>
            </a:r>
          </a:p>
          <a:p>
            <a:r>
              <a:rPr lang="cs-CZ" dirty="0" smtClean="0"/>
              <a:t>Výcvik v sebeobraně</a:t>
            </a:r>
            <a:endParaRPr lang="cs-CZ" dirty="0" smtClean="0"/>
          </a:p>
          <a:p>
            <a:r>
              <a:rPr lang="cs-CZ" dirty="0" smtClean="0"/>
              <a:t>Aktuální </a:t>
            </a:r>
            <a:r>
              <a:rPr lang="cs-CZ" dirty="0" smtClean="0"/>
              <a:t>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Aikidó</a:t>
            </a:r>
            <a:r>
              <a:rPr lang="cs-CZ" dirty="0" smtClean="0"/>
              <a:t> nevzniklo jako sebeobranný systém</a:t>
            </a:r>
          </a:p>
          <a:p>
            <a:r>
              <a:rPr lang="cs-CZ" dirty="0" smtClean="0"/>
              <a:t>Principy pohybu a taktiky je možné aplikovat v sebeobraně, je však těžké vyčlenit je od jiných principů:</a:t>
            </a:r>
          </a:p>
          <a:p>
            <a:pPr lvl="1"/>
            <a:r>
              <a:rPr lang="cs-CZ" dirty="0" smtClean="0"/>
              <a:t>Centralizace (sebe sama i vzhledem k partnerovi)</a:t>
            </a:r>
          </a:p>
          <a:p>
            <a:pPr lvl="1"/>
            <a:r>
              <a:rPr lang="cs-CZ" dirty="0" smtClean="0"/>
              <a:t>Aktivita (neustálý pohyb, nečeká se na útok)</a:t>
            </a:r>
          </a:p>
          <a:p>
            <a:pPr lvl="1"/>
            <a:r>
              <a:rPr lang="cs-CZ" dirty="0" smtClean="0"/>
              <a:t>Práce s principy </a:t>
            </a:r>
            <a:r>
              <a:rPr lang="cs-CZ" dirty="0" err="1" smtClean="0"/>
              <a:t>kjó</a:t>
            </a:r>
            <a:r>
              <a:rPr lang="cs-CZ" dirty="0" smtClean="0"/>
              <a:t> a </a:t>
            </a:r>
            <a:r>
              <a:rPr lang="cs-CZ" dirty="0" err="1" smtClean="0"/>
              <a:t>džicu</a:t>
            </a:r>
            <a:r>
              <a:rPr lang="cs-CZ" dirty="0" smtClean="0"/>
              <a:t> (především pomocí atemi)</a:t>
            </a:r>
          </a:p>
          <a:p>
            <a:pPr lvl="1"/>
            <a:r>
              <a:rPr lang="cs-CZ" dirty="0" smtClean="0"/>
              <a:t>Práce s jednotlivcem, jako se skupinou útočníků</a:t>
            </a:r>
          </a:p>
          <a:p>
            <a:pPr lvl="1"/>
            <a:r>
              <a:rPr lang="cs-CZ" dirty="0" err="1" smtClean="0"/>
              <a:t>Orenai</a:t>
            </a:r>
            <a:r>
              <a:rPr lang="cs-CZ" dirty="0" smtClean="0"/>
              <a:t> </a:t>
            </a:r>
            <a:r>
              <a:rPr lang="cs-CZ" dirty="0" err="1" smtClean="0"/>
              <a:t>te</a:t>
            </a:r>
            <a:r>
              <a:rPr lang="cs-CZ" dirty="0" smtClean="0"/>
              <a:t> – princip </a:t>
            </a:r>
            <a:r>
              <a:rPr lang="cs-CZ" dirty="0" err="1" smtClean="0"/>
              <a:t>neohnutelné</a:t>
            </a:r>
            <a:r>
              <a:rPr lang="cs-CZ" dirty="0" smtClean="0"/>
              <a:t> paže</a:t>
            </a:r>
          </a:p>
          <a:p>
            <a:pPr lvl="1"/>
            <a:r>
              <a:rPr lang="cs-CZ" dirty="0" smtClean="0"/>
              <a:t>…</a:t>
            </a:r>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aikidó</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Súki</a:t>
            </a:r>
            <a:endParaRPr lang="cs-CZ" dirty="0" smtClean="0"/>
          </a:p>
          <a:p>
            <a:r>
              <a:rPr lang="cs-CZ" dirty="0" err="1" smtClean="0"/>
              <a:t>Šikaku</a:t>
            </a:r>
            <a:endParaRPr lang="cs-CZ" dirty="0" smtClean="0"/>
          </a:p>
          <a:p>
            <a:r>
              <a:rPr lang="cs-CZ" dirty="0" smtClean="0"/>
              <a:t>Bojové umění jako </a:t>
            </a:r>
            <a:r>
              <a:rPr lang="cs-CZ" dirty="0" err="1" smtClean="0"/>
              <a:t>heihó</a:t>
            </a:r>
            <a:endParaRPr lang="cs-CZ" dirty="0" smtClean="0"/>
          </a:p>
          <a:p>
            <a:r>
              <a:rPr lang="cs-CZ" dirty="0" err="1" smtClean="0"/>
              <a:t>Omote</a:t>
            </a:r>
            <a:r>
              <a:rPr lang="cs-CZ" dirty="0" smtClean="0"/>
              <a:t>/</a:t>
            </a:r>
            <a:r>
              <a:rPr lang="cs-CZ" dirty="0" err="1" smtClean="0"/>
              <a:t>ura</a:t>
            </a:r>
            <a:endParaRPr lang="cs-CZ" dirty="0" smtClean="0"/>
          </a:p>
          <a:p>
            <a:r>
              <a:rPr lang="cs-CZ" dirty="0" smtClean="0"/>
              <a:t>Sen (iniciativa)</a:t>
            </a:r>
          </a:p>
          <a:p>
            <a:pPr lvl="1"/>
            <a:r>
              <a:rPr lang="cs-CZ" dirty="0" smtClean="0"/>
              <a:t>Sen no sen: obrana (útok je již dokonán) - protiútok</a:t>
            </a:r>
          </a:p>
          <a:p>
            <a:pPr lvl="1"/>
            <a:r>
              <a:rPr lang="cs-CZ" dirty="0" smtClean="0"/>
              <a:t>Go no sen: protiútok (obrana v průběhu útoku)</a:t>
            </a:r>
          </a:p>
          <a:p>
            <a:pPr lvl="1"/>
            <a:r>
              <a:rPr lang="cs-CZ" dirty="0" smtClean="0"/>
              <a:t>Sen </a:t>
            </a:r>
            <a:r>
              <a:rPr lang="cs-CZ" dirty="0" err="1" smtClean="0"/>
              <a:t>sen</a:t>
            </a:r>
            <a:r>
              <a:rPr lang="cs-CZ" dirty="0" smtClean="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smtClean="0"/>
              <a:t>Taktické principy v japonských bojových uměních</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Možnost použití různých zbraní</a:t>
            </a:r>
          </a:p>
          <a:p>
            <a:r>
              <a:rPr lang="cs-CZ" dirty="0" smtClean="0"/>
              <a:t>Možnost více útočníků</a:t>
            </a:r>
          </a:p>
          <a:p>
            <a:r>
              <a:rPr lang="cs-CZ" dirty="0" smtClean="0"/>
              <a:t>Nejsou zde známá pravidla boje</a:t>
            </a:r>
          </a:p>
          <a:p>
            <a:r>
              <a:rPr lang="cs-CZ" dirty="0" smtClean="0"/>
              <a:t>Oblečení neumožňuje optimální pohyb</a:t>
            </a:r>
          </a:p>
          <a:p>
            <a:r>
              <a:rPr lang="cs-CZ" dirty="0" smtClean="0"/>
              <a:t>Nikdo se nezajímá o zdraví aktérů</a:t>
            </a:r>
          </a:p>
          <a:p>
            <a:r>
              <a:rPr lang="cs-CZ" dirty="0" smtClean="0"/>
              <a:t>Nikdo se nezajímá o stav před útokem</a:t>
            </a:r>
          </a:p>
          <a:p>
            <a:r>
              <a:rPr lang="cs-CZ" dirty="0" smtClean="0"/>
              <a:t>Možnost ovlivnění alkoholem, drogami, změnami chování vlivem duševní choroby, či poruchy</a:t>
            </a:r>
          </a:p>
          <a:p>
            <a:r>
              <a:rPr lang="cs-CZ" dirty="0" smtClean="0"/>
              <a:t>Protivník (jeho technika, taktika, atd.) je neznámá</a:t>
            </a:r>
          </a:p>
          <a:p>
            <a:r>
              <a:rPr lang="cs-CZ" dirty="0" smtClean="0"/>
              <a:t>Není známé místo, ani čas útoku</a:t>
            </a:r>
          </a:p>
          <a:p>
            <a:r>
              <a:rPr lang="cs-CZ" dirty="0" smtClean="0"/>
              <a:t>Není možné vzdát se</a:t>
            </a:r>
          </a:p>
          <a:p>
            <a:r>
              <a:rPr lang="cs-CZ" dirty="0" smtClean="0"/>
              <a:t>Boj začíná náhle, bez přípravy</a:t>
            </a:r>
            <a:endParaRPr lang="cs-CZ" dirty="0"/>
          </a:p>
        </p:txBody>
      </p:sp>
      <p:sp>
        <p:nvSpPr>
          <p:cNvPr id="3" name="Nadpis 2"/>
          <p:cNvSpPr>
            <a:spLocks noGrp="1"/>
          </p:cNvSpPr>
          <p:nvPr>
            <p:ph type="title"/>
          </p:nvPr>
        </p:nvSpPr>
        <p:spPr/>
        <p:txBody>
          <a:bodyPr>
            <a:normAutofit fontScale="90000"/>
          </a:bodyPr>
          <a:lstStyle/>
          <a:p>
            <a:r>
              <a:rPr lang="cs-CZ" dirty="0" smtClean="0"/>
              <a:t>Některé populární rozdíly sportovního boje a </a:t>
            </a:r>
            <a:r>
              <a:rPr lang="cs-CZ" dirty="0" smtClean="0">
                <a:hlinkClick r:id="rId2"/>
              </a:rPr>
              <a:t>boje k přežití</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Nemáme ustálenou definici sebeobrany</a:t>
            </a:r>
          </a:p>
          <a:p>
            <a:endParaRPr lang="cs-CZ" dirty="0" smtClean="0"/>
          </a:p>
          <a:p>
            <a:r>
              <a:rPr lang="cs-CZ" dirty="0" smtClean="0"/>
              <a:t>V různých kulturách může být chápána rozdílně</a:t>
            </a:r>
          </a:p>
          <a:p>
            <a:pPr lvl="1"/>
            <a:r>
              <a:rPr lang="cs-CZ" dirty="0" smtClean="0"/>
              <a:t>Sebeobrana, sebeochrana, nutná obrana</a:t>
            </a:r>
          </a:p>
          <a:p>
            <a:pPr lvl="1"/>
            <a:r>
              <a:rPr lang="cs-CZ" dirty="0" err="1" smtClean="0"/>
              <a:t>Self</a:t>
            </a:r>
            <a:r>
              <a:rPr lang="cs-CZ" dirty="0" smtClean="0"/>
              <a:t>-defense, </a:t>
            </a:r>
            <a:r>
              <a:rPr lang="cs-CZ" dirty="0" err="1" smtClean="0"/>
              <a:t>Self</a:t>
            </a:r>
            <a:r>
              <a:rPr lang="cs-CZ" dirty="0" smtClean="0"/>
              <a:t>-</a:t>
            </a:r>
            <a:r>
              <a:rPr lang="cs-CZ" dirty="0" err="1" smtClean="0"/>
              <a:t>protection</a:t>
            </a:r>
            <a:r>
              <a:rPr lang="cs-CZ" dirty="0" smtClean="0"/>
              <a:t>, </a:t>
            </a:r>
            <a:r>
              <a:rPr lang="cs-CZ" dirty="0" err="1" smtClean="0"/>
              <a:t>Self</a:t>
            </a:r>
            <a:r>
              <a:rPr lang="cs-CZ" dirty="0" smtClean="0"/>
              <a:t>-</a:t>
            </a:r>
            <a:r>
              <a:rPr lang="cs-CZ" dirty="0" err="1" smtClean="0"/>
              <a:t>preservation</a:t>
            </a:r>
            <a:endParaRPr lang="cs-CZ" dirty="0" smtClean="0"/>
          </a:p>
          <a:p>
            <a:endParaRPr lang="cs-CZ" dirty="0" smtClean="0"/>
          </a:p>
          <a:p>
            <a:r>
              <a:rPr lang="cs-CZ" dirty="0" smtClean="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smtClean="0"/>
          </a:p>
          <a:p>
            <a:r>
              <a:rPr lang="cs-CZ" smtClean="0"/>
              <a:t>příprava </a:t>
            </a:r>
            <a:r>
              <a:rPr lang="cs-CZ" dirty="0" smtClean="0"/>
              <a:t>na obranu (trénink)</a:t>
            </a:r>
          </a:p>
          <a:p>
            <a:r>
              <a:rPr lang="cs-CZ" dirty="0" smtClean="0"/>
              <a:t>proces obrany (výkon)</a:t>
            </a:r>
          </a:p>
          <a:p>
            <a:r>
              <a:rPr lang="cs-CZ" dirty="0" smtClean="0"/>
              <a:t>konkrétní obranná činnost (výsledek)</a:t>
            </a:r>
          </a:p>
          <a:p>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Faktory získání vlivu:</a:t>
            </a:r>
          </a:p>
          <a:p>
            <a:pPr lvl="1"/>
            <a:r>
              <a:rPr lang="cs-CZ" dirty="0" smtClean="0"/>
              <a:t>Efektivita, funkčnost systémů a všech (většiny) jeho prvků</a:t>
            </a:r>
          </a:p>
          <a:p>
            <a:pPr lvl="1"/>
            <a:r>
              <a:rPr lang="cs-CZ" dirty="0" smtClean="0"/>
              <a:t>Marketing</a:t>
            </a:r>
          </a:p>
          <a:p>
            <a:pPr lvl="2"/>
            <a:r>
              <a:rPr lang="cs-CZ" dirty="0" smtClean="0"/>
              <a:t>Marketing produktu samotného</a:t>
            </a:r>
          </a:p>
          <a:p>
            <a:pPr lvl="2"/>
            <a:r>
              <a:rPr lang="cs-CZ" dirty="0" smtClean="0"/>
              <a:t>Marketing instruktora, zakladatele</a:t>
            </a:r>
          </a:p>
          <a:p>
            <a:pPr lvl="2"/>
            <a:r>
              <a:rPr lang="cs-CZ" dirty="0" smtClean="0"/>
              <a:t>Marketing následných produktů</a:t>
            </a:r>
          </a:p>
          <a:p>
            <a:pPr lvl="1"/>
            <a:r>
              <a:rPr lang="cs-CZ" dirty="0" smtClean="0"/>
              <a:t>Politické rozhodnutí</a:t>
            </a:r>
          </a:p>
          <a:p>
            <a:pPr lvl="1"/>
            <a:r>
              <a:rPr lang="cs-CZ" dirty="0" smtClean="0"/>
              <a:t>Atd.</a:t>
            </a:r>
          </a:p>
          <a:p>
            <a:pPr lvl="1"/>
            <a:endParaRPr lang="cs-CZ" dirty="0"/>
          </a:p>
        </p:txBody>
      </p:sp>
      <p:sp>
        <p:nvSpPr>
          <p:cNvPr id="3" name="Nadpis 2"/>
          <p:cNvSpPr>
            <a:spLocks noGrp="1"/>
          </p:cNvSpPr>
          <p:nvPr>
            <p:ph type="title"/>
          </p:nvPr>
        </p:nvSpPr>
        <p:spPr/>
        <p:txBody>
          <a:bodyPr>
            <a:normAutofit fontScale="90000"/>
          </a:bodyPr>
          <a:lstStyle/>
          <a:p>
            <a:r>
              <a:rPr lang="cs-CZ" dirty="0" smtClean="0"/>
              <a:t>Některé z vlivných systémů sebeobrany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Systémy sebeobrany se chovají jako živé organizmy, sledujeme jejich:</a:t>
            </a:r>
          </a:p>
          <a:p>
            <a:pPr lvl="1"/>
            <a:r>
              <a:rPr lang="cs-CZ" dirty="0" smtClean="0"/>
              <a:t>Vznik a raný vývoj</a:t>
            </a:r>
          </a:p>
          <a:p>
            <a:pPr lvl="1"/>
            <a:r>
              <a:rPr lang="cs-CZ" dirty="0" smtClean="0"/>
              <a:t>Rozmnožování (vznik nových klubů, poboček, …)</a:t>
            </a:r>
          </a:p>
          <a:p>
            <a:pPr lvl="1"/>
            <a:r>
              <a:rPr lang="cs-CZ" dirty="0" smtClean="0"/>
              <a:t>Expanze</a:t>
            </a:r>
          </a:p>
          <a:p>
            <a:pPr lvl="1"/>
            <a:r>
              <a:rPr lang="cs-CZ" dirty="0" smtClean="0"/>
              <a:t>Vytlačování jiných systémů (druhová dominance)</a:t>
            </a:r>
          </a:p>
          <a:p>
            <a:pPr lvl="1"/>
            <a:r>
              <a:rPr lang="cs-CZ" dirty="0" smtClean="0"/>
              <a:t>Přizpůsobování novým podmínkám (např. v jiných kulturách)</a:t>
            </a:r>
          </a:p>
          <a:p>
            <a:pPr lvl="1"/>
            <a:r>
              <a:rPr lang="cs-CZ" dirty="0" smtClean="0"/>
              <a:t>Mutace (vznik nových forem)</a:t>
            </a:r>
          </a:p>
          <a:p>
            <a:pPr lvl="1"/>
            <a:r>
              <a:rPr lang="cs-CZ" dirty="0" smtClean="0"/>
              <a:t>Zánik některých mutací (nebo i všech)</a:t>
            </a:r>
          </a:p>
          <a:p>
            <a:pPr lvl="1"/>
            <a:r>
              <a:rPr lang="cs-CZ" dirty="0" smtClean="0"/>
              <a:t>Míchání systémů (tj. „mezidruhové“ rozmnožování)</a:t>
            </a:r>
          </a:p>
          <a:p>
            <a:pPr lvl="1"/>
            <a:r>
              <a:rPr lang="cs-CZ" dirty="0" smtClean="0"/>
              <a:t>Atd.</a:t>
            </a:r>
          </a:p>
        </p:txBody>
      </p:sp>
      <p:sp>
        <p:nvSpPr>
          <p:cNvPr id="3" name="Nadpis 2"/>
          <p:cNvSpPr>
            <a:spLocks noGrp="1"/>
          </p:cNvSpPr>
          <p:nvPr>
            <p:ph type="title"/>
          </p:nvPr>
        </p:nvSpPr>
        <p:spPr/>
        <p:txBody>
          <a:bodyPr>
            <a:normAutofit fontScale="90000"/>
          </a:bodyPr>
          <a:lstStyle/>
          <a:p>
            <a:r>
              <a:rPr lang="cs-CZ" dirty="0" smtClean="0"/>
              <a:t>Evoluční princip systémů sebeobrany</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Jaká je podstata násilné konfrontace?</a:t>
            </a:r>
          </a:p>
          <a:p>
            <a:pPr lvl="1"/>
            <a:r>
              <a:rPr lang="cs-CZ" dirty="0" smtClean="0"/>
              <a:t>Psychologická</a:t>
            </a:r>
          </a:p>
          <a:p>
            <a:pPr lvl="1"/>
            <a:r>
              <a:rPr lang="cs-CZ" dirty="0" smtClean="0"/>
              <a:t>Fyzická</a:t>
            </a:r>
          </a:p>
          <a:p>
            <a:pPr lvl="1"/>
            <a:r>
              <a:rPr lang="cs-CZ" dirty="0" smtClean="0"/>
              <a:t>Kontextuální</a:t>
            </a:r>
          </a:p>
          <a:p>
            <a:pPr lvl="1"/>
            <a:r>
              <a:rPr lang="cs-CZ" dirty="0" smtClean="0"/>
              <a:t>Prostředí</a:t>
            </a:r>
          </a:p>
          <a:p>
            <a:pPr lvl="1"/>
            <a:r>
              <a:rPr lang="cs-CZ" dirty="0" smtClean="0"/>
              <a:t>…</a:t>
            </a:r>
          </a:p>
          <a:p>
            <a:r>
              <a:rPr lang="cs-CZ" dirty="0" smtClean="0"/>
              <a:t>Kdo je možnou obětí útoku?</a:t>
            </a:r>
          </a:p>
          <a:p>
            <a:pPr lvl="1"/>
            <a:r>
              <a:rPr lang="cs-CZ" dirty="0" smtClean="0"/>
              <a:t>Jsem to i já?</a:t>
            </a:r>
          </a:p>
          <a:p>
            <a:endParaRPr lang="cs-CZ" dirty="0" smtClean="0"/>
          </a:p>
          <a:p>
            <a:r>
              <a:rPr lang="cs-CZ" dirty="0" smtClean="0"/>
              <a:t>Kdo je útočník?</a:t>
            </a:r>
            <a:endParaRPr lang="cs-CZ" dirty="0"/>
          </a:p>
        </p:txBody>
      </p:sp>
      <p:sp>
        <p:nvSpPr>
          <p:cNvPr id="3" name="Nadpis 2"/>
          <p:cNvSpPr>
            <a:spLocks noGrp="1"/>
          </p:cNvSpPr>
          <p:nvPr>
            <p:ph type="title"/>
          </p:nvPr>
        </p:nvSpPr>
        <p:spPr/>
        <p:txBody>
          <a:bodyPr/>
          <a:lstStyle/>
          <a:p>
            <a:r>
              <a:rPr lang="cs-CZ" dirty="0" smtClean="0"/>
              <a:t>Výběr sebeobranného systému</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smtClean="0">
                <a:hlinkClick r:id="rId2"/>
              </a:rPr>
              <a:t>John </a:t>
            </a:r>
            <a:r>
              <a:rPr lang="cs-CZ" dirty="0" err="1" smtClean="0">
                <a:hlinkClick r:id="rId2"/>
              </a:rPr>
              <a:t>Boyd</a:t>
            </a:r>
            <a:r>
              <a:rPr lang="cs-CZ" dirty="0" smtClean="0">
                <a:hlinkClick r:id="rId2"/>
              </a:rPr>
              <a:t> </a:t>
            </a:r>
            <a:r>
              <a:rPr lang="cs-CZ" dirty="0" smtClean="0"/>
              <a:t>(1927-1997)</a:t>
            </a:r>
          </a:p>
          <a:p>
            <a:pPr lvl="1">
              <a:buNone/>
            </a:pPr>
            <a:r>
              <a:rPr lang="cs-CZ" dirty="0" smtClean="0"/>
              <a:t>Voják, pilot US </a:t>
            </a:r>
            <a:r>
              <a:rPr lang="cs-CZ" dirty="0" err="1" smtClean="0"/>
              <a:t>Air</a:t>
            </a:r>
            <a:r>
              <a:rPr lang="cs-CZ" dirty="0" smtClean="0"/>
              <a:t> </a:t>
            </a:r>
            <a:r>
              <a:rPr lang="cs-CZ" dirty="0" err="1" smtClean="0"/>
              <a:t>Force</a:t>
            </a:r>
            <a:endParaRPr lang="cs-CZ" dirty="0" smtClean="0"/>
          </a:p>
          <a:p>
            <a:pPr lvl="1">
              <a:buNone/>
            </a:pPr>
            <a:r>
              <a:rPr lang="cs-CZ" dirty="0" smtClean="0"/>
              <a:t>Východiska (</a:t>
            </a:r>
            <a:r>
              <a:rPr lang="cs-CZ" dirty="0" err="1" smtClean="0">
                <a:hlinkClick r:id="rId3"/>
              </a:rPr>
              <a:t>pdf</a:t>
            </a:r>
            <a:r>
              <a:rPr lang="cs-CZ" dirty="0" smtClean="0"/>
              <a:t>):</a:t>
            </a:r>
          </a:p>
          <a:p>
            <a:pPr lvl="1"/>
            <a:r>
              <a:rPr lang="cs-CZ" dirty="0" smtClean="0"/>
              <a:t>Všechny informace můžeme sledovat v cyklické interakci s prostředím</a:t>
            </a:r>
          </a:p>
          <a:p>
            <a:pPr lvl="1"/>
            <a:r>
              <a:rPr lang="cs-CZ" dirty="0" err="1" smtClean="0"/>
              <a:t>Gödelova</a:t>
            </a:r>
            <a:r>
              <a:rPr lang="cs-CZ" dirty="0" smtClean="0"/>
              <a:t> teoréma nekompletnosti: žádný logický model není kompletní a vyžaduje redefinici podle aktuálního pozorování</a:t>
            </a:r>
          </a:p>
          <a:p>
            <a:pPr lvl="1"/>
            <a:r>
              <a:rPr lang="cs-CZ" dirty="0" smtClean="0"/>
              <a:t>Heisenbergův princip neurčitosti: schopnost přesného pozorování reality je omezená</a:t>
            </a:r>
          </a:p>
          <a:p>
            <a:pPr lvl="1"/>
            <a:r>
              <a:rPr lang="cs-CZ" dirty="0" smtClean="0"/>
              <a:t>Druhý termodynamický zákon: entropie každého uzavřeného systému roste</a:t>
            </a:r>
          </a:p>
          <a:p>
            <a:pPr lvl="1"/>
            <a:endParaRPr lang="cs-CZ" dirty="0" smtClean="0"/>
          </a:p>
          <a:p>
            <a:pPr lvl="1"/>
            <a:endParaRPr lang="cs-CZ" dirty="0" smtClean="0"/>
          </a:p>
          <a:p>
            <a:pPr lvl="1"/>
            <a:r>
              <a:rPr lang="cs-CZ" dirty="0" smtClean="0"/>
              <a:t>O.O.D.A </a:t>
            </a:r>
            <a:r>
              <a:rPr lang="cs-CZ" dirty="0" err="1" smtClean="0"/>
              <a:t>Loop</a:t>
            </a:r>
            <a:r>
              <a:rPr lang="cs-CZ" dirty="0" smtClean="0"/>
              <a:t>:</a:t>
            </a:r>
          </a:p>
          <a:p>
            <a:pPr lvl="2"/>
            <a:r>
              <a:rPr lang="cs-CZ" dirty="0" err="1" smtClean="0"/>
              <a:t>Observe</a:t>
            </a:r>
            <a:endParaRPr lang="cs-CZ" dirty="0" smtClean="0"/>
          </a:p>
          <a:p>
            <a:pPr lvl="2"/>
            <a:r>
              <a:rPr lang="cs-CZ" dirty="0" smtClean="0"/>
              <a:t>Orient</a:t>
            </a:r>
          </a:p>
          <a:p>
            <a:pPr lvl="2"/>
            <a:r>
              <a:rPr lang="cs-CZ" dirty="0" err="1" smtClean="0"/>
              <a:t>Decide</a:t>
            </a:r>
            <a:endParaRPr lang="cs-CZ" dirty="0" smtClean="0"/>
          </a:p>
          <a:p>
            <a:pPr lvl="2"/>
            <a:r>
              <a:rPr lang="cs-CZ" dirty="0" err="1" smtClean="0"/>
              <a:t>Act</a:t>
            </a:r>
            <a:endParaRPr lang="cs-CZ" dirty="0" smtClean="0"/>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smtClean="0"/>
              <a:t>John </a:t>
            </a:r>
            <a:r>
              <a:rPr lang="cs-CZ" dirty="0" err="1" smtClean="0"/>
              <a:t>Boyd</a:t>
            </a:r>
            <a:r>
              <a:rPr lang="cs-CZ" dirty="0" smtClean="0"/>
              <a:t> (1927-1997)</a:t>
            </a:r>
          </a:p>
          <a:p>
            <a:pPr lvl="1"/>
            <a:endParaRPr lang="cs-CZ" dirty="0" smtClean="0"/>
          </a:p>
          <a:p>
            <a:pPr lvl="1"/>
            <a:r>
              <a:rPr lang="cs-CZ" dirty="0" err="1" smtClean="0"/>
              <a:t>Observe</a:t>
            </a:r>
            <a:endParaRPr lang="cs-CZ" dirty="0" smtClean="0"/>
          </a:p>
          <a:p>
            <a:pPr lvl="2"/>
            <a:r>
              <a:rPr lang="cs-CZ" dirty="0" smtClean="0"/>
              <a:t>Pozorovat (percepční fáze, vjemy)</a:t>
            </a:r>
          </a:p>
          <a:p>
            <a:pPr lvl="1"/>
            <a:r>
              <a:rPr lang="cs-CZ" dirty="0" smtClean="0"/>
              <a:t>Orient</a:t>
            </a:r>
          </a:p>
          <a:p>
            <a:pPr lvl="2"/>
            <a:r>
              <a:rPr lang="cs-CZ" dirty="0" smtClean="0"/>
              <a:t>Orientovat se (fáze analýzy a evaluace)</a:t>
            </a:r>
          </a:p>
          <a:p>
            <a:pPr lvl="1"/>
            <a:r>
              <a:rPr lang="cs-CZ" dirty="0" err="1" smtClean="0"/>
              <a:t>Decide</a:t>
            </a:r>
            <a:endParaRPr lang="cs-CZ" dirty="0" smtClean="0"/>
          </a:p>
          <a:p>
            <a:pPr lvl="2"/>
            <a:r>
              <a:rPr lang="cs-CZ" dirty="0" smtClean="0"/>
              <a:t>Rozhodnout se (fáze formulace strategie)</a:t>
            </a:r>
          </a:p>
          <a:p>
            <a:pPr lvl="1"/>
            <a:r>
              <a:rPr lang="cs-CZ" dirty="0" err="1" smtClean="0"/>
              <a:t>Act</a:t>
            </a:r>
            <a:endParaRPr lang="cs-CZ" dirty="0" smtClean="0"/>
          </a:p>
          <a:p>
            <a:pPr lvl="2"/>
            <a:r>
              <a:rPr lang="cs-CZ" dirty="0" smtClean="0"/>
              <a:t>Konat (fáze iniciace pohybu)</a:t>
            </a:r>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Co očekáváme?</a:t>
            </a:r>
          </a:p>
          <a:p>
            <a:endParaRPr lang="cs-CZ" dirty="0" smtClean="0"/>
          </a:p>
          <a:p>
            <a:r>
              <a:rPr lang="cs-CZ" dirty="0" smtClean="0"/>
              <a:t>Co můžeme očekávat</a:t>
            </a:r>
          </a:p>
          <a:p>
            <a:endParaRPr lang="cs-CZ" dirty="0" smtClean="0"/>
          </a:p>
          <a:p>
            <a:r>
              <a:rPr lang="cs-CZ" dirty="0" smtClean="0"/>
              <a:t>Co chceme dělat?</a:t>
            </a:r>
          </a:p>
          <a:p>
            <a:endParaRPr lang="cs-CZ" dirty="0" smtClean="0"/>
          </a:p>
          <a:p>
            <a:r>
              <a:rPr lang="cs-CZ" dirty="0" smtClean="0"/>
              <a:t>Co můžeme dělat?</a:t>
            </a:r>
            <a:endParaRPr lang="cs-CZ" dirty="0"/>
          </a:p>
        </p:txBody>
      </p:sp>
      <p:sp>
        <p:nvSpPr>
          <p:cNvPr id="3" name="Nadpis 2"/>
          <p:cNvSpPr>
            <a:spLocks noGrp="1"/>
          </p:cNvSpPr>
          <p:nvPr>
            <p:ph type="title"/>
          </p:nvPr>
        </p:nvSpPr>
        <p:spPr/>
        <p:txBody>
          <a:bodyPr>
            <a:normAutofit/>
          </a:bodyPr>
          <a:lstStyle/>
          <a:p>
            <a:r>
              <a:rPr lang="cs-CZ" sz="3200" dirty="0" smtClean="0"/>
              <a:t>Patří vzdělávání sebeobrany na vysokou školu?</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Cyklus O.O.D.A.</a:t>
            </a:r>
            <a:endParaRPr lang="cs-CZ" dirty="0"/>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Fáze percepce</a:t>
            </a:r>
          </a:p>
          <a:p>
            <a:pPr lvl="1"/>
            <a:r>
              <a:rPr lang="cs-CZ" dirty="0" smtClean="0"/>
              <a:t>Oslabená pozornost</a:t>
            </a:r>
          </a:p>
          <a:p>
            <a:pPr lvl="1"/>
            <a:r>
              <a:rPr lang="cs-CZ" dirty="0" smtClean="0"/>
              <a:t>Neschopnost vnímat nebezpečí</a:t>
            </a:r>
          </a:p>
          <a:p>
            <a:r>
              <a:rPr lang="cs-CZ" dirty="0" smtClean="0"/>
              <a:t>Fáze analýzy a evaluace</a:t>
            </a:r>
          </a:p>
          <a:p>
            <a:pPr lvl="1"/>
            <a:r>
              <a:rPr lang="cs-CZ" dirty="0" smtClean="0"/>
              <a:t>Neschopnost identifikovat nebezpečí</a:t>
            </a:r>
          </a:p>
          <a:p>
            <a:pPr lvl="1"/>
            <a:r>
              <a:rPr lang="cs-CZ" dirty="0" smtClean="0"/>
              <a:t>Špatná interpretace stupně nebezpečí</a:t>
            </a:r>
          </a:p>
          <a:p>
            <a:r>
              <a:rPr lang="cs-CZ" dirty="0" smtClean="0"/>
              <a:t>Fáze formulace strategie</a:t>
            </a:r>
          </a:p>
          <a:p>
            <a:pPr lvl="1"/>
            <a:r>
              <a:rPr lang="cs-CZ" dirty="0" smtClean="0"/>
              <a:t>Špatná formulace vlivem nedostatečného výcviku a zkušeností</a:t>
            </a:r>
          </a:p>
          <a:p>
            <a:r>
              <a:rPr lang="cs-CZ" dirty="0" smtClean="0"/>
              <a:t>Fáze iniciace pohybu</a:t>
            </a:r>
          </a:p>
          <a:p>
            <a:pPr lvl="1"/>
            <a:r>
              <a:rPr lang="cs-CZ" dirty="0" smtClean="0"/>
              <a:t>Neschopnost pohybu (</a:t>
            </a:r>
            <a:r>
              <a:rPr lang="cs-CZ" dirty="0" err="1" smtClean="0"/>
              <a:t>freeze</a:t>
            </a:r>
            <a:r>
              <a:rPr lang="cs-CZ" dirty="0" smtClean="0"/>
              <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Vliv stresové reakce ve fázích O.O.D.A.</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Fáze: </a:t>
            </a:r>
            <a:r>
              <a:rPr lang="cs-CZ" dirty="0" err="1" smtClean="0"/>
              <a:t>pre</a:t>
            </a:r>
            <a:r>
              <a:rPr lang="cs-CZ" dirty="0" smtClean="0"/>
              <a:t>-konflikt	</a:t>
            </a:r>
            <a:r>
              <a:rPr lang="cs-CZ" dirty="0" err="1" smtClean="0"/>
              <a:t>konflikt</a:t>
            </a:r>
            <a:r>
              <a:rPr lang="cs-CZ" dirty="0" smtClean="0"/>
              <a:t>	post-konflikt</a:t>
            </a:r>
          </a:p>
          <a:p>
            <a:endParaRPr lang="cs-CZ" dirty="0"/>
          </a:p>
        </p:txBody>
      </p:sp>
      <p:sp>
        <p:nvSpPr>
          <p:cNvPr id="3" name="Nadpis 2"/>
          <p:cNvSpPr>
            <a:spLocks noGrp="1"/>
          </p:cNvSpPr>
          <p:nvPr>
            <p:ph type="title"/>
          </p:nvPr>
        </p:nvSpPr>
        <p:spPr/>
        <p:txBody>
          <a:bodyPr>
            <a:normAutofit fontScale="90000"/>
          </a:bodyPr>
          <a:lstStyle/>
          <a:p>
            <a:r>
              <a:rPr lang="cs-CZ" dirty="0" smtClean="0"/>
              <a:t>Cyklus konfliktu</a:t>
            </a:r>
            <a:br>
              <a:rPr lang="cs-CZ" dirty="0" smtClean="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smtClean="0"/>
              <a:t>Prekonflikt</a:t>
            </a:r>
            <a:r>
              <a:rPr lang="cs-CZ" b="1" dirty="0" smtClean="0"/>
              <a:t> </a:t>
            </a:r>
            <a:r>
              <a:rPr lang="cs-CZ" sz="1600" b="1" dirty="0" smtClean="0">
                <a:hlinkClick r:id="rId2"/>
              </a:rPr>
              <a:t>(příklad)</a:t>
            </a:r>
            <a:endParaRPr lang="cs-CZ" b="1" dirty="0" smtClean="0"/>
          </a:p>
          <a:p>
            <a:pPr lvl="1"/>
            <a:r>
              <a:rPr lang="cs-CZ" b="1" dirty="0" smtClean="0"/>
              <a:t>Vzdělání</a:t>
            </a:r>
            <a:r>
              <a:rPr lang="cs-CZ" dirty="0" smtClean="0"/>
              <a:t> – znalostní doména (příprava pro konflikt)</a:t>
            </a:r>
          </a:p>
          <a:p>
            <a:pPr lvl="1"/>
            <a:r>
              <a:rPr lang="cs-CZ" b="1" dirty="0" smtClean="0"/>
              <a:t>Iniciace</a:t>
            </a:r>
            <a:r>
              <a:rPr lang="cs-CZ" dirty="0" smtClean="0"/>
              <a:t> – podnět, který je příčinou konfliktu</a:t>
            </a:r>
          </a:p>
          <a:p>
            <a:pPr lvl="1"/>
            <a:r>
              <a:rPr lang="cs-CZ" b="1" dirty="0" smtClean="0"/>
              <a:t>Eskalace</a:t>
            </a:r>
            <a:r>
              <a:rPr lang="cs-CZ" dirty="0" smtClean="0"/>
              <a:t> – zvyšování nebezpečí</a:t>
            </a:r>
          </a:p>
          <a:p>
            <a:r>
              <a:rPr lang="cs-CZ" b="1" dirty="0" smtClean="0"/>
              <a:t>Konflikt</a:t>
            </a:r>
          </a:p>
          <a:p>
            <a:pPr lvl="1"/>
            <a:r>
              <a:rPr lang="cs-CZ" b="1" dirty="0" smtClean="0"/>
              <a:t>Konfrontace</a:t>
            </a:r>
            <a:r>
              <a:rPr lang="cs-CZ" dirty="0" smtClean="0"/>
              <a:t> - použití síly (tzv. žebřík použití síly)</a:t>
            </a:r>
          </a:p>
          <a:p>
            <a:r>
              <a:rPr lang="cs-CZ" b="1" dirty="0" err="1" smtClean="0"/>
              <a:t>Postkonflikt</a:t>
            </a:r>
            <a:endParaRPr lang="cs-CZ" b="1" dirty="0" smtClean="0"/>
          </a:p>
          <a:p>
            <a:pPr lvl="1"/>
            <a:r>
              <a:rPr lang="cs-CZ" b="1" dirty="0" smtClean="0"/>
              <a:t>Stabilizace</a:t>
            </a:r>
            <a:r>
              <a:rPr lang="cs-CZ" dirty="0" smtClean="0"/>
              <a:t> – únik/zadržení útočníka/první pomoc/kontakt s policií</a:t>
            </a:r>
          </a:p>
          <a:p>
            <a:pPr lvl="1"/>
            <a:r>
              <a:rPr lang="cs-CZ" b="1" dirty="0" smtClean="0"/>
              <a:t>Normalizace</a:t>
            </a:r>
            <a:r>
              <a:rPr lang="cs-CZ" dirty="0" smtClean="0"/>
              <a:t> – hospitalizace, kontemplace, trestní řízení</a:t>
            </a:r>
          </a:p>
          <a:p>
            <a:pPr lvl="1"/>
            <a:r>
              <a:rPr lang="cs-CZ" b="1" dirty="0" smtClean="0"/>
              <a:t>Evaluace</a:t>
            </a:r>
            <a:r>
              <a:rPr lang="cs-CZ" dirty="0" smtClean="0"/>
              <a:t> – poučení se ze zkušeností, pokrok v tréninku</a:t>
            </a:r>
          </a:p>
          <a:p>
            <a:pPr lvl="1"/>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konfliktu</a:t>
            </a:r>
            <a:br>
              <a:rPr lang="cs-CZ" sz="3600" dirty="0" smtClean="0"/>
            </a:br>
            <a:endParaRPr lang="cs-CZ"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Preventivní jednání</a:t>
            </a:r>
          </a:p>
          <a:p>
            <a:pPr lvl="1"/>
            <a:r>
              <a:rPr lang="cs-CZ" dirty="0" smtClean="0"/>
              <a:t>Být psychicky i tělesně připraven</a:t>
            </a:r>
          </a:p>
          <a:p>
            <a:pPr lvl="1"/>
            <a:r>
              <a:rPr lang="cs-CZ" dirty="0" smtClean="0"/>
              <a:t>Vytvořit podmínky pro případnou obranu</a:t>
            </a:r>
          </a:p>
          <a:p>
            <a:pPr lvl="2"/>
            <a:r>
              <a:rPr lang="cs-CZ" dirty="0" smtClean="0"/>
              <a:t>Prostor</a:t>
            </a:r>
          </a:p>
          <a:p>
            <a:pPr lvl="2"/>
            <a:r>
              <a:rPr lang="cs-CZ" dirty="0" smtClean="0"/>
              <a:t>Čas</a:t>
            </a:r>
          </a:p>
          <a:p>
            <a:pPr lvl="2"/>
            <a:r>
              <a:rPr lang="cs-CZ" dirty="0" smtClean="0"/>
              <a:t>Lidé</a:t>
            </a:r>
          </a:p>
          <a:p>
            <a:r>
              <a:rPr lang="cs-CZ" dirty="0" smtClean="0"/>
              <a:t>Komunikace</a:t>
            </a:r>
          </a:p>
          <a:p>
            <a:pPr lvl="1"/>
            <a:r>
              <a:rPr lang="cs-CZ" dirty="0" smtClean="0"/>
              <a:t>Asertivní</a:t>
            </a:r>
          </a:p>
          <a:p>
            <a:pPr lvl="1"/>
            <a:r>
              <a:rPr lang="cs-CZ" dirty="0" smtClean="0"/>
              <a:t>Přiměřená situaci</a:t>
            </a:r>
          </a:p>
          <a:p>
            <a:r>
              <a:rPr lang="cs-CZ" dirty="0" smtClean="0"/>
              <a:t>Vnímání možného nebezpečí a jeho eskalace</a:t>
            </a:r>
            <a:endParaRPr lang="cs-CZ" dirty="0"/>
          </a:p>
        </p:txBody>
      </p:sp>
      <p:sp>
        <p:nvSpPr>
          <p:cNvPr id="3" name="Nadpis 2"/>
          <p:cNvSpPr>
            <a:spLocks noGrp="1"/>
          </p:cNvSpPr>
          <p:nvPr>
            <p:ph type="title"/>
          </p:nvPr>
        </p:nvSpPr>
        <p:spPr/>
        <p:txBody>
          <a:bodyPr/>
          <a:lstStyle/>
          <a:p>
            <a:r>
              <a:rPr lang="cs-CZ" dirty="0" err="1" smtClean="0"/>
              <a:t>Prekonflikt</a:t>
            </a:r>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smtClean="0"/>
          </a:p>
          <a:p>
            <a:pPr lvl="1"/>
            <a:endParaRPr lang="cs-CZ" dirty="0" smtClean="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smtClean="0"/>
              <a:t>Stabilizace</a:t>
            </a:r>
          </a:p>
          <a:p>
            <a:pPr lvl="1"/>
            <a:r>
              <a:rPr lang="cs-CZ" dirty="0" smtClean="0"/>
              <a:t>Co považujeme za fyzické vyřešení konfliktu?</a:t>
            </a:r>
          </a:p>
          <a:p>
            <a:pPr lvl="2"/>
            <a:r>
              <a:rPr lang="cs-CZ" dirty="0" smtClean="0"/>
              <a:t>Únik</a:t>
            </a:r>
          </a:p>
          <a:p>
            <a:pPr lvl="2"/>
            <a:r>
              <a:rPr lang="cs-CZ" dirty="0" smtClean="0"/>
              <a:t>Zadržení útočníka</a:t>
            </a:r>
          </a:p>
          <a:p>
            <a:pPr lvl="1"/>
            <a:r>
              <a:rPr lang="cs-CZ" dirty="0" smtClean="0"/>
              <a:t>První pomoc (obránce i útočník)</a:t>
            </a:r>
          </a:p>
          <a:p>
            <a:pPr lvl="1"/>
            <a:r>
              <a:rPr lang="cs-CZ" dirty="0" smtClean="0"/>
              <a:t>Kontakt s policií a/nebo dalšími institucemi a jednotlivci (učitel)</a:t>
            </a:r>
            <a:endParaRPr lang="cs-CZ" b="1" dirty="0" smtClean="0"/>
          </a:p>
          <a:p>
            <a:r>
              <a:rPr lang="cs-CZ" b="1" dirty="0" smtClean="0"/>
              <a:t>Normalizace</a:t>
            </a:r>
          </a:p>
          <a:p>
            <a:pPr lvl="1"/>
            <a:r>
              <a:rPr lang="cs-CZ" dirty="0" smtClean="0"/>
              <a:t>Hospitalizace (nepodceňovat i malá/skrytá zranění, i vzhledem k další trestně-právní odpovědnosti)</a:t>
            </a:r>
          </a:p>
          <a:p>
            <a:pPr lvl="1"/>
            <a:r>
              <a:rPr lang="cs-CZ" dirty="0" smtClean="0"/>
              <a:t>Kontemplace (vyrovnání se s situací, pomoc psychologa, Bílý kruh bezpečí apod.)</a:t>
            </a:r>
          </a:p>
          <a:p>
            <a:pPr lvl="1"/>
            <a:r>
              <a:rPr lang="cs-CZ" dirty="0" smtClean="0"/>
              <a:t>Trestní řízení (výpověď, svědci, důkazný materiál (foto, video)</a:t>
            </a:r>
          </a:p>
          <a:p>
            <a:r>
              <a:rPr lang="cs-CZ" b="1" dirty="0" smtClean="0"/>
              <a:t>Evaluace</a:t>
            </a:r>
            <a:r>
              <a:rPr lang="cs-CZ" dirty="0" smtClean="0"/>
              <a:t> – poučení se ze zkušeností, pokrok v tréninku</a:t>
            </a:r>
          </a:p>
          <a:p>
            <a:pPr lvl="1"/>
            <a:r>
              <a:rPr lang="cs-CZ" dirty="0" smtClean="0"/>
              <a:t>Zpětná vazba pro další trénink</a:t>
            </a:r>
          </a:p>
          <a:p>
            <a:pPr lvl="1"/>
            <a:r>
              <a:rPr lang="cs-CZ" dirty="0" smtClean="0"/>
              <a:t>Uvědomění si všech podmínek vedoucích k úspěchu/neúspěchu</a:t>
            </a:r>
          </a:p>
          <a:p>
            <a:pPr lvl="1"/>
            <a:r>
              <a:rPr lang="cs-CZ" dirty="0" smtClean="0"/>
              <a:t>Uvědomění si možných chyb v </a:t>
            </a:r>
            <a:r>
              <a:rPr lang="cs-CZ" dirty="0" err="1" smtClean="0"/>
              <a:t>prekonfliktní</a:t>
            </a:r>
            <a:r>
              <a:rPr lang="cs-CZ" dirty="0" smtClean="0"/>
              <a:t> fázi: co dělat, aby se příště ve stejných podmínkách nestala konfliktní</a:t>
            </a:r>
          </a:p>
        </p:txBody>
      </p:sp>
      <p:sp>
        <p:nvSpPr>
          <p:cNvPr id="3" name="Nadpis 2"/>
          <p:cNvSpPr>
            <a:spLocks noGrp="1"/>
          </p:cNvSpPr>
          <p:nvPr>
            <p:ph type="title"/>
          </p:nvPr>
        </p:nvSpPr>
        <p:spPr/>
        <p:txBody>
          <a:bodyPr/>
          <a:lstStyle/>
          <a:p>
            <a:r>
              <a:rPr lang="cs-CZ" dirty="0" err="1" smtClean="0"/>
              <a:t>Postkonflikt</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smtClean="0"/>
              <a:t>Jeff</a:t>
            </a:r>
            <a:r>
              <a:rPr lang="cs-CZ" sz="4800" dirty="0" smtClean="0"/>
              <a:t> </a:t>
            </a:r>
            <a:r>
              <a:rPr lang="cs-CZ" sz="4800" dirty="0" err="1" smtClean="0"/>
              <a:t>Cooper</a:t>
            </a:r>
            <a:r>
              <a:rPr lang="cs-CZ" sz="4800" dirty="0" smtClean="0"/>
              <a:t> (</a:t>
            </a:r>
            <a:r>
              <a:rPr lang="cs-CZ" sz="4800" dirty="0" smtClean="0">
                <a:hlinkClick r:id="rId2"/>
              </a:rPr>
              <a:t>http://jeffcooperfoundation.org/news/</a:t>
            </a:r>
            <a:r>
              <a:rPr lang="cs-CZ" sz="4800" dirty="0" smtClean="0"/>
              <a:t>)</a:t>
            </a:r>
          </a:p>
          <a:p>
            <a:pPr lvl="1"/>
            <a:r>
              <a:rPr lang="en-US" sz="4800" dirty="0" smtClean="0"/>
              <a:t>Cooper, Jeff, Principles of Personal Defense, Paladin Press, </a:t>
            </a:r>
            <a:r>
              <a:rPr lang="en-US" sz="4800" dirty="0" smtClean="0">
                <a:hlinkClick r:id="rId3" action="ppaction://hlinkfile"/>
              </a:rPr>
              <a:t>ISBN 978-0873644976</a:t>
            </a:r>
            <a:endParaRPr lang="cs-CZ" sz="4800" dirty="0" smtClean="0"/>
          </a:p>
          <a:p>
            <a:r>
              <a:rPr lang="cs-CZ" sz="4800" b="1" dirty="0" smtClean="0"/>
              <a:t>Bojové stavy – </a:t>
            </a:r>
            <a:r>
              <a:rPr lang="cs-CZ" sz="4800" b="1" dirty="0" err="1" smtClean="0"/>
              <a:t>Cooprova</a:t>
            </a:r>
            <a:r>
              <a:rPr lang="cs-CZ" sz="4800" b="1" dirty="0" smtClean="0"/>
              <a:t> barevná škála (</a:t>
            </a:r>
            <a:r>
              <a:rPr lang="cs-CZ" sz="4800" b="1" dirty="0" err="1" smtClean="0"/>
              <a:t>color</a:t>
            </a:r>
            <a:r>
              <a:rPr lang="cs-CZ" sz="4800" b="1" dirty="0" smtClean="0"/>
              <a:t> </a:t>
            </a:r>
            <a:r>
              <a:rPr lang="cs-CZ" sz="4800" b="1" dirty="0" err="1" smtClean="0"/>
              <a:t>code</a:t>
            </a:r>
            <a:r>
              <a:rPr lang="cs-CZ" sz="4800" b="1" dirty="0" smtClean="0"/>
              <a:t>, </a:t>
            </a:r>
            <a:r>
              <a:rPr lang="cs-CZ" sz="4800" b="1" dirty="0" err="1" smtClean="0"/>
              <a:t>states</a:t>
            </a:r>
            <a:r>
              <a:rPr lang="cs-CZ" sz="4800" b="1" dirty="0" smtClean="0"/>
              <a:t> </a:t>
            </a:r>
            <a:r>
              <a:rPr lang="cs-CZ" sz="4800" b="1" dirty="0" err="1" smtClean="0"/>
              <a:t>of</a:t>
            </a:r>
            <a:r>
              <a:rPr lang="cs-CZ" sz="4800" b="1" dirty="0" smtClean="0"/>
              <a:t> </a:t>
            </a:r>
            <a:r>
              <a:rPr lang="cs-CZ" sz="4800" b="1" dirty="0" err="1" smtClean="0"/>
              <a:t>awareness</a:t>
            </a:r>
            <a:r>
              <a:rPr lang="cs-CZ" sz="4800" b="1" dirty="0" smtClean="0"/>
              <a:t>)</a:t>
            </a:r>
          </a:p>
          <a:p>
            <a:endParaRPr lang="cs-CZ" sz="3000" b="1" dirty="0" smtClean="0"/>
          </a:p>
          <a:p>
            <a:r>
              <a:rPr lang="cs-CZ" sz="6400" b="1" dirty="0" smtClean="0"/>
              <a:t>Bílá</a:t>
            </a:r>
            <a:r>
              <a:rPr lang="en-US" sz="6400" dirty="0" smtClean="0"/>
              <a:t> - </a:t>
            </a:r>
            <a:r>
              <a:rPr lang="cs-CZ" sz="6400" dirty="0" smtClean="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smtClean="0">
                <a:solidFill>
                  <a:schemeClr val="tx2">
                    <a:lumMod val="75000"/>
                  </a:schemeClr>
                </a:solidFill>
              </a:rPr>
              <a:t>Žlutá</a:t>
            </a:r>
            <a:r>
              <a:rPr lang="en-US" sz="6400" dirty="0" smtClean="0">
                <a:solidFill>
                  <a:schemeClr val="tx2">
                    <a:lumMod val="75000"/>
                  </a:schemeClr>
                </a:solidFill>
              </a:rPr>
              <a:t> - </a:t>
            </a:r>
            <a:r>
              <a:rPr lang="cs-CZ" sz="6400" dirty="0" smtClean="0">
                <a:solidFill>
                  <a:schemeClr val="tx2">
                    <a:lumMod val="75000"/>
                  </a:schemeClr>
                </a:solidFill>
              </a:rPr>
              <a:t>Uvolněný, ale ostražitý</a:t>
            </a:r>
            <a:r>
              <a:rPr lang="en-US" sz="6400" dirty="0" smtClean="0">
                <a:solidFill>
                  <a:schemeClr val="tx2">
                    <a:lumMod val="75000"/>
                  </a:schemeClr>
                </a:solidFill>
              </a:rPr>
              <a:t>. </a:t>
            </a:r>
            <a:r>
              <a:rPr lang="cs-CZ" sz="6400" dirty="0" smtClean="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smtClean="0">
              <a:solidFill>
                <a:schemeClr val="tx2">
                  <a:lumMod val="75000"/>
                </a:schemeClr>
              </a:solidFill>
            </a:endParaRPr>
          </a:p>
          <a:p>
            <a:r>
              <a:rPr lang="cs-CZ" sz="6400" b="1" dirty="0" smtClean="0">
                <a:solidFill>
                  <a:schemeClr val="accent2">
                    <a:lumMod val="60000"/>
                    <a:lumOff val="40000"/>
                  </a:schemeClr>
                </a:solidFill>
              </a:rPr>
              <a:t>Oranžová</a:t>
            </a:r>
            <a:r>
              <a:rPr lang="en-US" sz="6400" dirty="0" smtClean="0">
                <a:solidFill>
                  <a:schemeClr val="accent2">
                    <a:lumMod val="60000"/>
                    <a:lumOff val="40000"/>
                  </a:schemeClr>
                </a:solidFill>
              </a:rPr>
              <a:t> - </a:t>
            </a:r>
            <a:r>
              <a:rPr lang="cs-CZ" sz="6400" dirty="0" smtClean="0">
                <a:solidFill>
                  <a:schemeClr val="accent2">
                    <a:lumMod val="60000"/>
                    <a:lumOff val="40000"/>
                  </a:schemeClr>
                </a:solidFill>
              </a:rPr>
              <a:t>Cíleně ostražitý. </a:t>
            </a:r>
            <a:r>
              <a:rPr lang="cs-CZ" sz="6400" dirty="0" smtClean="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smtClean="0">
                <a:solidFill>
                  <a:schemeClr val="accent2">
                    <a:lumMod val="60000"/>
                    <a:lumOff val="40000"/>
                  </a:schemeClr>
                </a:solidFill>
              </a:rPr>
              <a:t> </a:t>
            </a:r>
            <a:endParaRPr lang="cs-CZ" sz="6400" dirty="0" smtClean="0">
              <a:solidFill>
                <a:schemeClr val="accent2">
                  <a:lumMod val="60000"/>
                  <a:lumOff val="40000"/>
                </a:schemeClr>
              </a:solidFill>
            </a:endParaRPr>
          </a:p>
          <a:p>
            <a:r>
              <a:rPr lang="cs-CZ" sz="6400" b="1" dirty="0" smtClean="0">
                <a:solidFill>
                  <a:srgbClr val="FF0000"/>
                </a:solidFill>
              </a:rPr>
              <a:t>Červená – Boj. </a:t>
            </a:r>
            <a:r>
              <a:rPr lang="cs-CZ" sz="6400" dirty="0" smtClean="0"/>
              <a:t>Červený stav je boj. Vaše mentální spoušť, kterou jste si vytvořili v oranžovém stavu, je stisknuta v okamžiku, kdy dojde k XY a vy přecházíte do boje.</a:t>
            </a:r>
            <a:endParaRPr lang="en-US" sz="6400" dirty="0" smtClean="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smtClean="0"/>
              <a:t>Cooprova</a:t>
            </a:r>
            <a:r>
              <a:rPr lang="cs-CZ" sz="4400" b="1" dirty="0" smtClean="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FF0000"/>
                </a:solidFill>
              </a:rPr>
              <a:t>STOP – NEBEZPEČÍ</a:t>
            </a:r>
          </a:p>
          <a:p>
            <a:endParaRPr lang="cs-CZ" dirty="0" smtClean="0"/>
          </a:p>
          <a:p>
            <a:endParaRPr lang="cs-CZ" dirty="0" smtClean="0"/>
          </a:p>
          <a:p>
            <a:endParaRPr lang="cs-CZ" dirty="0" smtClean="0"/>
          </a:p>
          <a:p>
            <a:r>
              <a:rPr lang="cs-CZ" dirty="0" smtClean="0">
                <a:solidFill>
                  <a:srgbClr val="FFFF00"/>
                </a:solidFill>
              </a:rPr>
              <a:t>PŘIPRAV SE – BRAŇ SE</a:t>
            </a:r>
          </a:p>
          <a:p>
            <a:endParaRPr lang="cs-CZ" dirty="0" smtClean="0"/>
          </a:p>
          <a:p>
            <a:endParaRPr lang="cs-CZ" dirty="0" smtClean="0"/>
          </a:p>
          <a:p>
            <a:endParaRPr lang="cs-CZ" dirty="0" smtClean="0"/>
          </a:p>
          <a:p>
            <a:r>
              <a:rPr lang="cs-CZ" dirty="0" smtClean="0">
                <a:solidFill>
                  <a:srgbClr val="92D050"/>
                </a:solidFill>
              </a:rPr>
              <a:t>BĚŽ - UTEČ</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Postup řešení sebeobranné situace – princip semaforu </a:t>
            </a:r>
            <a:r>
              <a:rPr lang="cs-CZ" sz="2700" dirty="0" smtClean="0"/>
              <a:t>(neplést si s </a:t>
            </a:r>
            <a:r>
              <a:rPr lang="cs-CZ" sz="2700" dirty="0" err="1" smtClean="0"/>
              <a:t>Cooprovou</a:t>
            </a:r>
            <a:r>
              <a:rPr lang="cs-CZ" sz="2700" dirty="0" smtClean="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smtClean="0"/>
              <a:t>Od výcviku založeném na víře přes zkušenost k důkazům</a:t>
            </a:r>
            <a:endParaRPr lang="cs-CZ"/>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92D050"/>
                </a:solidFill>
              </a:rPr>
              <a:t>Zelený kód</a:t>
            </a:r>
          </a:p>
          <a:p>
            <a:pPr lvl="1"/>
            <a:r>
              <a:rPr lang="cs-CZ" dirty="0" smtClean="0"/>
              <a:t>Na bezpečném, chráněném místě s přáteli, nebo rodinou</a:t>
            </a:r>
          </a:p>
          <a:p>
            <a:endParaRPr lang="cs-CZ" dirty="0" smtClean="0"/>
          </a:p>
          <a:p>
            <a:r>
              <a:rPr lang="cs-CZ" dirty="0" smtClean="0">
                <a:solidFill>
                  <a:srgbClr val="FFFF00"/>
                </a:solidFill>
              </a:rPr>
              <a:t>Žlutý kód</a:t>
            </a:r>
          </a:p>
          <a:p>
            <a:pPr lvl="1"/>
            <a:r>
              <a:rPr lang="cs-CZ" dirty="0" smtClean="0"/>
              <a:t>Mimo domov s přáteli, ve známém prostředí, přes den</a:t>
            </a:r>
          </a:p>
          <a:p>
            <a:endParaRPr lang="cs-CZ" dirty="0" smtClean="0"/>
          </a:p>
          <a:p>
            <a:r>
              <a:rPr lang="cs-CZ" dirty="0" smtClean="0">
                <a:solidFill>
                  <a:srgbClr val="FF0000"/>
                </a:solidFill>
              </a:rPr>
              <a:t>Červený kód</a:t>
            </a:r>
          </a:p>
          <a:p>
            <a:pPr lvl="1"/>
            <a:r>
              <a:rPr lang="cs-CZ" dirty="0" smtClean="0"/>
              <a:t>Venku a sám, v neznámém prostoru, na uzavřeném místě, večer, nebo v noci</a:t>
            </a:r>
            <a:endParaRPr lang="cs-CZ" dirty="0"/>
          </a:p>
        </p:txBody>
      </p:sp>
      <p:sp>
        <p:nvSpPr>
          <p:cNvPr id="3" name="Nadpis 2"/>
          <p:cNvSpPr>
            <a:spLocks noGrp="1"/>
          </p:cNvSpPr>
          <p:nvPr>
            <p:ph type="title"/>
          </p:nvPr>
        </p:nvSpPr>
        <p:spPr/>
        <p:txBody>
          <a:bodyPr>
            <a:normAutofit fontScale="90000"/>
          </a:bodyPr>
          <a:lstStyle/>
          <a:p>
            <a:r>
              <a:rPr lang="cs-CZ" dirty="0" smtClean="0"/>
              <a:t>Barevné kódy vyhodnocení rizika (</a:t>
            </a:r>
            <a:r>
              <a:rPr lang="cs-CZ" dirty="0" err="1" smtClean="0"/>
              <a:t>Dimitri</a:t>
            </a:r>
            <a:r>
              <a:rPr lang="cs-CZ" dirty="0" smtClean="0"/>
              <a:t>)</a:t>
            </a:r>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Nikdy nemůžeme uvažovat o zobecnění útočníka</a:t>
            </a:r>
          </a:p>
          <a:p>
            <a:pPr lvl="1"/>
            <a:r>
              <a:rPr lang="cs-CZ" dirty="0" err="1" smtClean="0"/>
              <a:t>Prekonfliktní</a:t>
            </a:r>
            <a:r>
              <a:rPr lang="cs-CZ" dirty="0" smtClean="0"/>
              <a:t> fáze – verbální faktor, nonverbální faktor</a:t>
            </a:r>
          </a:p>
          <a:p>
            <a:pPr lvl="1"/>
            <a:r>
              <a:rPr lang="cs-CZ" dirty="0" smtClean="0"/>
              <a:t>Fáze cvičení – realistický začátek, provedení techniky, smysluplný výsledek</a:t>
            </a:r>
          </a:p>
          <a:p>
            <a:pPr lvl="1"/>
            <a:r>
              <a:rPr lang="cs-CZ" dirty="0" smtClean="0"/>
              <a:t>Ponoření (imerse) do konfliktu</a:t>
            </a:r>
          </a:p>
          <a:p>
            <a:pPr lvl="1"/>
            <a:r>
              <a:rPr lang="cs-CZ" dirty="0" smtClean="0"/>
              <a:t>Využití scénářů (modelové situace)</a:t>
            </a:r>
          </a:p>
          <a:p>
            <a:pPr lvl="1"/>
            <a:r>
              <a:rPr lang="cs-CZ" dirty="0" smtClean="0"/>
              <a:t>Prostor výcviku, vybavení</a:t>
            </a:r>
          </a:p>
          <a:p>
            <a:pPr lvl="1"/>
            <a:r>
              <a:rPr lang="cs-CZ" dirty="0" smtClean="0"/>
              <a:t>Instruktor a osoby (herci) podílející se na výcviku</a:t>
            </a:r>
          </a:p>
          <a:p>
            <a:pPr lvl="1"/>
            <a:endParaRPr lang="cs-CZ" dirty="0" smtClean="0"/>
          </a:p>
          <a:p>
            <a:pPr lvl="1"/>
            <a:endParaRPr lang="cs-CZ" dirty="0"/>
          </a:p>
        </p:txBody>
      </p:sp>
      <p:sp>
        <p:nvSpPr>
          <p:cNvPr id="3" name="Nadpis 2"/>
          <p:cNvSpPr>
            <a:spLocks noGrp="1"/>
          </p:cNvSpPr>
          <p:nvPr>
            <p:ph type="title"/>
          </p:nvPr>
        </p:nvSpPr>
        <p:spPr/>
        <p:txBody>
          <a:bodyPr>
            <a:normAutofit/>
          </a:bodyPr>
          <a:lstStyle/>
          <a:p>
            <a:r>
              <a:rPr lang="cs-CZ" dirty="0" smtClean="0"/>
              <a:t>Podmínky tréninku</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Hrozby</a:t>
            </a:r>
          </a:p>
          <a:p>
            <a:r>
              <a:rPr lang="cs-CZ" dirty="0" smtClean="0"/>
              <a:t>Trasy</a:t>
            </a:r>
          </a:p>
          <a:p>
            <a:r>
              <a:rPr lang="cs-CZ" dirty="0" smtClean="0"/>
              <a:t>Místa</a:t>
            </a:r>
          </a:p>
          <a:p>
            <a:r>
              <a:rPr lang="cs-CZ" dirty="0" smtClean="0"/>
              <a:t>Čas</a:t>
            </a:r>
          </a:p>
          <a:p>
            <a:r>
              <a:rPr lang="cs-CZ" dirty="0" smtClean="0"/>
              <a:t>Osoby</a:t>
            </a:r>
          </a:p>
          <a:p>
            <a:r>
              <a:rPr lang="cs-CZ" dirty="0" smtClean="0"/>
              <a:t>Zbraně</a:t>
            </a:r>
          </a:p>
          <a:p>
            <a:r>
              <a:rPr lang="cs-CZ" dirty="0" smtClean="0"/>
              <a:t>Produkce</a:t>
            </a:r>
          </a:p>
          <a:p>
            <a:r>
              <a:rPr lang="cs-CZ" dirty="0" smtClean="0"/>
              <a:t>Komunikace</a:t>
            </a:r>
          </a:p>
          <a:p>
            <a:r>
              <a:rPr lang="cs-CZ" dirty="0" smtClean="0"/>
              <a:t>Intoxikace</a:t>
            </a:r>
          </a:p>
          <a:p>
            <a:r>
              <a:rPr lang="cs-CZ" dirty="0" smtClean="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smtClean="0"/>
              <a:t>Strategický plán</a:t>
            </a:r>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Pomůže mi někdo?</a:t>
            </a:r>
          </a:p>
          <a:p>
            <a:pPr lvl="1"/>
            <a:r>
              <a:rPr lang="cs-CZ" dirty="0" err="1" smtClean="0"/>
              <a:t>Bystander</a:t>
            </a:r>
            <a:r>
              <a:rPr lang="cs-CZ" dirty="0" smtClean="0"/>
              <a:t> efekt </a:t>
            </a:r>
            <a:r>
              <a:rPr lang="cs-CZ" dirty="0" smtClean="0">
                <a:hlinkClick r:id="rId2"/>
              </a:rPr>
              <a:t>*</a:t>
            </a:r>
            <a:endParaRPr lang="cs-CZ" dirty="0" smtClean="0"/>
          </a:p>
          <a:p>
            <a:r>
              <a:rPr lang="cs-CZ" dirty="0" smtClean="0"/>
              <a:t>Existuje rozená oběť?</a:t>
            </a:r>
          </a:p>
          <a:p>
            <a:pPr lvl="1"/>
            <a:r>
              <a:rPr lang="cs-CZ" dirty="0" smtClean="0"/>
              <a:t>Jakým způsobem útočník vybírá oběť?</a:t>
            </a:r>
          </a:p>
          <a:p>
            <a:pPr lvl="1"/>
            <a:r>
              <a:rPr lang="cs-CZ" dirty="0" smtClean="0"/>
              <a:t>Existuje typické chování oběti? </a:t>
            </a:r>
            <a:r>
              <a:rPr lang="cs-CZ" dirty="0" smtClean="0">
                <a:hlinkClick r:id="rId3"/>
              </a:rPr>
              <a:t>*</a:t>
            </a:r>
            <a:endParaRPr lang="cs-CZ" dirty="0" smtClean="0"/>
          </a:p>
          <a:p>
            <a:pPr lvl="1"/>
            <a:r>
              <a:rPr lang="cs-CZ" dirty="0" smtClean="0"/>
              <a:t>Dá se vždy vyhnout útoku? </a:t>
            </a:r>
            <a:r>
              <a:rPr lang="cs-CZ" dirty="0" smtClean="0">
                <a:hlinkClick r:id="rId4"/>
              </a:rPr>
              <a:t>*</a:t>
            </a:r>
            <a:r>
              <a:rPr lang="cs-CZ" dirty="0" smtClean="0"/>
              <a:t> </a:t>
            </a:r>
            <a:r>
              <a:rPr lang="cs-CZ" dirty="0" smtClean="0">
                <a:hlinkClick r:id="rId5"/>
              </a:rPr>
              <a:t>*</a:t>
            </a:r>
            <a:endParaRPr lang="cs-CZ" dirty="0" smtClean="0"/>
          </a:p>
          <a:p>
            <a:r>
              <a:rPr lang="cs-CZ" dirty="0" smtClean="0"/>
              <a:t>Dá se naučit nebýt obětí?</a:t>
            </a:r>
            <a:endParaRPr lang="cs-CZ" dirty="0"/>
          </a:p>
        </p:txBody>
      </p:sp>
      <p:sp>
        <p:nvSpPr>
          <p:cNvPr id="3" name="Nadpis 2"/>
          <p:cNvSpPr>
            <a:spLocks noGrp="1"/>
          </p:cNvSpPr>
          <p:nvPr>
            <p:ph type="title"/>
          </p:nvPr>
        </p:nvSpPr>
        <p:spPr/>
        <p:txBody>
          <a:bodyPr/>
          <a:lstStyle/>
          <a:p>
            <a:r>
              <a:rPr lang="cs-CZ" dirty="0" smtClean="0"/>
              <a:t>Vlastní chování a jednání</a:t>
            </a: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Různé druhy násilí</a:t>
            </a:r>
          </a:p>
          <a:p>
            <a:pPr lvl="1"/>
            <a:r>
              <a:rPr lang="cs-CZ" dirty="0" smtClean="0"/>
              <a:t>fyzický útok (různé motivy)</a:t>
            </a:r>
          </a:p>
          <a:p>
            <a:pPr lvl="1"/>
            <a:r>
              <a:rPr lang="cs-CZ" dirty="0" smtClean="0"/>
              <a:t>loupežné přepadení (hrozba nebo použití násilí)</a:t>
            </a:r>
          </a:p>
          <a:p>
            <a:pPr lvl="1"/>
            <a:r>
              <a:rPr lang="cs-CZ" dirty="0" smtClean="0"/>
              <a:t>sexuálně motivovaný útok</a:t>
            </a:r>
          </a:p>
          <a:p>
            <a:pPr lvl="1"/>
            <a:r>
              <a:rPr lang="cs-CZ" dirty="0" smtClean="0"/>
              <a:t>znásilnění</a:t>
            </a:r>
          </a:p>
          <a:p>
            <a:pPr lvl="1"/>
            <a:r>
              <a:rPr lang="cs-CZ" dirty="0" smtClean="0"/>
              <a:t>šikana</a:t>
            </a:r>
          </a:p>
          <a:p>
            <a:pPr lvl="1"/>
            <a:r>
              <a:rPr lang="cs-CZ" dirty="0" smtClean="0"/>
              <a:t>rvačka</a:t>
            </a:r>
          </a:p>
          <a:p>
            <a:pPr lvl="1"/>
            <a:r>
              <a:rPr lang="cs-CZ" dirty="0" err="1" smtClean="0"/>
              <a:t>stalking</a:t>
            </a:r>
            <a:r>
              <a:rPr lang="cs-CZ" dirty="0" smtClean="0"/>
              <a:t> (nebezpečné pronásledování)</a:t>
            </a:r>
          </a:p>
          <a:p>
            <a:pPr lvl="1"/>
            <a:r>
              <a:rPr lang="cs-CZ" dirty="0" smtClean="0"/>
              <a:t>psychické obtěžování, vydírání</a:t>
            </a:r>
          </a:p>
          <a:p>
            <a:pPr lvl="1"/>
            <a:r>
              <a:rPr lang="cs-CZ" dirty="0" smtClean="0"/>
              <a:t>domácí násilí</a:t>
            </a:r>
          </a:p>
          <a:p>
            <a:endParaRPr lang="cs-CZ" sz="2200" dirty="0" smtClean="0"/>
          </a:p>
          <a:p>
            <a:r>
              <a:rPr lang="cs-CZ" sz="2200" dirty="0" smtClean="0"/>
              <a:t>Brzké posouzení hrozby je předpokladem použití </a:t>
            </a:r>
            <a:r>
              <a:rPr lang="cs-CZ" sz="2200" dirty="0" err="1" smtClean="0"/>
              <a:t>anticipatorní</a:t>
            </a:r>
            <a:r>
              <a:rPr lang="cs-CZ" sz="2200" dirty="0" smtClean="0"/>
              <a:t> obrany, tj. obrany před tím, než nám někdo ublíží</a:t>
            </a:r>
          </a:p>
          <a:p>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Nassim</a:t>
            </a:r>
            <a:r>
              <a:rPr lang="cs-CZ" dirty="0" smtClean="0"/>
              <a:t> </a:t>
            </a:r>
            <a:r>
              <a:rPr lang="cs-CZ" dirty="0" err="1" smtClean="0"/>
              <a:t>Nicholas</a:t>
            </a:r>
            <a:r>
              <a:rPr lang="cs-CZ" dirty="0" smtClean="0"/>
              <a:t> </a:t>
            </a:r>
            <a:r>
              <a:rPr lang="cs-CZ" dirty="0" err="1" smtClean="0"/>
              <a:t>Taleb</a:t>
            </a:r>
            <a:r>
              <a:rPr lang="cs-CZ" dirty="0" smtClean="0"/>
              <a:t> (matematik, prognostik)</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Zřídkavé jevy se těžko predikují:</a:t>
            </a:r>
          </a:p>
          <a:p>
            <a:pPr lvl="1"/>
            <a:r>
              <a:rPr lang="cs-CZ" dirty="0" smtClean="0"/>
              <a:t>Ti, kteří nikdy nebyli ohrožení, těžko uvěří, že by někdy skutečně mohli být ohroženi</a:t>
            </a:r>
          </a:p>
          <a:p>
            <a:pPr lvl="1"/>
            <a:r>
              <a:rPr lang="cs-CZ" dirty="0" smtClean="0"/>
              <a:t>Čím víc je cílová skupina ohroženější, tím víc je ostražitější</a:t>
            </a:r>
          </a:p>
          <a:p>
            <a:pPr lvl="1"/>
            <a:r>
              <a:rPr lang="cs-CZ" dirty="0" smtClean="0"/>
              <a:t>Ostražité osoby jsou citlivé vůči známým jevům, mohou však být překvapeni</a:t>
            </a:r>
          </a:p>
          <a:p>
            <a:pPr lvl="1"/>
            <a:r>
              <a:rPr lang="cs-CZ" dirty="0" smtClean="0"/>
              <a:t>Rutina je nepřítelem posuzování hrozby (</a:t>
            </a:r>
            <a:r>
              <a:rPr lang="cs-CZ" dirty="0" smtClean="0">
                <a:hlinkClick r:id="rId2"/>
              </a:rPr>
              <a:t>video</a:t>
            </a:r>
            <a:r>
              <a:rPr lang="cs-CZ" dirty="0" smtClean="0"/>
              <a:t>)</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Příklady:</a:t>
            </a:r>
          </a:p>
          <a:p>
            <a:pPr lvl="1"/>
            <a:r>
              <a:rPr lang="cs-CZ" dirty="0" smtClean="0"/>
              <a:t>Mnoho lidí v uzavřeném prostoru</a:t>
            </a:r>
          </a:p>
          <a:p>
            <a:pPr lvl="1"/>
            <a:r>
              <a:rPr lang="cs-CZ" dirty="0" smtClean="0"/>
              <a:t>Stres v dopravě</a:t>
            </a:r>
          </a:p>
          <a:p>
            <a:pPr lvl="1"/>
            <a:r>
              <a:rPr lang="cs-CZ" dirty="0" smtClean="0"/>
              <a:t>Bránění vlastního území</a:t>
            </a:r>
          </a:p>
          <a:p>
            <a:pPr lvl="1"/>
            <a:r>
              <a:rPr lang="cs-CZ" dirty="0" smtClean="0"/>
              <a:t>Antagonistické skupiny lidí</a:t>
            </a:r>
          </a:p>
          <a:p>
            <a:pPr lvl="1"/>
            <a:r>
              <a:rPr lang="cs-CZ" dirty="0" smtClean="0"/>
              <a:t>Žárlivost</a:t>
            </a:r>
          </a:p>
          <a:p>
            <a:pPr lvl="1"/>
            <a:r>
              <a:rPr lang="cs-CZ" dirty="0" smtClean="0"/>
              <a:t>Pracoviště</a:t>
            </a:r>
          </a:p>
          <a:p>
            <a:pPr lvl="1"/>
            <a:r>
              <a:rPr lang="cs-CZ" dirty="0" smtClean="0"/>
              <a:t>Opuštěná místa</a:t>
            </a:r>
          </a:p>
          <a:p>
            <a:endParaRPr lang="cs-CZ" dirty="0"/>
          </a:p>
        </p:txBody>
      </p:sp>
      <p:sp>
        <p:nvSpPr>
          <p:cNvPr id="3" name="Nadpis 2"/>
          <p:cNvSpPr>
            <a:spLocks noGrp="1"/>
          </p:cNvSpPr>
          <p:nvPr>
            <p:ph type="title"/>
          </p:nvPr>
        </p:nvSpPr>
        <p:spPr/>
        <p:txBody>
          <a:bodyPr/>
          <a:lstStyle/>
          <a:p>
            <a:r>
              <a:rPr lang="cs-CZ" dirty="0" smtClean="0"/>
              <a:t>Potenciálně nebezpečné situace</a:t>
            </a:r>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Příklady</a:t>
            </a:r>
          </a:p>
          <a:p>
            <a:pPr lvl="1"/>
            <a:r>
              <a:rPr lang="cs-CZ" dirty="0" smtClean="0"/>
              <a:t>teritoriální jednání (včetně chování v dopravě), machistické jednání</a:t>
            </a:r>
          </a:p>
          <a:p>
            <a:pPr lvl="1"/>
            <a:r>
              <a:rPr lang="cs-CZ" dirty="0" smtClean="0"/>
              <a:t>přetížení způsobené stresem nebo konflikty v rodině nebo na pracovišti</a:t>
            </a:r>
          </a:p>
          <a:p>
            <a:pPr lvl="1"/>
            <a:r>
              <a:rPr lang="cs-CZ" dirty="0" smtClean="0"/>
              <a:t>nedostatek tolerance vůči ostatním (např. etnická nebo náboženská intolerance)</a:t>
            </a:r>
          </a:p>
          <a:p>
            <a:pPr lvl="1"/>
            <a:r>
              <a:rPr lang="cs-CZ" dirty="0" smtClean="0"/>
              <a:t>chybný úsudek ostatních, předsudky, rasismus</a:t>
            </a:r>
          </a:p>
          <a:p>
            <a:pPr lvl="1"/>
            <a:r>
              <a:rPr lang="cs-CZ" dirty="0" smtClean="0"/>
              <a:t>zklamání z očekávání (také v partnerském vztahu)</a:t>
            </a:r>
          </a:p>
          <a:p>
            <a:pPr lvl="1"/>
            <a:r>
              <a:rPr lang="cs-CZ" dirty="0" smtClean="0"/>
              <a:t>pocit méněcennosti, nespokojenost</a:t>
            </a:r>
          </a:p>
          <a:p>
            <a:pPr lvl="1"/>
            <a:r>
              <a:rPr lang="cs-CZ" dirty="0" smtClean="0"/>
              <a:t>vysoce agresivní potenciál, např. každodenní iritací, frustrací, závistí, vztekem a potřebě ventilovat emoce (funkce záklopky)</a:t>
            </a:r>
          </a:p>
          <a:p>
            <a:pPr lvl="1"/>
            <a:r>
              <a:rPr lang="cs-CZ" dirty="0" smtClean="0"/>
              <a:t>vzrůstající sklon k násilí díky sledováním pořadů (TV, video) s násilným obsahem</a:t>
            </a:r>
          </a:p>
          <a:p>
            <a:pPr lvl="1"/>
            <a:r>
              <a:rPr lang="cs-CZ" dirty="0" smtClean="0"/>
              <a:t>vytvoření vlastních limitů (např. </a:t>
            </a:r>
            <a:r>
              <a:rPr lang="cs-CZ" dirty="0" err="1" smtClean="0"/>
              <a:t>anti</a:t>
            </a:r>
            <a:r>
              <a:rPr lang="cs-CZ" dirty="0" smtClean="0"/>
              <a:t>-autoritativní výchova)</a:t>
            </a:r>
          </a:p>
          <a:p>
            <a:pPr lvl="1"/>
            <a:r>
              <a:rPr lang="cs-CZ" dirty="0" smtClean="0"/>
              <a:t>zkreslené vnímání díky zneužití drog a alkoholu</a:t>
            </a:r>
          </a:p>
          <a:p>
            <a:pPr lvl="1"/>
            <a:r>
              <a:rPr lang="cs-CZ" dirty="0" smtClean="0"/>
              <a:t>řeč těla, která zvyšuje agresivitu (nonverbální komunikace), např. široký postoj, založené paže, ruce v bok</a:t>
            </a:r>
          </a:p>
          <a:p>
            <a:pPr lvl="1"/>
            <a:r>
              <a:rPr lang="cs-CZ" dirty="0" smtClean="0"/>
              <a:t>zraněná pýcha a pocit přezírání (urážky, potupa)</a:t>
            </a:r>
          </a:p>
          <a:p>
            <a:endParaRPr lang="cs-CZ" dirty="0"/>
          </a:p>
        </p:txBody>
      </p:sp>
      <p:sp>
        <p:nvSpPr>
          <p:cNvPr id="3" name="Nadpis 2"/>
          <p:cNvSpPr>
            <a:spLocks noGrp="1"/>
          </p:cNvSpPr>
          <p:nvPr>
            <p:ph type="title"/>
          </p:nvPr>
        </p:nvSpPr>
        <p:spPr/>
        <p:txBody>
          <a:bodyPr/>
          <a:lstStyle/>
          <a:p>
            <a:r>
              <a:rPr lang="cs-CZ" dirty="0" smtClean="0"/>
              <a:t>Okolnosti vedoucí k násilí</a:t>
            </a:r>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Ostražitost</a:t>
            </a:r>
          </a:p>
          <a:p>
            <a:r>
              <a:rPr lang="cs-CZ" dirty="0" smtClean="0"/>
              <a:t>Rozhodnost</a:t>
            </a:r>
          </a:p>
          <a:p>
            <a:r>
              <a:rPr lang="cs-CZ" dirty="0" smtClean="0"/>
              <a:t>Agresivita/aktivita</a:t>
            </a:r>
          </a:p>
          <a:p>
            <a:r>
              <a:rPr lang="cs-CZ" dirty="0" smtClean="0"/>
              <a:t>Rychlost</a:t>
            </a:r>
          </a:p>
          <a:p>
            <a:r>
              <a:rPr lang="cs-CZ" dirty="0" smtClean="0"/>
              <a:t>Rozvážnost</a:t>
            </a:r>
          </a:p>
          <a:p>
            <a:r>
              <a:rPr lang="cs-CZ" dirty="0" smtClean="0"/>
              <a:t>Nemilosrdnost</a:t>
            </a:r>
          </a:p>
          <a:p>
            <a:r>
              <a:rPr lang="cs-CZ" dirty="0" smtClean="0"/>
              <a:t>Překvapení</a:t>
            </a:r>
            <a:endParaRPr lang="cs-CZ" dirty="0"/>
          </a:p>
        </p:txBody>
      </p:sp>
      <p:sp>
        <p:nvSpPr>
          <p:cNvPr id="3" name="Nadpis 2"/>
          <p:cNvSpPr>
            <a:spLocks noGrp="1"/>
          </p:cNvSpPr>
          <p:nvPr>
            <p:ph type="title"/>
          </p:nvPr>
        </p:nvSpPr>
        <p:spPr/>
        <p:txBody>
          <a:bodyPr/>
          <a:lstStyle/>
          <a:p>
            <a:r>
              <a:rPr lang="cs-CZ" dirty="0" smtClean="0"/>
              <a:t>Psychologické principy sebeobrany</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smtClean="0"/>
              <a:t>Je zde velké množství různých systémů výcviku, odlišují se</a:t>
            </a:r>
          </a:p>
          <a:p>
            <a:pPr lvl="1" eaLnBrk="1" hangingPunct="1"/>
            <a:r>
              <a:rPr lang="cs-CZ" smtClean="0"/>
              <a:t>Pohybovými vzorci</a:t>
            </a:r>
          </a:p>
          <a:p>
            <a:pPr lvl="1" eaLnBrk="1" hangingPunct="1"/>
            <a:r>
              <a:rPr lang="cs-CZ" smtClean="0"/>
              <a:t>Taktikou</a:t>
            </a:r>
          </a:p>
          <a:p>
            <a:pPr lvl="1" eaLnBrk="1" hangingPunct="1"/>
            <a:r>
              <a:rPr lang="cs-CZ" smtClean="0"/>
              <a:t>Technickými prostředky</a:t>
            </a:r>
          </a:p>
          <a:p>
            <a:pPr lvl="1" eaLnBrk="1" hangingPunct="1"/>
            <a:r>
              <a:rPr lang="cs-CZ" smtClean="0"/>
              <a:t>…</a:t>
            </a:r>
          </a:p>
          <a:p>
            <a:pPr eaLnBrk="1" hangingPunct="1"/>
            <a:endParaRPr lang="cs-CZ" smtClean="0"/>
          </a:p>
          <a:p>
            <a:pPr eaLnBrk="1" hangingPunct="1"/>
            <a:r>
              <a:rPr lang="cs-CZ" smtClean="0"/>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smtClean="0"/>
              <a:t>Úvod prezentace a její cíle</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smtClean="0"/>
              <a:t>Funkční světla u vchodů.</a:t>
            </a:r>
          </a:p>
          <a:p>
            <a:r>
              <a:rPr lang="cs-CZ" dirty="0" smtClean="0"/>
              <a:t>Světla se senzorem pohybu před i za domem.</a:t>
            </a:r>
          </a:p>
          <a:p>
            <a:r>
              <a:rPr lang="cs-CZ" dirty="0" smtClean="0"/>
              <a:t>Pokud nikdo není doma,. Používat časovač pro zapnutí rádia a světel.</a:t>
            </a:r>
          </a:p>
          <a:p>
            <a:r>
              <a:rPr lang="cs-CZ" dirty="0" smtClean="0"/>
              <a:t>Kvalitní a bezpečné zámky ve dveřích a oknech.</a:t>
            </a:r>
          </a:p>
          <a:p>
            <a:r>
              <a:rPr lang="cs-CZ" dirty="0" smtClean="0"/>
              <a:t>Instalovaný domovní alarm.</a:t>
            </a:r>
          </a:p>
          <a:p>
            <a:r>
              <a:rPr lang="cs-CZ" dirty="0" smtClean="0"/>
              <a:t>Pokud se stěhujete do nového domu/bytu, vždy vyměnit všechny zámky.</a:t>
            </a:r>
          </a:p>
          <a:p>
            <a:r>
              <a:rPr lang="cs-CZ" dirty="0" smtClean="0"/>
              <a:t>V telefonním záznamníku nepoužívat odkazy na to, kdy/dokdy nebudete doma.</a:t>
            </a:r>
          </a:p>
          <a:p>
            <a:r>
              <a:rPr lang="cs-CZ" dirty="0" smtClean="0"/>
              <a:t>Vždy si ověřte, kdo stojí přede dveřmi před tím, než je otevřete.</a:t>
            </a:r>
          </a:p>
          <a:p>
            <a:r>
              <a:rPr lang="cs-CZ" dirty="0" smtClean="0"/>
              <a:t>Pokud se jedná o zaměstnance elektráren, vodáren, atd. žádejte o zaměstnanecký průkaz (případně si návštěvu ověřte na veřejném telefonním čísle).</a:t>
            </a:r>
          </a:p>
          <a:p>
            <a:r>
              <a:rPr lang="cs-CZ" dirty="0" smtClean="0"/>
              <a:t>Nepouštějte dovnitř cizí lidi.</a:t>
            </a:r>
          </a:p>
          <a:p>
            <a:r>
              <a:rPr lang="cs-CZ" dirty="0" smtClean="0"/>
              <a:t>Měli byste znát sousedy a také to, jestli se na ně můžete v případě nouze obrátit.</a:t>
            </a:r>
          </a:p>
          <a:p>
            <a:r>
              <a:rPr lang="cs-CZ" dirty="0" smtClean="0"/>
              <a:t>Neschovávejte si náhradní klíče na lehce dostupném místě (pod rohožkou).</a:t>
            </a:r>
          </a:p>
          <a:p>
            <a:r>
              <a:rPr lang="cs-CZ" dirty="0" smtClean="0"/>
              <a:t>Nikdy nesdělujte osobní informace (věk, adresa, celé jméno, s kým žijete, atd.) do telefonu, emailu, sociálních sítí.</a:t>
            </a:r>
          </a:p>
          <a:p>
            <a:r>
              <a:rPr lang="cs-CZ" dirty="0" smtClean="0"/>
              <a:t>Zajistěte si v domě únikovou cestu, anebo bezpečnou místnost, kde budete moci přečkat v případě nouze.</a:t>
            </a:r>
          </a:p>
          <a:p>
            <a:r>
              <a:rPr lang="cs-CZ" dirty="0" smtClean="0"/>
              <a:t>Při budování zahrady myslete na to, aby se v ní nedalo schovat.</a:t>
            </a:r>
          </a:p>
          <a:p>
            <a:r>
              <a:rPr lang="cs-CZ" dirty="0" smtClean="0"/>
              <a:t>Schovejte si na vhodném místě bezpečnostní mobil, abyste mohli zavolat policii.</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ve známém bezpečném prostředí (domov)</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smtClean="0"/>
              <a:t>Vyhýbejte se neznámým skupinkám lidí.</a:t>
            </a:r>
          </a:p>
          <a:p>
            <a:r>
              <a:rPr lang="cs-CZ" dirty="0" smtClean="0"/>
              <a:t>Pokud vás někdo sleduje, nechoďte domů, ale na veřejné místo (nejlépe policejní stanici).</a:t>
            </a:r>
          </a:p>
          <a:p>
            <a:r>
              <a:rPr lang="cs-CZ" dirty="0" smtClean="0"/>
              <a:t>Pohybujte se zpříma, sebevědomě, abyste nebudili dojem lehké oběti.</a:t>
            </a:r>
          </a:p>
          <a:p>
            <a:r>
              <a:rPr lang="cs-CZ" dirty="0" smtClean="0"/>
              <a:t>Nikdy nestopujte.</a:t>
            </a:r>
          </a:p>
          <a:p>
            <a:r>
              <a:rPr lang="cs-CZ" dirty="0" smtClean="0"/>
              <a:t>Za tmy, nebo v nebezpečném prostředí nepoužívejte bankomat.</a:t>
            </a:r>
          </a:p>
          <a:p>
            <a:r>
              <a:rPr lang="cs-CZ" dirty="0" smtClean="0"/>
              <a:t>U cesty se pohybujte v protisměru, abyste viděli, kdo kolem vás projíždí.</a:t>
            </a:r>
          </a:p>
          <a:p>
            <a:r>
              <a:rPr lang="cs-CZ" dirty="0" smtClean="0"/>
              <a:t>Řekněte doma kam jdete, s kým a kdy se pravděpodobně vrátíte.</a:t>
            </a:r>
          </a:p>
          <a:p>
            <a:r>
              <a:rPr lang="cs-CZ" dirty="0" smtClean="0"/>
              <a:t>Nepřetěžujte se mnohými taškami, vaky a jinou batožinou. Ruky musí zůstat volné.</a:t>
            </a:r>
          </a:p>
          <a:p>
            <a:r>
              <a:rPr lang="cs-CZ" dirty="0" smtClean="0"/>
              <a:t>Nikdy nenoste sluchátka.</a:t>
            </a:r>
          </a:p>
          <a:p>
            <a:r>
              <a:rPr lang="cs-CZ" dirty="0" smtClean="0"/>
              <a:t>Za chůze, nebo když stojíte (na ulici, na zastávce), nečtěte.</a:t>
            </a:r>
          </a:p>
          <a:p>
            <a:r>
              <a:rPr lang="cs-CZ" dirty="0" smtClean="0"/>
              <a:t>Tašku, kabelku, atd. noste tak, aby vám nevypadla z ruky, nebylo možné ji vytrhnout.</a:t>
            </a:r>
          </a:p>
          <a:p>
            <a:r>
              <a:rPr lang="cs-CZ" dirty="0" smtClean="0"/>
              <a:t>Pokud se vás neznámý člověk něco ptá, zůstaňte v bezpečné vzdálenosti. Používejte skrytý střeh.</a:t>
            </a:r>
          </a:p>
          <a:p>
            <a:r>
              <a:rPr lang="cs-CZ" dirty="0" smtClean="0"/>
              <a:t>Používejte oblečení (obuv) ve kterých se můžete pohybovat.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(na ulici)</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Klíčky mějte připravené, když se blížíte k autu.</a:t>
            </a:r>
          </a:p>
          <a:p>
            <a:r>
              <a:rPr lang="cs-CZ" dirty="0" smtClean="0"/>
              <a:t>Rozhlédněte se kolem vašeho auta. Pokud jsou tam podezřelé osoby, raději počkejte, až odejdou.</a:t>
            </a:r>
          </a:p>
          <a:p>
            <a:r>
              <a:rPr lang="cs-CZ" dirty="0" smtClean="0"/>
              <a:t>Před nastoupením zkontrolujte automobil zvenku (zda není poškozený) i zevnitř (zadní sedadla)</a:t>
            </a:r>
          </a:p>
          <a:p>
            <a:r>
              <a:rPr lang="cs-CZ" dirty="0" smtClean="0"/>
              <a:t>Nezastavuje stopařům.</a:t>
            </a:r>
          </a:p>
          <a:p>
            <a:r>
              <a:rPr lang="cs-CZ" dirty="0" smtClean="0"/>
              <a:t>Dveře zamykejte a zavírejte okna.</a:t>
            </a:r>
          </a:p>
          <a:p>
            <a:r>
              <a:rPr lang="cs-CZ" dirty="0" smtClean="0"/>
              <a:t>Udržujte automobil v dobrém technickém stavu.</a:t>
            </a:r>
          </a:p>
          <a:p>
            <a:r>
              <a:rPr lang="cs-CZ" dirty="0" smtClean="0"/>
              <a:t>Parkujte na bezpečných a osvětlených parkovištích.</a:t>
            </a:r>
          </a:p>
          <a:p>
            <a:r>
              <a:rPr lang="cs-CZ" dirty="0" smtClean="0"/>
              <a:t>Na volné sedadlo nepokládejte cennosti. Noste je u sebe, nebo pod sedadlem.</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(v autě)</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Konverzujte obezřetně. Nikomu neříkejte, kam jedete.</a:t>
            </a:r>
          </a:p>
          <a:p>
            <a:r>
              <a:rPr lang="cs-CZ" dirty="0" smtClean="0"/>
              <a:t>Buďte ostražití u nastupování i vystupování.</a:t>
            </a:r>
          </a:p>
          <a:p>
            <a:r>
              <a:rPr lang="cs-CZ" dirty="0" smtClean="0"/>
              <a:t>Pokud kupujete jízdenku, připravte si přesný obnos.</a:t>
            </a:r>
          </a:p>
          <a:p>
            <a:r>
              <a:rPr lang="cs-CZ" dirty="0" smtClean="0"/>
              <a:t>Pokud je to možné, sedejte si blízko řidiče, nebo u východu.</a:t>
            </a:r>
          </a:p>
          <a:p>
            <a:endParaRPr lang="cs-CZ" dirty="0" smtClean="0"/>
          </a:p>
        </p:txBody>
      </p:sp>
      <p:sp>
        <p:nvSpPr>
          <p:cNvPr id="3" name="Nadpis 2"/>
          <p:cNvSpPr>
            <a:spLocks noGrp="1"/>
          </p:cNvSpPr>
          <p:nvPr>
            <p:ph type="title"/>
          </p:nvPr>
        </p:nvSpPr>
        <p:spPr/>
        <p:txBody>
          <a:bodyPr>
            <a:normAutofit/>
          </a:bodyPr>
          <a:lstStyle/>
          <a:p>
            <a:r>
              <a:rPr lang="cs-CZ" sz="3600" dirty="0" smtClean="0"/>
              <a:t>Taktické zásady v neznámém bezpečném prostředí (v dopravním prostředku)</a:t>
            </a:r>
            <a:endParaRPr lang="cs-CZ" sz="3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smtClean="0"/>
              <a:t>Vždy buď ostražitý</a:t>
            </a:r>
          </a:p>
          <a:p>
            <a:r>
              <a:rPr lang="cs-CZ" dirty="0" smtClean="0"/>
              <a:t>Žádné limity nejsou</a:t>
            </a:r>
          </a:p>
          <a:p>
            <a:r>
              <a:rPr lang="cs-CZ" dirty="0" smtClean="0"/>
              <a:t>Nikdy nepředpokládej. Předpoklady jsou matkou všech selhání</a:t>
            </a:r>
          </a:p>
          <a:p>
            <a:r>
              <a:rPr lang="cs-CZ" dirty="0" smtClean="0"/>
              <a:t>Nejdřív </a:t>
            </a:r>
            <a:r>
              <a:rPr lang="cs-CZ" dirty="0" err="1" smtClean="0"/>
              <a:t>poraž</a:t>
            </a:r>
            <a:r>
              <a:rPr lang="cs-CZ" dirty="0" smtClean="0"/>
              <a:t> nepřítelovu mysl, jeho tělo bude porážku následovat</a:t>
            </a:r>
          </a:p>
          <a:p>
            <a:r>
              <a:rPr lang="cs-CZ" dirty="0" smtClean="0"/>
              <a:t>Nikdy nezkoušej. Zkoušení obsahuje možnost selhání</a:t>
            </a:r>
          </a:p>
          <a:p>
            <a:r>
              <a:rPr lang="cs-CZ" dirty="0" smtClean="0"/>
              <a:t>Dělej věci jednoduše, přímo a efektivně</a:t>
            </a:r>
          </a:p>
          <a:p>
            <a:r>
              <a:rPr lang="cs-CZ" dirty="0" smtClean="0"/>
              <a:t>Přežij za každou cenu – neutralizuj nepřítele všemi prostředky, aby tě nezabil</a:t>
            </a:r>
          </a:p>
          <a:p>
            <a:r>
              <a:rPr lang="cs-CZ" dirty="0" smtClean="0"/>
              <a:t>Čím více potu ve výcviku, tím méně krvi v boji (U.S. NAVY SEALS)</a:t>
            </a:r>
          </a:p>
          <a:p>
            <a:r>
              <a:rPr lang="cs-CZ" dirty="0" smtClean="0"/>
              <a:t>Prohraješ jenom tehdy, pokud skončíš, nebo zemřeš. Neskonči a nezemřeš</a:t>
            </a:r>
          </a:p>
          <a:p>
            <a:r>
              <a:rPr lang="cs-CZ" dirty="0" smtClean="0"/>
              <a:t>Nejsou zde pravidla</a:t>
            </a:r>
          </a:p>
          <a:p>
            <a:r>
              <a:rPr lang="cs-CZ" dirty="0" smtClean="0"/>
              <a:t>Nejlepší obrana je silný útok</a:t>
            </a:r>
          </a:p>
          <a:p>
            <a:r>
              <a:rPr lang="cs-CZ" dirty="0" smtClean="0"/>
              <a:t>Nejlepší útok je silná obrana</a:t>
            </a:r>
          </a:p>
          <a:p>
            <a:r>
              <a:rPr lang="cs-CZ" dirty="0" smtClean="0"/>
              <a:t>Pokud to nejde, změň to</a:t>
            </a:r>
          </a:p>
          <a:p>
            <a:r>
              <a:rPr lang="cs-CZ" dirty="0" smtClean="0"/>
              <a:t>Nauč se zákony svého města</a:t>
            </a:r>
          </a:p>
          <a:p>
            <a:r>
              <a:rPr lang="cs-CZ" dirty="0" smtClean="0"/>
              <a:t>Začni, dělej, ukonči a zmiz</a:t>
            </a:r>
          </a:p>
          <a:p>
            <a:r>
              <a:rPr lang="cs-CZ" dirty="0" smtClean="0"/>
              <a:t>Získej převahu rychlostí</a:t>
            </a:r>
          </a:p>
          <a:p>
            <a:r>
              <a:rPr lang="cs-CZ" dirty="0" smtClean="0"/>
              <a:t>Nedělej nic neužitečné (</a:t>
            </a:r>
            <a:r>
              <a:rPr lang="cs-CZ" dirty="0" err="1" smtClean="0"/>
              <a:t>Musashi</a:t>
            </a:r>
            <a:r>
              <a:rPr lang="cs-CZ" dirty="0" smtClean="0"/>
              <a:t>)</a:t>
            </a:r>
          </a:p>
          <a:p>
            <a:r>
              <a:rPr lang="cs-CZ" dirty="0" smtClean="0"/>
              <a:t>Drž svoje ego pod kontrolou</a:t>
            </a:r>
          </a:p>
          <a:p>
            <a:r>
              <a:rPr lang="cs-CZ" dirty="0" smtClean="0"/>
              <a:t>Nikdy nenechávej emoce  kontrolovat tvoji intuici</a:t>
            </a:r>
          </a:p>
          <a:p>
            <a:r>
              <a:rPr lang="cs-CZ" dirty="0" smtClean="0"/>
              <a:t>Nauč se soucitu a odpouštění</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20 </a:t>
            </a:r>
            <a:r>
              <a:rPr lang="cs-CZ" dirty="0" err="1" smtClean="0"/>
              <a:t>příkázání</a:t>
            </a:r>
            <a:r>
              <a:rPr lang="cs-CZ" dirty="0" smtClean="0"/>
              <a:t> k neozbrojeného boje</a:t>
            </a:r>
            <a:br>
              <a:rPr lang="cs-CZ" dirty="0" smtClean="0"/>
            </a:br>
            <a:r>
              <a:rPr lang="cs-CZ" sz="2400" dirty="0" smtClean="0"/>
              <a:t>Richard </a:t>
            </a:r>
            <a:r>
              <a:rPr lang="cs-CZ" sz="2400" dirty="0" err="1" smtClean="0"/>
              <a:t>Dimitri</a:t>
            </a:r>
            <a:endParaRPr lang="cs-CZ"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Vilfredo</a:t>
            </a:r>
            <a:r>
              <a:rPr lang="cs-CZ" dirty="0" smtClean="0"/>
              <a:t> </a:t>
            </a:r>
            <a:r>
              <a:rPr lang="cs-CZ" dirty="0" err="1" smtClean="0"/>
              <a:t>Frederico</a:t>
            </a:r>
            <a:r>
              <a:rPr lang="cs-CZ" dirty="0" smtClean="0"/>
              <a:t> </a:t>
            </a:r>
            <a:r>
              <a:rPr lang="cs-CZ" dirty="0" err="1" smtClean="0"/>
              <a:t>Alfredo</a:t>
            </a:r>
            <a:r>
              <a:rPr lang="cs-CZ" dirty="0" smtClean="0"/>
              <a:t> </a:t>
            </a:r>
            <a:r>
              <a:rPr lang="cs-CZ" dirty="0" err="1" smtClean="0"/>
              <a:t>Pareto</a:t>
            </a:r>
            <a:r>
              <a:rPr lang="cs-CZ" dirty="0" smtClean="0"/>
              <a:t>: ekonomické optimum:</a:t>
            </a:r>
          </a:p>
          <a:p>
            <a:r>
              <a:rPr lang="cs-CZ" dirty="0" smtClean="0"/>
              <a:t>80 % důsledků pramení z 20 % příčin</a:t>
            </a:r>
          </a:p>
          <a:p>
            <a:endParaRPr lang="cs-CZ" dirty="0" smtClean="0"/>
          </a:p>
          <a:p>
            <a:r>
              <a:rPr lang="cs-CZ" dirty="0" smtClean="0"/>
              <a:t>Z pohledu útoků:</a:t>
            </a:r>
          </a:p>
          <a:p>
            <a:pPr lvl="1"/>
            <a:r>
              <a:rPr lang="cs-CZ" dirty="0" smtClean="0"/>
              <a:t>80 % útoků pramení z 20 % technik útoků (nejčastější útoky?)</a:t>
            </a:r>
          </a:p>
          <a:p>
            <a:r>
              <a:rPr lang="cs-CZ" dirty="0" smtClean="0"/>
              <a:t>Z pohledu výcviku sebeobrany:</a:t>
            </a:r>
          </a:p>
          <a:p>
            <a:pPr lvl="1"/>
            <a:r>
              <a:rPr lang="cs-CZ" dirty="0" smtClean="0"/>
              <a:t>80 % úspěšné sebeobrany pramení z 20 % složek sebeobrany (co rozhoduje o sebeobraně</a:t>
            </a:r>
          </a:p>
          <a:p>
            <a:r>
              <a:rPr lang="cs-CZ" dirty="0" smtClean="0"/>
              <a:t>Z pohledu fází cyklu konfliktu</a:t>
            </a:r>
          </a:p>
          <a:p>
            <a:r>
              <a:rPr lang="cs-CZ" dirty="0" smtClean="0"/>
              <a:t>Z pohledu technik sebeobrany</a:t>
            </a:r>
          </a:p>
          <a:p>
            <a:r>
              <a:rPr lang="cs-CZ" dirty="0" smtClean="0"/>
              <a:t>Z pohledu faktorů střetnutí</a:t>
            </a:r>
          </a:p>
          <a:p>
            <a:r>
              <a:rPr lang="cs-CZ" dirty="0" smtClean="0"/>
              <a:t>Z pohledu fází obrany</a:t>
            </a:r>
          </a:p>
          <a:p>
            <a:endParaRPr lang="cs-CZ" dirty="0"/>
          </a:p>
        </p:txBody>
      </p:sp>
      <p:sp>
        <p:nvSpPr>
          <p:cNvPr id="3" name="Nadpis 2"/>
          <p:cNvSpPr>
            <a:spLocks noGrp="1"/>
          </p:cNvSpPr>
          <p:nvPr>
            <p:ph type="title"/>
          </p:nvPr>
        </p:nvSpPr>
        <p:spPr/>
        <p:txBody>
          <a:bodyPr/>
          <a:lstStyle/>
          <a:p>
            <a:r>
              <a:rPr lang="cs-CZ" dirty="0" err="1" smtClean="0"/>
              <a:t>Paretův</a:t>
            </a:r>
            <a:r>
              <a:rPr lang="cs-CZ" dirty="0" smtClean="0"/>
              <a:t> princip v sebeobraně</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Psychologický</a:t>
            </a:r>
          </a:p>
          <a:p>
            <a:r>
              <a:rPr lang="cs-CZ" dirty="0" smtClean="0"/>
              <a:t>Technický</a:t>
            </a:r>
          </a:p>
          <a:p>
            <a:r>
              <a:rPr lang="cs-CZ" dirty="0" smtClean="0"/>
              <a:t>Taktický</a:t>
            </a:r>
          </a:p>
          <a:p>
            <a:r>
              <a:rPr lang="cs-CZ" dirty="0" smtClean="0"/>
              <a:t>Kondiční</a:t>
            </a:r>
          </a:p>
          <a:p>
            <a:endParaRPr lang="cs-CZ" dirty="0" smtClean="0"/>
          </a:p>
          <a:p>
            <a:r>
              <a:rPr lang="cs-CZ" dirty="0" smtClean="0"/>
              <a:t>Vedlejší faktory (příklady):</a:t>
            </a:r>
          </a:p>
          <a:p>
            <a:pPr lvl="1"/>
            <a:r>
              <a:rPr lang="cs-CZ" dirty="0" smtClean="0"/>
              <a:t>Oblečení</a:t>
            </a:r>
          </a:p>
          <a:p>
            <a:pPr lvl="1"/>
            <a:r>
              <a:rPr lang="cs-CZ" dirty="0" smtClean="0"/>
              <a:t>obutí</a:t>
            </a:r>
          </a:p>
          <a:p>
            <a:pPr lvl="1"/>
            <a:r>
              <a:rPr lang="cs-CZ" dirty="0" smtClean="0"/>
              <a:t>klimatické podmínky </a:t>
            </a:r>
          </a:p>
          <a:p>
            <a:pPr lvl="1"/>
            <a:r>
              <a:rPr lang="cs-CZ" dirty="0" smtClean="0"/>
              <a:t>prostorové podmínky</a:t>
            </a:r>
          </a:p>
          <a:p>
            <a:pPr lvl="1"/>
            <a:r>
              <a:rPr lang="cs-CZ" dirty="0" smtClean="0"/>
              <a:t>profil terénu</a:t>
            </a:r>
          </a:p>
          <a:p>
            <a:pPr lvl="1"/>
            <a:r>
              <a:rPr lang="cs-CZ" dirty="0" smtClean="0"/>
              <a:t>použité zbraně</a:t>
            </a:r>
          </a:p>
          <a:p>
            <a:pPr lvl="1"/>
            <a:r>
              <a:rPr lang="cs-CZ" dirty="0" smtClean="0"/>
              <a:t>divácká kulisa</a:t>
            </a:r>
          </a:p>
          <a:p>
            <a:pPr lvl="1"/>
            <a:r>
              <a:rPr lang="cs-CZ" dirty="0" smtClean="0"/>
              <a:t>osobnost protivníka</a:t>
            </a:r>
          </a:p>
          <a:p>
            <a:endParaRPr lang="cs-CZ" dirty="0"/>
          </a:p>
        </p:txBody>
      </p:sp>
      <p:sp>
        <p:nvSpPr>
          <p:cNvPr id="3" name="Nadpis 2"/>
          <p:cNvSpPr>
            <a:spLocks noGrp="1"/>
          </p:cNvSpPr>
          <p:nvPr>
            <p:ph type="title"/>
          </p:nvPr>
        </p:nvSpPr>
        <p:spPr/>
        <p:txBody>
          <a:bodyPr/>
          <a:lstStyle/>
          <a:p>
            <a:r>
              <a:rPr lang="cs-CZ" dirty="0" smtClean="0"/>
              <a:t>Základní faktory střetnutí</a:t>
            </a:r>
            <a:endParaRPr lang="cs-CZ"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Obrana útokem (před útokem)</a:t>
            </a:r>
          </a:p>
          <a:p>
            <a:pPr lvl="1"/>
            <a:r>
              <a:rPr lang="cs-CZ" dirty="0" smtClean="0"/>
              <a:t>Preventivní útok</a:t>
            </a:r>
          </a:p>
          <a:p>
            <a:pPr lvl="1"/>
            <a:r>
              <a:rPr lang="cs-CZ" dirty="0" smtClean="0"/>
              <a:t>Preemptivní útok	</a:t>
            </a:r>
          </a:p>
          <a:p>
            <a:r>
              <a:rPr lang="cs-CZ" dirty="0" smtClean="0"/>
              <a:t>Obrana protiútokem (během útoku)</a:t>
            </a:r>
          </a:p>
          <a:p>
            <a:r>
              <a:rPr lang="cs-CZ" dirty="0" smtClean="0"/>
              <a:t>Obrana následným útokem (obrana po útoku)</a:t>
            </a:r>
          </a:p>
          <a:p>
            <a:endParaRPr lang="cs-CZ" dirty="0" smtClean="0"/>
          </a:p>
          <a:p>
            <a:endParaRPr lang="cs-CZ" dirty="0" smtClean="0"/>
          </a:p>
          <a:p>
            <a:r>
              <a:rPr lang="cs-CZ" dirty="0" smtClean="0"/>
              <a:t>Všimněme si soulad s tradiční strategii v bojových uměních</a:t>
            </a:r>
          </a:p>
          <a:p>
            <a:r>
              <a:rPr lang="cs-CZ" dirty="0" smtClean="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smtClean="0"/>
              <a:t>Načasování obrany</a:t>
            </a:r>
            <a:br>
              <a:rPr lang="cs-CZ" b="1" dirty="0" smtClean="0"/>
            </a:b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Používá se také v mezinárodním právu</a:t>
            </a:r>
          </a:p>
          <a:p>
            <a:pPr lvl="1"/>
            <a:r>
              <a:rPr lang="cs-CZ" dirty="0" smtClean="0"/>
              <a:t>Ochrana státu</a:t>
            </a:r>
          </a:p>
          <a:p>
            <a:pPr lvl="1"/>
            <a:r>
              <a:rPr lang="cs-CZ" dirty="0" smtClean="0"/>
              <a:t>Boj proti terorizmu (</a:t>
            </a:r>
            <a:r>
              <a:rPr lang="cs-CZ" dirty="0" smtClean="0">
                <a:hlinkClick r:id="rId2"/>
              </a:rPr>
              <a:t>dokument</a:t>
            </a:r>
            <a:r>
              <a:rPr lang="cs-CZ" dirty="0" smtClean="0"/>
              <a:t>)</a:t>
            </a:r>
          </a:p>
          <a:p>
            <a:endParaRPr lang="cs-CZ" dirty="0" smtClean="0"/>
          </a:p>
          <a:p>
            <a:r>
              <a:rPr lang="cs-CZ" dirty="0" smtClean="0"/>
              <a:t>V osobní sebeobraně může nastat konflikt s legalitou</a:t>
            </a:r>
          </a:p>
          <a:p>
            <a:r>
              <a:rPr lang="cs-CZ" dirty="0" smtClean="0"/>
              <a:t>Preventivní útok (obrana)</a:t>
            </a:r>
          </a:p>
          <a:p>
            <a:pPr lvl="1"/>
            <a:r>
              <a:rPr lang="cs-CZ" dirty="0" smtClean="0"/>
              <a:t>Předpokládáme, že hrozí nebezpečí</a:t>
            </a:r>
          </a:p>
          <a:p>
            <a:pPr lvl="1"/>
            <a:r>
              <a:rPr lang="cs-CZ" dirty="0" smtClean="0"/>
              <a:t>Cílem je znemožnit potenciální útok</a:t>
            </a:r>
          </a:p>
          <a:p>
            <a:pPr lvl="1"/>
            <a:r>
              <a:rPr lang="cs-CZ" dirty="0" smtClean="0"/>
              <a:t>Útok potenciálně hrozí</a:t>
            </a:r>
          </a:p>
          <a:p>
            <a:pPr lvl="1"/>
            <a:r>
              <a:rPr lang="cs-CZ" dirty="0" smtClean="0"/>
              <a:t>Příklady?</a:t>
            </a:r>
          </a:p>
          <a:p>
            <a:endParaRPr lang="cs-CZ" dirty="0" smtClean="0"/>
          </a:p>
          <a:p>
            <a:r>
              <a:rPr lang="cs-CZ" dirty="0" smtClean="0"/>
              <a:t>Preemptivní útok (obrana)</a:t>
            </a:r>
          </a:p>
          <a:p>
            <a:pPr lvl="1"/>
            <a:r>
              <a:rPr lang="cs-CZ" dirty="0" smtClean="0"/>
              <a:t>Nebezpečí skutečně hrozí</a:t>
            </a:r>
          </a:p>
          <a:p>
            <a:pPr lvl="1"/>
            <a:r>
              <a:rPr lang="cs-CZ" dirty="0" smtClean="0"/>
              <a:t>Cílem je znemožnit plánovaný útok</a:t>
            </a:r>
          </a:p>
          <a:p>
            <a:pPr lvl="1"/>
            <a:r>
              <a:rPr lang="cs-CZ" dirty="0" smtClean="0"/>
              <a:t>Útok skutečně hrozí</a:t>
            </a:r>
          </a:p>
          <a:p>
            <a:pPr lvl="1"/>
            <a:r>
              <a:rPr lang="cs-CZ" dirty="0" smtClean="0"/>
              <a:t>Příklady?</a:t>
            </a:r>
            <a:endParaRPr lang="cs-CZ" dirty="0"/>
          </a:p>
        </p:txBody>
      </p:sp>
      <p:sp>
        <p:nvSpPr>
          <p:cNvPr id="3" name="Nadpis 2"/>
          <p:cNvSpPr>
            <a:spLocks noGrp="1"/>
          </p:cNvSpPr>
          <p:nvPr>
            <p:ph type="title"/>
          </p:nvPr>
        </p:nvSpPr>
        <p:spPr/>
        <p:txBody>
          <a:bodyPr>
            <a:normAutofit fontScale="90000"/>
          </a:bodyPr>
          <a:lstStyle/>
          <a:p>
            <a:r>
              <a:rPr lang="cs-CZ" dirty="0" smtClean="0"/>
              <a:t>Obrana útokem	(</a:t>
            </a:r>
            <a:r>
              <a:rPr lang="cs-CZ" dirty="0" err="1" smtClean="0"/>
              <a:t>anticipatorní</a:t>
            </a:r>
            <a:r>
              <a:rPr lang="cs-CZ" dirty="0" smtClean="0"/>
              <a:t> obrana)</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Časová osa činností </a:t>
            </a:r>
            <a:r>
              <a:rPr lang="cs-CZ" smtClean="0"/>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Interakce systém – instruktor – student</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Navázání kontaktu</a:t>
            </a:r>
          </a:p>
          <a:p>
            <a:pPr lvl="1"/>
            <a:r>
              <a:rPr lang="cs-CZ" dirty="0" smtClean="0"/>
              <a:t>Vytvoření kontrolované situace vstoupením do útoku (</a:t>
            </a:r>
            <a:r>
              <a:rPr lang="cs-CZ" dirty="0" err="1" smtClean="0"/>
              <a:t>spear</a:t>
            </a:r>
            <a:r>
              <a:rPr lang="cs-CZ" dirty="0" smtClean="0"/>
              <a:t>, </a:t>
            </a:r>
            <a:r>
              <a:rPr lang="cs-CZ" dirty="0" err="1" smtClean="0"/>
              <a:t>shield</a:t>
            </a:r>
            <a:r>
              <a:rPr lang="cs-CZ" dirty="0" smtClean="0"/>
              <a:t>, </a:t>
            </a:r>
            <a:r>
              <a:rPr lang="cs-CZ" dirty="0" err="1" smtClean="0"/>
              <a:t>pensador</a:t>
            </a:r>
            <a:r>
              <a:rPr lang="cs-CZ" dirty="0" smtClean="0"/>
              <a:t>, …)</a:t>
            </a:r>
          </a:p>
          <a:p>
            <a:r>
              <a:rPr lang="cs-CZ" dirty="0" smtClean="0"/>
              <a:t>Eliminace útoku a útočníka</a:t>
            </a:r>
          </a:p>
          <a:p>
            <a:r>
              <a:rPr lang="cs-CZ" dirty="0" smtClean="0"/>
              <a:t>Kontrola</a:t>
            </a:r>
          </a:p>
          <a:p>
            <a:pPr lvl="1"/>
            <a:r>
              <a:rPr lang="cs-CZ" dirty="0" smtClean="0"/>
              <a:t>Únik</a:t>
            </a:r>
          </a:p>
          <a:p>
            <a:pPr lvl="1"/>
            <a:r>
              <a:rPr lang="cs-CZ" dirty="0" smtClean="0"/>
              <a:t>Fyzická kontrola</a:t>
            </a:r>
          </a:p>
          <a:p>
            <a:endParaRPr lang="cs-CZ" dirty="0"/>
          </a:p>
        </p:txBody>
      </p:sp>
      <p:sp>
        <p:nvSpPr>
          <p:cNvPr id="3" name="Nadpis 2"/>
          <p:cNvSpPr>
            <a:spLocks noGrp="1"/>
          </p:cNvSpPr>
          <p:nvPr>
            <p:ph type="title"/>
          </p:nvPr>
        </p:nvSpPr>
        <p:spPr/>
        <p:txBody>
          <a:bodyPr/>
          <a:lstStyle/>
          <a:p>
            <a:r>
              <a:rPr lang="cs-CZ" dirty="0" smtClean="0"/>
              <a:t>Fáze obrany</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smtClean="0"/>
              <a:t>S.P.E.A.R. </a:t>
            </a:r>
            <a:r>
              <a:rPr lang="cs-CZ" dirty="0" err="1" smtClean="0"/>
              <a:t>flinch</a:t>
            </a:r>
            <a:r>
              <a:rPr lang="cs-CZ" dirty="0" smtClean="0"/>
              <a:t> (Tony </a:t>
            </a:r>
            <a:r>
              <a:rPr lang="cs-CZ" dirty="0" err="1" smtClean="0"/>
              <a:t>Blauer</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cs-CZ" dirty="0" smtClean="0"/>
          </a:p>
          <a:p>
            <a:pPr algn="r"/>
            <a:endParaRPr lang="cs-CZ" dirty="0" smtClean="0"/>
          </a:p>
          <a:p>
            <a:pPr algn="r"/>
            <a:r>
              <a:rPr lang="cs-CZ" dirty="0" err="1" smtClean="0"/>
              <a:t>Cow</a:t>
            </a:r>
            <a:r>
              <a:rPr lang="cs-CZ" dirty="0" smtClean="0"/>
              <a:t>-</a:t>
            </a:r>
            <a:r>
              <a:rPr lang="cs-CZ" dirty="0" err="1" smtClean="0"/>
              <a:t>catcher</a:t>
            </a:r>
            <a:r>
              <a:rPr lang="cs-CZ" dirty="0" smtClean="0"/>
              <a:t> (</a:t>
            </a:r>
            <a:r>
              <a:rPr lang="cs-CZ" dirty="0" err="1" smtClean="0"/>
              <a:t>Lee</a:t>
            </a:r>
            <a:r>
              <a:rPr lang="cs-CZ" dirty="0" smtClean="0"/>
              <a:t> </a:t>
            </a:r>
            <a:r>
              <a:rPr lang="cs-CZ" dirty="0" err="1" smtClean="0"/>
              <a:t>Aldridge</a:t>
            </a:r>
            <a:r>
              <a:rPr lang="cs-CZ" dirty="0" smtClean="0"/>
              <a:t>)</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err="1" smtClean="0"/>
              <a:t>Dynamic</a:t>
            </a:r>
            <a:r>
              <a:rPr lang="cs-CZ" dirty="0" smtClean="0"/>
              <a:t> </a:t>
            </a:r>
            <a:r>
              <a:rPr lang="cs-CZ" dirty="0" err="1" smtClean="0"/>
              <a:t>Combat</a:t>
            </a:r>
            <a:r>
              <a:rPr lang="cs-CZ" dirty="0" smtClean="0"/>
              <a:t>: </a:t>
            </a:r>
            <a:r>
              <a:rPr lang="cs-CZ" dirty="0" err="1" smtClean="0"/>
              <a:t>The</a:t>
            </a:r>
            <a:r>
              <a:rPr lang="cs-CZ" dirty="0" smtClean="0"/>
              <a:t> </a:t>
            </a:r>
            <a:r>
              <a:rPr lang="cs-CZ" dirty="0" err="1" smtClean="0"/>
              <a:t>shield</a:t>
            </a:r>
            <a:r>
              <a:rPr lang="cs-CZ" dirty="0" smtClean="0"/>
              <a:t> (Richard </a:t>
            </a:r>
            <a:r>
              <a:rPr lang="cs-CZ" dirty="0" err="1" smtClean="0"/>
              <a:t>Ryan</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Dermot</a:t>
            </a:r>
            <a:r>
              <a:rPr lang="cs-CZ" dirty="0" smtClean="0"/>
              <a:t> </a:t>
            </a:r>
            <a:r>
              <a:rPr lang="en-US" dirty="0" smtClean="0"/>
              <a:t>O’Neil</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en-US" dirty="0" err="1" smtClean="0"/>
              <a:t>Cra</a:t>
            </a:r>
            <a:r>
              <a:rPr lang="cs-CZ" dirty="0" err="1" smtClean="0"/>
              <a:t>zy</a:t>
            </a:r>
            <a:r>
              <a:rPr lang="en-US" dirty="0" smtClean="0"/>
              <a:t> </a:t>
            </a:r>
            <a:r>
              <a:rPr lang="en-US" dirty="0" err="1" smtClean="0"/>
              <a:t>Monke</a:t>
            </a:r>
            <a:r>
              <a:rPr lang="cs-CZ" dirty="0" smtClean="0"/>
              <a:t>y</a:t>
            </a:r>
            <a:r>
              <a:rPr lang="en-US" dirty="0" smtClean="0"/>
              <a:t> </a:t>
            </a:r>
            <a:r>
              <a:rPr lang="cs-CZ" dirty="0" smtClean="0"/>
              <a:t>(</a:t>
            </a:r>
            <a:r>
              <a:rPr lang="en-US" dirty="0" err="1" smtClean="0"/>
              <a:t>Rodne</a:t>
            </a:r>
            <a:r>
              <a:rPr lang="cs-CZ" dirty="0" smtClean="0"/>
              <a:t>y</a:t>
            </a:r>
            <a:r>
              <a:rPr lang="en-US" dirty="0" smtClean="0"/>
              <a:t> King</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a:t>
            </a:r>
            <a:r>
              <a:rPr lang="cs-CZ" dirty="0" err="1" smtClean="0"/>
              <a:t>pensador</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Ve vstoupení do soupeře využíváme přirozené pohybové reakce</a:t>
            </a:r>
          </a:p>
          <a:p>
            <a:pPr lvl="1"/>
            <a:r>
              <a:rPr lang="cs-CZ" dirty="0" smtClean="0"/>
              <a:t>Natažené ruce – odtlačování</a:t>
            </a:r>
          </a:p>
          <a:p>
            <a:pPr lvl="1"/>
            <a:r>
              <a:rPr lang="cs-CZ" dirty="0" smtClean="0"/>
              <a:t>Pokrčené paže – ochrana</a:t>
            </a:r>
          </a:p>
          <a:p>
            <a:r>
              <a:rPr lang="cs-CZ" dirty="0" smtClean="0"/>
              <a:t>Podmínky</a:t>
            </a:r>
          </a:p>
          <a:p>
            <a:pPr lvl="1"/>
            <a:r>
              <a:rPr lang="cs-CZ" dirty="0" smtClean="0"/>
              <a:t>Ochrana těla, zejména vitálních oblastí</a:t>
            </a:r>
          </a:p>
          <a:p>
            <a:pPr lvl="1"/>
            <a:r>
              <a:rPr lang="cs-CZ" dirty="0" smtClean="0"/>
              <a:t>Možnost plynulého přechodu do útoku (obrana je útokem)</a:t>
            </a:r>
          </a:p>
          <a:p>
            <a:pPr lvl="1"/>
            <a:r>
              <a:rPr lang="cs-CZ" dirty="0" smtClean="0"/>
              <a:t>Ochrana proti různým útokům (údery, úchopy; z různých úhlů; </a:t>
            </a:r>
            <a:r>
              <a:rPr lang="cs-CZ" smtClean="0"/>
              <a:t>různé síly)</a:t>
            </a:r>
            <a:endParaRPr lang="cs-CZ" dirty="0" smtClean="0"/>
          </a:p>
          <a:p>
            <a:pPr lvl="1"/>
            <a:r>
              <a:rPr lang="cs-CZ" dirty="0" smtClean="0"/>
              <a:t>Možnost použití v různých polohách a za různých podmínek</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Jaké techniky potřebujeme v sebeobraně?</a:t>
            </a:r>
          </a:p>
          <a:p>
            <a:r>
              <a:rPr lang="cs-CZ" dirty="0" smtClean="0"/>
              <a:t>Richard </a:t>
            </a:r>
            <a:r>
              <a:rPr lang="cs-CZ" dirty="0" err="1" smtClean="0"/>
              <a:t>Dimitri</a:t>
            </a:r>
            <a:r>
              <a:rPr lang="cs-CZ" dirty="0" smtClean="0"/>
              <a:t> rozlišuje</a:t>
            </a:r>
          </a:p>
          <a:p>
            <a:pPr lvl="1"/>
            <a:r>
              <a:rPr lang="cs-CZ" dirty="0" smtClean="0"/>
              <a:t>Nástroje (</a:t>
            </a:r>
            <a:r>
              <a:rPr lang="cs-CZ" dirty="0" err="1" smtClean="0"/>
              <a:t>tool</a:t>
            </a:r>
            <a:r>
              <a:rPr lang="cs-CZ" dirty="0" smtClean="0"/>
              <a:t>)</a:t>
            </a:r>
          </a:p>
          <a:p>
            <a:pPr lvl="2"/>
            <a:r>
              <a:rPr lang="cs-CZ" dirty="0" smtClean="0"/>
              <a:t>Úder, kop, zámek … tedy jakýkoliv spontánně provedený pohyb odpovídající situaci podle taktického záměru s </a:t>
            </a:r>
            <a:r>
              <a:rPr lang="cs-CZ" dirty="0" err="1" smtClean="0"/>
              <a:t>maximlální</a:t>
            </a:r>
            <a:r>
              <a:rPr lang="cs-CZ" dirty="0" smtClean="0"/>
              <a:t> účinností</a:t>
            </a:r>
          </a:p>
          <a:p>
            <a:pPr lvl="1"/>
            <a:r>
              <a:rPr lang="cs-CZ" dirty="0" smtClean="0"/>
              <a:t>Techniky (</a:t>
            </a:r>
            <a:r>
              <a:rPr lang="cs-CZ" dirty="0" err="1" smtClean="0"/>
              <a:t>technique</a:t>
            </a:r>
            <a:r>
              <a:rPr lang="cs-CZ" dirty="0" smtClean="0"/>
              <a:t>)</a:t>
            </a:r>
          </a:p>
          <a:p>
            <a:pPr lvl="2"/>
            <a:r>
              <a:rPr lang="cs-CZ" dirty="0" smtClean="0"/>
              <a:t>Konkrétní, komplexní, specifické odpovědi (obvyklé v tradičních systémech) na specifický útok</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Beze zbraně</a:t>
            </a:r>
          </a:p>
          <a:p>
            <a:r>
              <a:rPr lang="cs-CZ" dirty="0" smtClean="0"/>
              <a:t>Se zbraní</a:t>
            </a:r>
          </a:p>
          <a:p>
            <a:endParaRPr lang="cs-CZ" dirty="0" smtClean="0"/>
          </a:p>
          <a:p>
            <a:r>
              <a:rPr lang="cs-CZ" dirty="0" smtClean="0"/>
              <a:t>Rozdělení technických prostředků je pouze teoretické, v sebeobraně používáme ty prostředky, které jsou vzhledem k situaci nejefektivnější</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smtClean="0"/>
              <a:t>střehy (polohy připravenosti k boji)</a:t>
            </a:r>
          </a:p>
          <a:p>
            <a:r>
              <a:rPr lang="cs-CZ" sz="4300" dirty="0" smtClean="0"/>
              <a:t>změny střehů (přechody mezi polohami připravenosti k boji)</a:t>
            </a:r>
          </a:p>
          <a:p>
            <a:r>
              <a:rPr lang="cs-CZ" sz="4300" dirty="0" smtClean="0"/>
              <a:t>přemístění (suny, kroky, chůze, běh)</a:t>
            </a:r>
          </a:p>
          <a:p>
            <a:r>
              <a:rPr lang="cs-CZ" sz="4300" dirty="0" smtClean="0"/>
              <a:t>úhyby (manévrování tělem)</a:t>
            </a:r>
          </a:p>
          <a:p>
            <a:r>
              <a:rPr lang="cs-CZ" sz="4300" dirty="0" smtClean="0"/>
              <a:t>kryty (bloky proti útočným technikám)</a:t>
            </a:r>
          </a:p>
          <a:p>
            <a:r>
              <a:rPr lang="cs-CZ" sz="4300" dirty="0" smtClean="0"/>
              <a:t>údery (útočné techniky pažemi)</a:t>
            </a:r>
          </a:p>
          <a:p>
            <a:r>
              <a:rPr lang="cs-CZ" sz="4300" dirty="0" smtClean="0"/>
              <a:t>kopy (útočné techniky nohama)</a:t>
            </a:r>
          </a:p>
          <a:p>
            <a:r>
              <a:rPr lang="cs-CZ" sz="4300" dirty="0" smtClean="0"/>
              <a:t>páky (uvedení kloubních spojení do nefyziologických poloh)</a:t>
            </a:r>
          </a:p>
          <a:p>
            <a:r>
              <a:rPr lang="cs-CZ" sz="4300" dirty="0" smtClean="0"/>
              <a:t>úchopy (útok sevřením ruky za části těla nebo oděvu)</a:t>
            </a:r>
          </a:p>
          <a:p>
            <a:r>
              <a:rPr lang="cs-CZ" sz="4300" dirty="0" smtClean="0"/>
              <a:t>objetí (navázání kontaktu sevřením paže nebo paží kolem těla nebo jeho částí)</a:t>
            </a:r>
          </a:p>
          <a:p>
            <a:r>
              <a:rPr lang="cs-CZ" sz="4300" dirty="0" smtClean="0"/>
              <a:t>držení (blokování protivníka tak, že nemůže změnit polohu)</a:t>
            </a:r>
          </a:p>
          <a:p>
            <a:r>
              <a:rPr lang="cs-CZ" sz="4300" dirty="0" smtClean="0"/>
              <a:t>hody (vychýlení s následným pádem protivníka na zem)</a:t>
            </a:r>
          </a:p>
          <a:p>
            <a:r>
              <a:rPr lang="cs-CZ" sz="4300" dirty="0" smtClean="0"/>
              <a:t>pády (pádová technika)</a:t>
            </a:r>
          </a:p>
          <a:p>
            <a:r>
              <a:rPr lang="cs-CZ" sz="4300" dirty="0" smtClean="0"/>
              <a:t>strhy (vychýlení a hod protivníka na zem pomocí vlastního pádu)</a:t>
            </a:r>
          </a:p>
          <a:p>
            <a:r>
              <a:rPr lang="cs-CZ" sz="4300" dirty="0" smtClean="0"/>
              <a:t>podmety (narušení protivníkovi stability podražením nohou s následným pádem)</a:t>
            </a:r>
          </a:p>
          <a:p>
            <a:r>
              <a:rPr lang="cs-CZ" sz="4300" dirty="0" smtClean="0"/>
              <a:t>tlaky (použití částí těla k působení silou na citlivá místa těla protivníka)</a:t>
            </a:r>
          </a:p>
          <a:p>
            <a:r>
              <a:rPr lang="cs-CZ" sz="4300" dirty="0" smtClean="0"/>
              <a:t>kousání (použití stisku zubů ke způsobení bolesti nebo zranění)</a:t>
            </a:r>
          </a:p>
          <a:p>
            <a:r>
              <a:rPr lang="cs-CZ" sz="4300" dirty="0" smtClean="0"/>
              <a:t>trhání (trhání měkkých tkání)</a:t>
            </a:r>
          </a:p>
          <a:p>
            <a:r>
              <a:rPr lang="cs-CZ" sz="4300" dirty="0" smtClean="0"/>
              <a:t>aj.</a:t>
            </a:r>
          </a:p>
          <a:p>
            <a:endParaRPr lang="cs-CZ" dirty="0"/>
          </a:p>
        </p:txBody>
      </p:sp>
      <p:sp>
        <p:nvSpPr>
          <p:cNvPr id="3" name="Nadpis 2"/>
          <p:cNvSpPr>
            <a:spLocks noGrp="1"/>
          </p:cNvSpPr>
          <p:nvPr>
            <p:ph type="title"/>
          </p:nvPr>
        </p:nvSpPr>
        <p:spPr/>
        <p:txBody>
          <a:bodyPr/>
          <a:lstStyle/>
          <a:p>
            <a:r>
              <a:rPr lang="cs-CZ" dirty="0" smtClean="0"/>
              <a:t>Techniky beze zbraně</a:t>
            </a:r>
            <a:endParaRPr lang="cs-CZ"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Úpolové – použití zbraně v přímém kontaktu</a:t>
            </a:r>
          </a:p>
          <a:p>
            <a:pPr lvl="1"/>
            <a:r>
              <a:rPr lang="cs-CZ" dirty="0" smtClean="0"/>
              <a:t>připravené (teleskopický obušek, hůl, nůž, boxer, paralyzér aj.)</a:t>
            </a:r>
          </a:p>
          <a:p>
            <a:pPr lvl="1"/>
            <a:r>
              <a:rPr lang="cs-CZ" dirty="0" smtClean="0"/>
              <a:t>improvizované (klíče, tužka, hřeben, rtěnka, láhev, sklenice, židle aj.)</a:t>
            </a:r>
          </a:p>
          <a:p>
            <a:r>
              <a:rPr lang="cs-CZ" dirty="0" smtClean="0"/>
              <a:t>Neúpolové – použití zbraně bezkontaktně na větší vzdálenost</a:t>
            </a:r>
          </a:p>
          <a:p>
            <a:pPr lvl="1"/>
            <a:r>
              <a:rPr lang="cs-CZ" dirty="0" smtClean="0"/>
              <a:t>nesmrtící (slzný sprej, tekutá střela, </a:t>
            </a:r>
            <a:r>
              <a:rPr lang="cs-CZ" dirty="0" err="1" smtClean="0"/>
              <a:t>taser</a:t>
            </a:r>
            <a:r>
              <a:rPr lang="cs-CZ" dirty="0" smtClean="0"/>
              <a:t> aj.)</a:t>
            </a:r>
          </a:p>
          <a:p>
            <a:pPr lvl="1"/>
            <a:r>
              <a:rPr lang="cs-CZ" dirty="0" smtClean="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smtClean="0"/>
              <a:t>Techniky se zbraněmi</a:t>
            </a:r>
            <a:endParaRPr lang="cs-CZ"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účelnost (střeh vyhovuje potřebám situace – viz skrytý, obranný, bojový střeh)</a:t>
            </a:r>
          </a:p>
          <a:p>
            <a:r>
              <a:rPr lang="cs-CZ" dirty="0" smtClean="0"/>
              <a:t>stabilita (střeh je stabilní, hmotnost těla je rovnoměrně rozložena, kolena uvolněně pokrčená)</a:t>
            </a:r>
          </a:p>
          <a:p>
            <a:r>
              <a:rPr lang="cs-CZ" dirty="0" smtClean="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smtClean="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smtClean="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smtClean="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smtClean="0"/>
              <a:t>Současný trend a potřeba v demokratické společnosti</a:t>
            </a:r>
            <a:endParaRPr lang="cs-CZ" dirty="0"/>
          </a:p>
        </p:txBody>
      </p:sp>
      <p:sp>
        <p:nvSpPr>
          <p:cNvPr id="3" name="Nadpis 2"/>
          <p:cNvSpPr>
            <a:spLocks noGrp="1"/>
          </p:cNvSpPr>
          <p:nvPr>
            <p:ph type="title"/>
          </p:nvPr>
        </p:nvSpPr>
        <p:spPr/>
        <p:txBody>
          <a:bodyPr/>
          <a:lstStyle/>
          <a:p>
            <a:pPr eaLnBrk="1" fontAlgn="auto" hangingPunct="1">
              <a:spcAft>
                <a:spcPts val="0"/>
              </a:spcAft>
              <a:defRPr/>
            </a:pPr>
            <a:r>
              <a:rPr lang="cs-CZ" smtClean="0"/>
              <a:t>Evoluce filozofického rámce výcviku</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funkčnost (střeh je plně funkční pro navazující obranné i útočné akce)</a:t>
            </a:r>
          </a:p>
          <a:p>
            <a:r>
              <a:rPr lang="cs-CZ" dirty="0" smtClean="0"/>
              <a:t>přirozenost (střeh je pro obránce snadno vykonatelný a přirozený, musí být přizpůsoben jeho individuálním možnostem)</a:t>
            </a:r>
          </a:p>
          <a:p>
            <a:r>
              <a:rPr lang="cs-CZ" dirty="0" smtClean="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Neutrální, přirozený</a:t>
            </a:r>
          </a:p>
          <a:p>
            <a:pPr lvl="1"/>
            <a:r>
              <a:rPr lang="cs-CZ" dirty="0" smtClean="0"/>
              <a:t>Není střehem fyzickým, pouze psychologickým.</a:t>
            </a:r>
          </a:p>
          <a:p>
            <a:r>
              <a:rPr lang="cs-CZ" dirty="0" smtClean="0"/>
              <a:t>Obranný (pasivní)</a:t>
            </a:r>
          </a:p>
          <a:p>
            <a:pPr lvl="1"/>
            <a:r>
              <a:rPr lang="cs-CZ" dirty="0" smtClean="0"/>
              <a:t>Vychází z přirozených obranných reakcí, jádro pohybu je fylogeneticky dané</a:t>
            </a:r>
          </a:p>
          <a:p>
            <a:pPr lvl="2"/>
            <a:r>
              <a:rPr lang="cs-CZ" dirty="0" smtClean="0"/>
              <a:t>Ruce natažené před sebou (odtlačování nebezpečí)</a:t>
            </a:r>
          </a:p>
          <a:p>
            <a:pPr lvl="2"/>
            <a:r>
              <a:rPr lang="cs-CZ" dirty="0" smtClean="0"/>
              <a:t>Ruce u sebe, chrání hlavu, krk a hruď</a:t>
            </a:r>
          </a:p>
          <a:p>
            <a:r>
              <a:rPr lang="cs-CZ" dirty="0" smtClean="0"/>
              <a:t>Bojový</a:t>
            </a:r>
          </a:p>
          <a:p>
            <a:pPr lvl="1"/>
            <a:r>
              <a:rPr lang="cs-CZ" dirty="0" smtClean="0"/>
              <a:t>Umožňuje bezprostřední aktivní bojovou odpověď, odpovídá sofistikovaným střehům v jednotlivých úpolových systémech</a:t>
            </a:r>
          </a:p>
          <a:p>
            <a:r>
              <a:rPr lang="cs-CZ" dirty="0" smtClean="0"/>
              <a:t>Skrytý</a:t>
            </a:r>
          </a:p>
          <a:p>
            <a:pPr lvl="1"/>
            <a:r>
              <a:rPr lang="cs-CZ" dirty="0" smtClean="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funkce</a:t>
            </a:r>
          </a:p>
          <a:p>
            <a:pPr lvl="1"/>
            <a:r>
              <a:rPr lang="cs-CZ" dirty="0" smtClean="0"/>
              <a:t>skrytý střeh</a:t>
            </a:r>
          </a:p>
          <a:p>
            <a:pPr lvl="1"/>
            <a:r>
              <a:rPr lang="cs-CZ" dirty="0" smtClean="0"/>
              <a:t>obranný střeh</a:t>
            </a:r>
          </a:p>
          <a:p>
            <a:pPr lvl="1"/>
            <a:r>
              <a:rPr lang="cs-CZ" dirty="0" smtClean="0"/>
              <a:t>bojový střeh</a:t>
            </a:r>
          </a:p>
          <a:p>
            <a:r>
              <a:rPr lang="cs-CZ" dirty="0" smtClean="0"/>
              <a:t>Podle polohy</a:t>
            </a:r>
          </a:p>
          <a:p>
            <a:pPr lvl="1"/>
            <a:r>
              <a:rPr lang="cs-CZ" dirty="0" smtClean="0"/>
              <a:t>střeh v postoji</a:t>
            </a:r>
          </a:p>
          <a:p>
            <a:pPr lvl="1"/>
            <a:r>
              <a:rPr lang="cs-CZ" dirty="0" smtClean="0"/>
              <a:t>střeh v kleku</a:t>
            </a:r>
          </a:p>
          <a:p>
            <a:pPr lvl="1"/>
            <a:r>
              <a:rPr lang="cs-CZ" dirty="0" smtClean="0"/>
              <a:t>střeh v sedu</a:t>
            </a:r>
          </a:p>
          <a:p>
            <a:pPr lvl="1"/>
            <a:r>
              <a:rPr lang="cs-CZ" dirty="0" smtClean="0"/>
              <a:t>střeh v lehu</a:t>
            </a:r>
          </a:p>
          <a:p>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laterality</a:t>
            </a:r>
          </a:p>
          <a:p>
            <a:pPr lvl="1"/>
            <a:r>
              <a:rPr lang="cs-CZ" dirty="0" smtClean="0"/>
              <a:t>pravý střeh</a:t>
            </a:r>
          </a:p>
          <a:p>
            <a:pPr lvl="1"/>
            <a:r>
              <a:rPr lang="cs-CZ" dirty="0" smtClean="0"/>
              <a:t>levý střeh</a:t>
            </a:r>
          </a:p>
          <a:p>
            <a:r>
              <a:rPr lang="cs-CZ" dirty="0" smtClean="0"/>
              <a:t>Podle úrovně</a:t>
            </a:r>
          </a:p>
          <a:p>
            <a:pPr lvl="1"/>
            <a:r>
              <a:rPr lang="cs-CZ" dirty="0" smtClean="0"/>
              <a:t>vysoký</a:t>
            </a:r>
          </a:p>
          <a:p>
            <a:pPr lvl="1"/>
            <a:r>
              <a:rPr lang="cs-CZ" dirty="0" smtClean="0"/>
              <a:t>střední</a:t>
            </a:r>
          </a:p>
          <a:p>
            <a:pPr lvl="1"/>
            <a:r>
              <a:rPr lang="cs-CZ" dirty="0" smtClean="0"/>
              <a:t>nízký</a:t>
            </a:r>
          </a:p>
          <a:p>
            <a:endParaRPr lang="cs-CZ" dirty="0"/>
          </a:p>
        </p:txBody>
      </p:sp>
      <p:sp>
        <p:nvSpPr>
          <p:cNvPr id="3" name="Nadpis 2"/>
          <p:cNvSpPr>
            <a:spLocks noGrp="1"/>
          </p:cNvSpPr>
          <p:nvPr>
            <p:ph type="title"/>
          </p:nvPr>
        </p:nvSpPr>
        <p:spPr/>
        <p:txBody>
          <a:bodyPr/>
          <a:lstStyle/>
          <a:p>
            <a:r>
              <a:rPr lang="cs-CZ" dirty="0" smtClean="0"/>
              <a:t>Střeh	</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dlouhá vzdálenost</a:t>
            </a:r>
          </a:p>
          <a:p>
            <a:r>
              <a:rPr lang="cs-CZ" dirty="0" smtClean="0"/>
              <a:t>střední vzdálenost</a:t>
            </a:r>
          </a:p>
          <a:p>
            <a:r>
              <a:rPr lang="cs-CZ" dirty="0" smtClean="0"/>
              <a:t>krátká vzdálenost</a:t>
            </a:r>
          </a:p>
          <a:p>
            <a:r>
              <a:rPr lang="cs-CZ" dirty="0" smtClean="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smtClean="0"/>
              <a:t>Vzdálenost v sebeobraně</a:t>
            </a:r>
            <a:br>
              <a:rPr lang="cs-CZ" b="1" dirty="0" smtClean="0"/>
            </a:br>
            <a:endParaRPr 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Doskoková</a:t>
            </a:r>
            <a:r>
              <a:rPr lang="cs-CZ" dirty="0" smtClean="0"/>
              <a:t> vzdálenost</a:t>
            </a:r>
          </a:p>
          <a:p>
            <a:pPr lvl="1"/>
            <a:r>
              <a:rPr lang="cs-CZ" dirty="0" smtClean="0"/>
              <a:t>Se zbraní</a:t>
            </a:r>
          </a:p>
          <a:p>
            <a:r>
              <a:rPr lang="cs-CZ" dirty="0" smtClean="0"/>
              <a:t>Vzdálenost kopů</a:t>
            </a:r>
          </a:p>
          <a:p>
            <a:pPr lvl="1"/>
            <a:r>
              <a:rPr lang="cs-CZ" dirty="0" smtClean="0"/>
              <a:t>Je možné použít kopy, ale ne údery</a:t>
            </a:r>
          </a:p>
          <a:p>
            <a:r>
              <a:rPr lang="cs-CZ" dirty="0" smtClean="0"/>
              <a:t>Úderová vzdálenost</a:t>
            </a:r>
          </a:p>
          <a:p>
            <a:pPr lvl="1"/>
            <a:r>
              <a:rPr lang="cs-CZ" dirty="0" smtClean="0"/>
              <a:t>Vzdálenost pro </a:t>
            </a:r>
            <a:r>
              <a:rPr lang="cs-CZ" dirty="0" err="1" smtClean="0"/>
              <a:t>dasažení</a:t>
            </a:r>
            <a:r>
              <a:rPr lang="cs-CZ" dirty="0" smtClean="0"/>
              <a:t> údery (tzv. boxerská vzdálenost)</a:t>
            </a:r>
          </a:p>
          <a:p>
            <a:r>
              <a:rPr lang="cs-CZ" dirty="0" smtClean="0"/>
              <a:t>Úchopová vzdálenost</a:t>
            </a:r>
          </a:p>
          <a:p>
            <a:pPr lvl="1"/>
            <a:r>
              <a:rPr lang="cs-CZ" dirty="0" smtClean="0"/>
              <a:t>Vzdálenost pro úchopy, umožňuje použít krátké údery a kopy</a:t>
            </a:r>
          </a:p>
          <a:p>
            <a:r>
              <a:rPr lang="cs-CZ" dirty="0" smtClean="0"/>
              <a:t>Zápasová (</a:t>
            </a:r>
            <a:r>
              <a:rPr lang="cs-CZ" dirty="0" err="1" smtClean="0"/>
              <a:t>grapplingová</a:t>
            </a:r>
            <a:r>
              <a:rPr lang="cs-CZ" dirty="0" smtClean="0"/>
              <a:t>) vzdálenost</a:t>
            </a:r>
          </a:p>
          <a:p>
            <a:pPr lvl="1"/>
            <a:r>
              <a:rPr lang="cs-CZ" dirty="0" smtClean="0"/>
              <a:t>Objetí, boj na zemi</a:t>
            </a:r>
            <a:endParaRPr lang="cs-CZ" dirty="0"/>
          </a:p>
        </p:txBody>
      </p:sp>
      <p:sp>
        <p:nvSpPr>
          <p:cNvPr id="3" name="Nadpis 2"/>
          <p:cNvSpPr>
            <a:spLocks noGrp="1"/>
          </p:cNvSpPr>
          <p:nvPr>
            <p:ph type="title"/>
          </p:nvPr>
        </p:nvSpPr>
        <p:spPr/>
        <p:txBody>
          <a:bodyPr/>
          <a:lstStyle/>
          <a:p>
            <a:r>
              <a:rPr lang="cs-CZ" b="1" dirty="0" smtClean="0"/>
              <a:t>Vzdálenost v sebeobraně</a:t>
            </a:r>
            <a:endParaRPr lang="cs-CZ"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Možnost cítit pohyb soupeře (taktilní percepce)</a:t>
            </a:r>
          </a:p>
          <a:p>
            <a:pPr lvl="1"/>
            <a:r>
              <a:rPr lang="cs-CZ" dirty="0" smtClean="0"/>
              <a:t>Velká pravděpodobnost, že soupeř neumí bojovat v krátké vzdálenosti</a:t>
            </a:r>
          </a:p>
          <a:p>
            <a:pPr lvl="1"/>
            <a:r>
              <a:rPr lang="cs-CZ" dirty="0" smtClean="0"/>
              <a:t>Kontrola nad soupeřovými končetinami</a:t>
            </a:r>
          </a:p>
          <a:p>
            <a:pPr lvl="1"/>
            <a:r>
              <a:rPr lang="cs-CZ" dirty="0" smtClean="0"/>
              <a:t>Vitální zóny soupeře jsou lehce dosažitelné</a:t>
            </a:r>
          </a:p>
          <a:p>
            <a:pPr lvl="1"/>
            <a:r>
              <a:rPr lang="cs-CZ" dirty="0" smtClean="0"/>
              <a:t>Využití těla soupeře jako štítu u útoku více útočníků</a:t>
            </a:r>
          </a:p>
          <a:p>
            <a:pPr lvl="1"/>
            <a:r>
              <a:rPr lang="cs-CZ" dirty="0" smtClean="0"/>
              <a:t>Možná kontrola a odzbrojení útočníka</a:t>
            </a:r>
          </a:p>
          <a:p>
            <a:r>
              <a:rPr lang="cs-CZ" dirty="0" smtClean="0"/>
              <a:t>-</a:t>
            </a:r>
          </a:p>
          <a:p>
            <a:pPr lvl="1"/>
            <a:r>
              <a:rPr lang="cs-CZ" dirty="0" smtClean="0"/>
              <a:t>To samé jako výhody – útočník to může také využít</a:t>
            </a:r>
          </a:p>
          <a:p>
            <a:pPr lvl="1"/>
            <a:r>
              <a:rPr lang="cs-CZ" dirty="0" smtClean="0"/>
              <a:t>Nebezpečí použití skryté zbraně</a:t>
            </a:r>
            <a:endParaRPr lang="cs-CZ" dirty="0"/>
          </a:p>
        </p:txBody>
      </p:sp>
      <p:sp>
        <p:nvSpPr>
          <p:cNvPr id="3" name="Nadpis 2"/>
          <p:cNvSpPr>
            <a:spLocks noGrp="1"/>
          </p:cNvSpPr>
          <p:nvPr>
            <p:ph type="title"/>
          </p:nvPr>
        </p:nvSpPr>
        <p:spPr/>
        <p:txBody>
          <a:bodyPr>
            <a:normAutofit fontScale="90000"/>
          </a:bodyPr>
          <a:lstStyle/>
          <a:p>
            <a:r>
              <a:rPr lang="cs-CZ" dirty="0" smtClean="0"/>
              <a:t>Výhody a nevýhody krátkých vzdáleností</a:t>
            </a:r>
            <a:endParaRPr lang="cs-CZ"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Dlouhá vzdálenost</a:t>
            </a:r>
          </a:p>
          <a:p>
            <a:pPr lvl="1"/>
            <a:r>
              <a:rPr lang="cs-CZ" dirty="0" smtClean="0"/>
              <a:t>Velká síla</a:t>
            </a:r>
          </a:p>
          <a:p>
            <a:pPr lvl="1"/>
            <a:r>
              <a:rPr lang="cs-CZ" dirty="0" smtClean="0"/>
              <a:t>Nízké kopy je těžké blokovat (jsou neočekávané a mimo zorné pole)</a:t>
            </a:r>
          </a:p>
          <a:p>
            <a:pPr lvl="1"/>
            <a:r>
              <a:rPr lang="cs-CZ" dirty="0" smtClean="0"/>
              <a:t>Umožňují zastavit </a:t>
            </a:r>
            <a:r>
              <a:rPr lang="cs-CZ" dirty="0" err="1" smtClean="0"/>
              <a:t>udírajícího</a:t>
            </a:r>
            <a:r>
              <a:rPr lang="cs-CZ" dirty="0" smtClean="0"/>
              <a:t> útočníka</a:t>
            </a:r>
          </a:p>
          <a:p>
            <a:r>
              <a:rPr lang="cs-CZ" dirty="0" smtClean="0"/>
              <a:t>-</a:t>
            </a:r>
          </a:p>
          <a:p>
            <a:pPr lvl="1"/>
            <a:r>
              <a:rPr lang="cs-CZ" dirty="0" smtClean="0"/>
              <a:t>Delší čas provedení</a:t>
            </a:r>
          </a:p>
          <a:p>
            <a:pPr lvl="1"/>
            <a:r>
              <a:rPr lang="cs-CZ" dirty="0" smtClean="0"/>
              <a:t>Přípravný pohyb může být odhalen</a:t>
            </a:r>
          </a:p>
          <a:p>
            <a:pPr lvl="1"/>
            <a:r>
              <a:rPr lang="cs-CZ" dirty="0" smtClean="0"/>
              <a:t>Prostředí a oděv nemusí umožňovat použití kopů</a:t>
            </a:r>
          </a:p>
          <a:p>
            <a:pPr lvl="1"/>
            <a:r>
              <a:rPr lang="cs-CZ" dirty="0" smtClean="0"/>
              <a:t>Ztráta rovnováhy (stoj na jedné noze)</a:t>
            </a:r>
            <a:endParaRPr lang="cs-CZ" dirty="0"/>
          </a:p>
        </p:txBody>
      </p:sp>
      <p:sp>
        <p:nvSpPr>
          <p:cNvPr id="3" name="Nadpis 2"/>
          <p:cNvSpPr>
            <a:spLocks noGrp="1"/>
          </p:cNvSpPr>
          <p:nvPr>
            <p:ph type="title"/>
          </p:nvPr>
        </p:nvSpPr>
        <p:spPr/>
        <p:txBody>
          <a:bodyPr/>
          <a:lstStyle/>
          <a:p>
            <a:r>
              <a:rPr lang="cs-CZ" dirty="0" smtClean="0"/>
              <a:t>Kopy v sebeobraně</a:t>
            </a:r>
            <a:endParaRPr lang="cs-CZ"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a:t>
            </a:r>
          </a:p>
          <a:p>
            <a:r>
              <a:rPr lang="cs-CZ" dirty="0" smtClean="0"/>
              <a:t>Bezpočet možných kombinací a úhlů útoku</a:t>
            </a:r>
          </a:p>
          <a:p>
            <a:r>
              <a:rPr lang="cs-CZ" dirty="0" smtClean="0"/>
              <a:t>Plynulost pohybu</a:t>
            </a:r>
          </a:p>
          <a:p>
            <a:r>
              <a:rPr lang="cs-CZ" dirty="0" smtClean="0"/>
              <a:t>Zvyšují práh bolesti</a:t>
            </a:r>
          </a:p>
          <a:p>
            <a:r>
              <a:rPr lang="cs-CZ" dirty="0" smtClean="0"/>
              <a:t>Zvyšují vnímání vzdálenosti</a:t>
            </a:r>
          </a:p>
          <a:p>
            <a:r>
              <a:rPr lang="cs-CZ" dirty="0" smtClean="0"/>
              <a:t>Zvyšují možnost úhybu a úniku</a:t>
            </a:r>
          </a:p>
          <a:p>
            <a:r>
              <a:rPr lang="cs-CZ" dirty="0" smtClean="0"/>
              <a:t>Umožňují rozvoj strategie</a:t>
            </a:r>
          </a:p>
          <a:p>
            <a:r>
              <a:rPr lang="cs-CZ" dirty="0" smtClean="0"/>
              <a:t>-</a:t>
            </a:r>
          </a:p>
          <a:p>
            <a:r>
              <a:rPr lang="cs-CZ" dirty="0" smtClean="0"/>
              <a:t>Svádějí k útokům na hlavu</a:t>
            </a:r>
          </a:p>
          <a:p>
            <a:r>
              <a:rPr lang="cs-CZ" dirty="0" smtClean="0"/>
              <a:t>Možnost zranění klubů</a:t>
            </a:r>
          </a:p>
          <a:p>
            <a:r>
              <a:rPr lang="cs-CZ" dirty="0" smtClean="0"/>
              <a:t>Neumožňují zasahovat pod pás</a:t>
            </a:r>
          </a:p>
          <a:p>
            <a:r>
              <a:rPr lang="cs-CZ" dirty="0" smtClean="0"/>
              <a:t>Stěží použitelné v boji na zemi, nebo v klinči</a:t>
            </a:r>
            <a:endParaRPr lang="cs-CZ" dirty="0"/>
          </a:p>
        </p:txBody>
      </p:sp>
      <p:sp>
        <p:nvSpPr>
          <p:cNvPr id="3" name="Nadpis 2"/>
          <p:cNvSpPr>
            <a:spLocks noGrp="1"/>
          </p:cNvSpPr>
          <p:nvPr>
            <p:ph type="title"/>
          </p:nvPr>
        </p:nvSpPr>
        <p:spPr/>
        <p:txBody>
          <a:bodyPr/>
          <a:lstStyle/>
          <a:p>
            <a:r>
              <a:rPr lang="cs-CZ" dirty="0" smtClean="0"/>
              <a:t>Údery v sebeobraně</a:t>
            </a:r>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nutná obrana</a:t>
            </a:r>
          </a:p>
          <a:p>
            <a:r>
              <a:rPr lang="cs-CZ" dirty="0" smtClean="0"/>
              <a:t>krajní nouze</a:t>
            </a:r>
          </a:p>
          <a:p>
            <a:r>
              <a:rPr lang="cs-CZ" dirty="0" smtClean="0"/>
              <a:t>oprávněné použití zbraně</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víře</a:t>
            </a:r>
            <a:endParaRPr lang="cs-CZ"/>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smtClean="0"/>
              <a:t>§ 28</a:t>
            </a:r>
          </a:p>
          <a:p>
            <a:r>
              <a:rPr lang="cs-CZ" i="1" dirty="0" smtClean="0"/>
              <a:t>Krajní nouze</a:t>
            </a:r>
          </a:p>
          <a:p>
            <a:r>
              <a:rPr lang="cs-CZ" i="1" dirty="0" smtClean="0"/>
              <a:t>(1) Čin jinak trestný, kterým někdo odvrací nebezpečí přímo hrozící zájmu chráněnému trestním zákonem, není trestným činem.</a:t>
            </a:r>
          </a:p>
          <a:p>
            <a:r>
              <a:rPr lang="cs-CZ" i="1" dirty="0" smtClean="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r>
              <a:rPr lang="cs-CZ" dirty="0" smtClean="0"/>
              <a:t/>
            </a:r>
            <a:br>
              <a:rPr lang="cs-CZ" dirty="0" smtClean="0"/>
            </a:br>
            <a:r>
              <a:rPr lang="cs-CZ" i="1" dirty="0" smtClean="0"/>
              <a:t>§ 29</a:t>
            </a:r>
          </a:p>
          <a:p>
            <a:r>
              <a:rPr lang="cs-CZ" i="1" dirty="0" smtClean="0"/>
              <a:t>Nutná obrana</a:t>
            </a:r>
          </a:p>
          <a:p>
            <a:r>
              <a:rPr lang="cs-CZ" i="1" dirty="0" smtClean="0"/>
              <a:t>(1) Čin jinak trestný, kterým někdo odvrací přímo hrozící nebo trvající útok na zájem chráněný trestním zákonem, není trestným činem.</a:t>
            </a:r>
          </a:p>
          <a:p>
            <a:r>
              <a:rPr lang="cs-CZ" i="1" dirty="0" smtClean="0"/>
              <a:t>(2) Nejde o nutnou obranu, byla-li obrana zcela zjevně nepřiměřená způsobu útoku.</a:t>
            </a:r>
          </a:p>
          <a:p>
            <a:r>
              <a:rPr lang="cs-CZ" dirty="0" smtClean="0"/>
              <a:t/>
            </a:r>
            <a:br>
              <a:rPr lang="cs-CZ" dirty="0" smtClean="0"/>
            </a:br>
            <a:r>
              <a:rPr lang="cs-CZ" i="1" dirty="0" smtClean="0"/>
              <a:t>§ 32</a:t>
            </a:r>
          </a:p>
          <a:p>
            <a:r>
              <a:rPr lang="cs-CZ" i="1" dirty="0" smtClean="0"/>
              <a:t>Oprávněné použití zbraně</a:t>
            </a:r>
          </a:p>
          <a:p>
            <a:r>
              <a:rPr lang="cs-CZ" i="1" dirty="0" smtClean="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Podmínky pro jednání v nutné obraně</a:t>
            </a:r>
          </a:p>
          <a:p>
            <a:endParaRPr lang="cs-CZ" dirty="0" smtClean="0"/>
          </a:p>
          <a:p>
            <a:pPr lvl="1"/>
            <a:r>
              <a:rPr lang="cs-CZ" dirty="0" smtClean="0"/>
              <a:t>Někdo (tedy kdokoliv) odvrací útok člověka.</a:t>
            </a:r>
          </a:p>
          <a:p>
            <a:pPr lvl="1"/>
            <a:r>
              <a:rPr lang="cs-CZ" dirty="0" smtClean="0"/>
              <a:t>Jedná se o útok na zájem chráněný trestním zákonem.</a:t>
            </a:r>
          </a:p>
          <a:p>
            <a:pPr lvl="1"/>
            <a:r>
              <a:rPr lang="cs-CZ" dirty="0" smtClean="0"/>
              <a:t>Útok přímo hrozí nebo trvá.</a:t>
            </a:r>
          </a:p>
          <a:p>
            <a:pPr lvl="1"/>
            <a:r>
              <a:rPr lang="cs-CZ" dirty="0" smtClean="0"/>
              <a:t>Obrana není zcela zjevně nepřiměřená způsobu útoku.</a:t>
            </a:r>
          </a:p>
          <a:p>
            <a:pPr lvl="1"/>
            <a:endParaRPr lang="cs-CZ" dirty="0" smtClean="0"/>
          </a:p>
          <a:p>
            <a:pPr lvl="1"/>
            <a:r>
              <a:rPr lang="cs-CZ" dirty="0" smtClean="0"/>
              <a:t>útok můžeme odvracet holýma rukama, použitím předmětu, anebo také zvířete</a:t>
            </a:r>
          </a:p>
          <a:p>
            <a:pPr lvl="1"/>
            <a:r>
              <a:rPr lang="cs-CZ" dirty="0" smtClean="0"/>
              <a:t>obrana proti útočníkovi může směřovat přímo nebo nepřímo (např. odvrácení útoku zničením nástroje, jehož útočník k útoku použil)</a:t>
            </a:r>
          </a:p>
          <a:p>
            <a:pPr lvl="1"/>
            <a:r>
              <a:rPr lang="cs-CZ" dirty="0" smtClean="0"/>
              <a:t>obrana musí směřovat proti útočníkovi</a:t>
            </a:r>
          </a:p>
          <a:p>
            <a:pPr lvl="1"/>
            <a:r>
              <a:rPr lang="cs-CZ" dirty="0" smtClean="0"/>
              <a:t>je-li však útočníků více, může obrana směřovat proti kterémukoliv z nich, nikoliv jen proti hlavnímu útočníkovi</a:t>
            </a:r>
          </a:p>
          <a:p>
            <a:pPr lvl="1"/>
            <a:r>
              <a:rPr lang="cs-CZ" dirty="0" smtClean="0"/>
              <a:t>každý je oprávněn odvrátit útok, i když sám útokem dotčen není, neboť k nutné obraně je oprávněn kdokoliv; nutnou obranou lze tedy hájit nejen zájmy vlastní, ale i zájmy jiného (tzv. pomoc v nutné obraně)</a:t>
            </a:r>
          </a:p>
          <a:p>
            <a:endParaRPr lang="cs-CZ" dirty="0" smtClean="0"/>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Nutná obrana</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 dlouho trvá naučit se sebeobranu?</a:t>
            </a:r>
            <a:endParaRPr lang="cs-CZ" dirty="0"/>
          </a:p>
        </p:txBody>
      </p:sp>
      <p:sp>
        <p:nvSpPr>
          <p:cNvPr id="3" name="Nadpis 2"/>
          <p:cNvSpPr>
            <a:spLocks noGrp="1"/>
          </p:cNvSpPr>
          <p:nvPr>
            <p:ph type="title"/>
          </p:nvPr>
        </p:nvSpPr>
        <p:spPr/>
        <p:txBody>
          <a:bodyPr/>
          <a:lstStyle/>
          <a:p>
            <a:r>
              <a:rPr lang="cs-CZ" dirty="0" smtClean="0"/>
              <a:t>Výcvik sebeobrany</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Cíle přípravy:</a:t>
            </a:r>
          </a:p>
          <a:p>
            <a:endParaRPr lang="cs-CZ" dirty="0" smtClean="0"/>
          </a:p>
          <a:p>
            <a:pPr lvl="1"/>
            <a:r>
              <a:rPr lang="cs-CZ" dirty="0" smtClean="0"/>
              <a:t>Připravit mentálně i fyzicky bojovníka </a:t>
            </a:r>
            <a:r>
              <a:rPr lang="cs-CZ" dirty="0" smtClean="0">
                <a:solidFill>
                  <a:srgbClr val="FF0000"/>
                </a:solidFill>
              </a:rPr>
              <a:t>pro</a:t>
            </a:r>
            <a:r>
              <a:rPr lang="cs-CZ" dirty="0" smtClean="0"/>
              <a:t> boj</a:t>
            </a:r>
          </a:p>
          <a:p>
            <a:pPr lvl="1"/>
            <a:r>
              <a:rPr lang="cs-CZ" dirty="0" smtClean="0"/>
              <a:t>Udržet bojovníka mentálně i fyzicky fit </a:t>
            </a:r>
            <a:r>
              <a:rPr lang="cs-CZ" dirty="0" smtClean="0">
                <a:solidFill>
                  <a:srgbClr val="FF0000"/>
                </a:solidFill>
              </a:rPr>
              <a:t>v</a:t>
            </a:r>
            <a:r>
              <a:rPr lang="cs-CZ" dirty="0" smtClean="0"/>
              <a:t> boji</a:t>
            </a:r>
          </a:p>
          <a:p>
            <a:pPr lvl="1"/>
            <a:r>
              <a:rPr lang="cs-CZ" dirty="0" smtClean="0"/>
              <a:t>Zachovat bojovníka mentálně i fyzicky fit </a:t>
            </a:r>
            <a:r>
              <a:rPr lang="cs-CZ" dirty="0" smtClean="0">
                <a:solidFill>
                  <a:srgbClr val="FF0000"/>
                </a:solidFill>
              </a:rPr>
              <a:t>po</a:t>
            </a:r>
            <a:r>
              <a:rPr lang="cs-CZ" dirty="0" smtClean="0"/>
              <a:t> boji</a:t>
            </a:r>
            <a:endParaRPr lang="cs-CZ" dirty="0"/>
          </a:p>
        </p:txBody>
      </p:sp>
      <p:sp>
        <p:nvSpPr>
          <p:cNvPr id="3" name="Nadpis 2"/>
          <p:cNvSpPr>
            <a:spLocks noGrp="1"/>
          </p:cNvSpPr>
          <p:nvPr>
            <p:ph type="title"/>
          </p:nvPr>
        </p:nvSpPr>
        <p:spPr/>
        <p:txBody>
          <a:bodyPr/>
          <a:lstStyle/>
          <a:p>
            <a:r>
              <a:rPr lang="cs-CZ" dirty="0" smtClean="0"/>
              <a:t>Příprava bojovníka</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smtClean="0"/>
              <a:t>Dlouho před možným útokem</a:t>
            </a:r>
          </a:p>
          <a:p>
            <a:pPr marL="880110" lvl="1" indent="-514350">
              <a:buNone/>
            </a:pPr>
            <a:r>
              <a:rPr lang="cs-CZ" dirty="0" smtClean="0"/>
              <a:t>	Poznatky o legitimitě boje, morálka, sociální normy, …</a:t>
            </a:r>
          </a:p>
          <a:p>
            <a:pPr marL="514350" indent="-514350">
              <a:buFont typeface="+mj-lt"/>
              <a:buAutoNum type="arabicPeriod"/>
            </a:pPr>
            <a:r>
              <a:rPr lang="cs-CZ" dirty="0" smtClean="0"/>
              <a:t>Před útokem</a:t>
            </a:r>
          </a:p>
          <a:p>
            <a:pPr marL="880110" lvl="1" indent="-514350">
              <a:buNone/>
            </a:pPr>
            <a:r>
              <a:rPr lang="cs-CZ" dirty="0" smtClean="0"/>
              <a:t>	Prevence, chování, znalost prostředí (vnějšího i vnitřního), komunikace, …</a:t>
            </a:r>
          </a:p>
          <a:p>
            <a:pPr marL="514350" indent="-514350">
              <a:buFont typeface="+mj-lt"/>
              <a:buAutoNum type="arabicPeriod"/>
            </a:pPr>
            <a:r>
              <a:rPr lang="cs-CZ" dirty="0" smtClean="0"/>
              <a:t>Operativní podmiňování</a:t>
            </a:r>
          </a:p>
          <a:p>
            <a:pPr marL="880110" lvl="1" indent="-514350">
              <a:buNone/>
            </a:pPr>
            <a:r>
              <a:rPr lang="cs-CZ" dirty="0" smtClean="0"/>
              <a:t>	Technická a kondiční příprava, odpovědi na </a:t>
            </a:r>
            <a:r>
              <a:rPr lang="cs-CZ" dirty="0" err="1" smtClean="0"/>
              <a:t>fyziký</a:t>
            </a:r>
            <a:r>
              <a:rPr lang="cs-CZ" dirty="0" smtClean="0"/>
              <a:t> útok </a:t>
            </a:r>
          </a:p>
          <a:p>
            <a:pPr marL="514350" indent="-514350">
              <a:buFont typeface="+mj-lt"/>
              <a:buAutoNum type="arabicPeriod"/>
            </a:pPr>
            <a:r>
              <a:rPr lang="cs-CZ" dirty="0" smtClean="0"/>
              <a:t>Prolomení ledu</a:t>
            </a:r>
          </a:p>
          <a:p>
            <a:pPr marL="880110" lvl="1" indent="-514350">
              <a:buNone/>
            </a:pPr>
            <a:r>
              <a:rPr lang="cs-CZ" dirty="0" smtClean="0"/>
              <a:t>	Psychologická příprava, zlatý okamžik, </a:t>
            </a:r>
            <a:r>
              <a:rPr lang="cs-CZ" dirty="0" err="1" smtClean="0"/>
              <a:t>killer</a:t>
            </a:r>
            <a:r>
              <a:rPr lang="cs-CZ" dirty="0" smtClean="0"/>
              <a:t> </a:t>
            </a:r>
            <a:r>
              <a:rPr lang="cs-CZ" dirty="0" err="1" smtClean="0"/>
              <a:t>instinct</a:t>
            </a:r>
            <a:r>
              <a:rPr lang="cs-CZ" dirty="0" smtClean="0"/>
              <a:t>, </a:t>
            </a:r>
            <a:r>
              <a:rPr lang="cs-CZ" dirty="0" err="1" smtClean="0"/>
              <a:t>predator</a:t>
            </a:r>
            <a:r>
              <a:rPr lang="cs-CZ" dirty="0" smtClean="0"/>
              <a:t> </a:t>
            </a:r>
            <a:r>
              <a:rPr lang="cs-CZ" dirty="0" err="1" smtClean="0"/>
              <a:t>thinking</a:t>
            </a:r>
            <a:endParaRPr lang="cs-CZ" dirty="0" smtClean="0"/>
          </a:p>
          <a:p>
            <a:pPr marL="514350" indent="-514350">
              <a:buFont typeface="+mj-lt"/>
              <a:buAutoNum type="arabicPeriod"/>
            </a:pPr>
            <a:r>
              <a:rPr lang="cs-CZ" dirty="0" smtClean="0"/>
              <a:t>Boj</a:t>
            </a:r>
          </a:p>
          <a:p>
            <a:pPr marL="880110" lvl="1" indent="-514350">
              <a:buNone/>
            </a:pPr>
            <a:r>
              <a:rPr lang="cs-CZ" dirty="0" smtClean="0">
                <a:solidFill>
                  <a:schemeClr val="accent3">
                    <a:lumMod val="40000"/>
                    <a:lumOff val="60000"/>
                  </a:schemeClr>
                </a:solidFill>
              </a:rPr>
              <a:t>	</a:t>
            </a:r>
            <a:r>
              <a:rPr lang="cs-CZ" dirty="0" err="1" smtClean="0">
                <a:solidFill>
                  <a:schemeClr val="accent3">
                    <a:lumMod val="20000"/>
                    <a:lumOff val="80000"/>
                  </a:schemeClr>
                </a:solidFill>
              </a:rPr>
              <a:t>Sparring</a:t>
            </a:r>
            <a:r>
              <a:rPr lang="cs-CZ" dirty="0" smtClean="0">
                <a:solidFill>
                  <a:schemeClr val="accent3">
                    <a:lumMod val="20000"/>
                    <a:lumOff val="80000"/>
                  </a:schemeClr>
                </a:solidFill>
              </a:rPr>
              <a:t>, cvičný boj, modelové situace</a:t>
            </a:r>
          </a:p>
          <a:p>
            <a:pPr marL="514350" indent="-514350">
              <a:buFont typeface="+mj-lt"/>
              <a:buAutoNum type="arabicPeriod"/>
            </a:pPr>
            <a:r>
              <a:rPr lang="cs-CZ" dirty="0" smtClean="0"/>
              <a:t>Po boji</a:t>
            </a:r>
          </a:p>
          <a:p>
            <a:pPr marL="880110" lvl="1" indent="-514350">
              <a:buNone/>
            </a:pPr>
            <a:r>
              <a:rPr lang="cs-CZ" dirty="0" smtClean="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smtClean="0"/>
              <a:t>Fáze výcviku  (Miller)</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Přístupy:</a:t>
            </a:r>
          </a:p>
          <a:p>
            <a:r>
              <a:rPr lang="cs-CZ" dirty="0" smtClean="0"/>
              <a:t>Nepřímý (implicitní)</a:t>
            </a:r>
          </a:p>
          <a:p>
            <a:pPr lvl="1"/>
            <a:r>
              <a:rPr lang="cs-CZ" dirty="0" smtClean="0"/>
              <a:t>Vždy se u nácviku technik, modelů, atd. implicitně připravujeme i psychicky</a:t>
            </a:r>
          </a:p>
          <a:p>
            <a:pPr lvl="1"/>
            <a:r>
              <a:rPr lang="cs-CZ" dirty="0" smtClean="0"/>
              <a:t>Psychická příprava je vedlejším (a žádoucím) efektem drilování</a:t>
            </a:r>
          </a:p>
          <a:p>
            <a:r>
              <a:rPr lang="cs-CZ" dirty="0" smtClean="0"/>
              <a:t>Přímý (explicitní)</a:t>
            </a:r>
          </a:p>
          <a:p>
            <a:pPr lvl="1"/>
            <a:r>
              <a:rPr lang="cs-CZ" dirty="0" smtClean="0"/>
              <a:t>Psychologická příprava je záměrná (intencionální)</a:t>
            </a:r>
          </a:p>
          <a:p>
            <a:pPr lvl="1"/>
            <a:r>
              <a:rPr lang="cs-CZ" dirty="0" smtClean="0"/>
              <a:t>Stanovuje cíle psychologické přípravy</a:t>
            </a:r>
          </a:p>
          <a:p>
            <a:pPr lvl="1"/>
            <a:r>
              <a:rPr lang="cs-CZ" dirty="0" smtClean="0"/>
              <a:t>Využívá přímé metody psychologické přípravy</a:t>
            </a:r>
          </a:p>
          <a:p>
            <a:pPr lvl="1"/>
            <a:r>
              <a:rPr lang="cs-CZ" dirty="0" smtClean="0"/>
              <a:t>Vyhodnocuje výsledky psychologické přípravy</a:t>
            </a:r>
            <a:endParaRPr lang="cs-CZ" dirty="0"/>
          </a:p>
        </p:txBody>
      </p:sp>
      <p:sp>
        <p:nvSpPr>
          <p:cNvPr id="3" name="Nadpis 2"/>
          <p:cNvSpPr>
            <a:spLocks noGrp="1"/>
          </p:cNvSpPr>
          <p:nvPr>
            <p:ph type="title"/>
          </p:nvPr>
        </p:nvSpPr>
        <p:spPr/>
        <p:txBody>
          <a:bodyPr/>
          <a:lstStyle/>
          <a:p>
            <a:r>
              <a:rPr lang="cs-CZ" dirty="0" smtClean="0"/>
              <a:t>Psychologická příprava</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Benefity</a:t>
            </a:r>
            <a:r>
              <a:rPr lang="cs-CZ" dirty="0" smtClean="0"/>
              <a:t> fyzického cvičení pro psychologickou přípravu:</a:t>
            </a:r>
          </a:p>
          <a:p>
            <a:pPr lvl="1"/>
            <a:r>
              <a:rPr lang="cs-CZ" dirty="0" smtClean="0"/>
              <a:t>Zvýšené sebevědomí/důvěra v sebe sama</a:t>
            </a:r>
          </a:p>
          <a:p>
            <a:pPr lvl="1"/>
            <a:r>
              <a:rPr lang="cs-CZ" dirty="0" smtClean="0"/>
              <a:t>Zvýšená psychická odolnost vůči stresu</a:t>
            </a:r>
          </a:p>
          <a:p>
            <a:pPr lvl="1"/>
            <a:r>
              <a:rPr lang="cs-CZ" dirty="0" smtClean="0"/>
              <a:t>Zvýšená tolerance vůči bolesti</a:t>
            </a:r>
          </a:p>
          <a:p>
            <a:pPr lvl="1"/>
            <a:r>
              <a:rPr lang="cs-CZ" dirty="0" smtClean="0"/>
              <a:t>Menší nebezpečí vzniku zranění (i subjektivně vnímané)</a:t>
            </a:r>
          </a:p>
          <a:p>
            <a:pPr lvl="1"/>
            <a:r>
              <a:rPr lang="cs-CZ" dirty="0" smtClean="0"/>
              <a:t>Stabilnější/pozitivnější nálada</a:t>
            </a:r>
          </a:p>
          <a:p>
            <a:endParaRPr lang="cs-CZ" dirty="0" smtClean="0"/>
          </a:p>
        </p:txBody>
      </p:sp>
      <p:sp>
        <p:nvSpPr>
          <p:cNvPr id="3" name="Nadpis 2"/>
          <p:cNvSpPr>
            <a:spLocks noGrp="1"/>
          </p:cNvSpPr>
          <p:nvPr>
            <p:ph type="title"/>
          </p:nvPr>
        </p:nvSpPr>
        <p:spPr/>
        <p:txBody>
          <a:bodyPr/>
          <a:lstStyle/>
          <a:p>
            <a:r>
              <a:rPr lang="cs-CZ" dirty="0" smtClean="0"/>
              <a:t>Implicitní psychologická příprava</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Vzrušení</a:t>
            </a:r>
          </a:p>
          <a:p>
            <a:pPr lvl="1"/>
            <a:r>
              <a:rPr lang="cs-CZ" dirty="0" smtClean="0"/>
              <a:t>Bojové vzrušení je fyzický a psychický stav spojený se stresovou reakcí (</a:t>
            </a:r>
            <a:r>
              <a:rPr lang="cs-CZ" dirty="0" err="1" smtClean="0"/>
              <a:t>FxFxF</a:t>
            </a:r>
            <a:r>
              <a:rPr lang="cs-CZ" dirty="0" smtClean="0"/>
              <a:t>):</a:t>
            </a:r>
          </a:p>
          <a:p>
            <a:pPr lvl="2"/>
            <a:r>
              <a:rPr lang="cs-CZ" dirty="0" err="1" smtClean="0"/>
              <a:t>Fight</a:t>
            </a:r>
            <a:r>
              <a:rPr lang="cs-CZ" dirty="0" smtClean="0"/>
              <a:t> (boj)</a:t>
            </a:r>
          </a:p>
          <a:p>
            <a:pPr lvl="2"/>
            <a:r>
              <a:rPr lang="cs-CZ" dirty="0" err="1" smtClean="0"/>
              <a:t>Flight</a:t>
            </a:r>
            <a:r>
              <a:rPr lang="cs-CZ" dirty="0" smtClean="0"/>
              <a:t> (únik)</a:t>
            </a:r>
          </a:p>
          <a:p>
            <a:pPr lvl="2"/>
            <a:r>
              <a:rPr lang="cs-CZ" dirty="0" err="1" smtClean="0"/>
              <a:t>Freeze</a:t>
            </a:r>
            <a:r>
              <a:rPr lang="cs-CZ" dirty="0" smtClean="0"/>
              <a:t> (znehybnění, zamrznutí)</a:t>
            </a:r>
          </a:p>
          <a:p>
            <a:endParaRPr lang="cs-CZ" dirty="0" smtClean="0"/>
          </a:p>
          <a:p>
            <a:r>
              <a:rPr lang="cs-CZ" dirty="0" smtClean="0"/>
              <a:t>Vzrušení</a:t>
            </a:r>
          </a:p>
          <a:p>
            <a:pPr lvl="1"/>
            <a:r>
              <a:rPr lang="cs-CZ" dirty="0" smtClean="0"/>
              <a:t>Primární (před akcí, její očekávání, v </a:t>
            </a:r>
            <a:r>
              <a:rPr lang="cs-CZ" dirty="0" err="1" smtClean="0"/>
              <a:t>prekonfliktu</a:t>
            </a:r>
            <a:r>
              <a:rPr lang="cs-CZ" dirty="0" smtClean="0"/>
              <a:t>)</a:t>
            </a:r>
          </a:p>
          <a:p>
            <a:pPr lvl="1"/>
            <a:r>
              <a:rPr lang="cs-CZ" dirty="0" smtClean="0"/>
              <a:t>Sekundární; je to v akci výsledek:</a:t>
            </a:r>
          </a:p>
          <a:p>
            <a:pPr lvl="2"/>
            <a:r>
              <a:rPr lang="cs-CZ" dirty="0" smtClean="0"/>
              <a:t>Pocitu nedostatečné připravenosti</a:t>
            </a:r>
          </a:p>
          <a:p>
            <a:pPr lvl="2"/>
            <a:r>
              <a:rPr lang="cs-CZ" dirty="0" smtClean="0"/>
              <a:t>Obavy z nebezpečí</a:t>
            </a:r>
          </a:p>
          <a:p>
            <a:pPr lvl="2"/>
            <a:r>
              <a:rPr lang="cs-CZ" dirty="0" smtClean="0"/>
              <a:t>Strachu ze selhání</a:t>
            </a:r>
          </a:p>
          <a:p>
            <a:pPr lvl="2"/>
            <a:r>
              <a:rPr lang="cs-CZ" dirty="0" smtClean="0"/>
              <a:t>Strachu, ze zklamání druhých (kolegů, blízké osoby, přihlížejících…)</a:t>
            </a:r>
          </a:p>
          <a:p>
            <a:pPr lvl="2"/>
            <a:endParaRPr lang="cs-CZ" dirty="0" smtClean="0"/>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Lineární teorie (Drive </a:t>
            </a:r>
            <a:r>
              <a:rPr lang="cs-CZ" dirty="0" err="1" smtClean="0"/>
              <a:t>theory</a:t>
            </a:r>
            <a:r>
              <a:rPr lang="cs-CZ" dirty="0" smtClean="0"/>
              <a:t>)</a:t>
            </a:r>
          </a:p>
          <a:p>
            <a:pPr lvl="1"/>
            <a:r>
              <a:rPr lang="cs-CZ" dirty="0" smtClean="0"/>
              <a:t>Připravenost a výkon vzrůstá lineárně s vzrůstajícím vzrušením</a:t>
            </a:r>
          </a:p>
          <a:p>
            <a:r>
              <a:rPr lang="cs-CZ" dirty="0" smtClean="0"/>
              <a:t>Teorie otočeného U (</a:t>
            </a:r>
            <a:r>
              <a:rPr lang="cs-CZ" dirty="0" err="1" smtClean="0"/>
              <a:t>Yerkes</a:t>
            </a:r>
            <a:r>
              <a:rPr lang="cs-CZ" dirty="0" smtClean="0"/>
              <a:t>-</a:t>
            </a:r>
            <a:r>
              <a:rPr lang="cs-CZ" dirty="0" err="1" smtClean="0"/>
              <a:t>Dodsnův</a:t>
            </a:r>
            <a:r>
              <a:rPr lang="cs-CZ" dirty="0" smtClean="0"/>
              <a:t> zákon)</a:t>
            </a:r>
          </a:p>
          <a:p>
            <a:pPr lvl="1"/>
            <a:r>
              <a:rPr lang="cs-CZ" dirty="0" smtClean="0"/>
              <a:t>Připravenost a výkon je největší při optimálním vzrušení. Extrémně nízké a extrémně vysoká úroveň vzrušení snižuje připravenost a výkon.</a:t>
            </a:r>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4463</TotalTime>
  <Words>5568</Words>
  <Application>Microsoft Office PowerPoint</Application>
  <PresentationFormat>Předvádění na obrazovce (4:3)</PresentationFormat>
  <Paragraphs>1038</Paragraphs>
  <Slides>112</Slides>
  <Notes>0</Notes>
  <HiddenSlides>0</HiddenSlides>
  <MMClips>0</MMClips>
  <ScaleCrop>false</ScaleCrop>
  <HeadingPairs>
    <vt:vector size="4" baseType="variant">
      <vt:variant>
        <vt:lpstr>Motiv</vt:lpstr>
      </vt:variant>
      <vt:variant>
        <vt:i4>1</vt:i4>
      </vt:variant>
      <vt:variant>
        <vt:lpstr>Nadpisy snímků</vt:lpstr>
      </vt:variant>
      <vt:variant>
        <vt:i4>112</vt:i4>
      </vt:variant>
    </vt:vector>
  </HeadingPairs>
  <TitlesOfParts>
    <vt:vector size="113" baseType="lpstr">
      <vt:lpstr>Papír</vt:lpstr>
      <vt:lpstr>Teorie sebeobrany</vt:lpstr>
      <vt:lpstr>Struktura předmětu</vt:lpstr>
      <vt:lpstr>Struktura předmětu</vt:lpstr>
      <vt:lpstr>Patří vzdělávání sebeobrany na vysokou školu?</vt:lpstr>
      <vt:lpstr>Od výcviku založeném na víře přes zkušenost k důkazům</vt:lpstr>
      <vt:lpstr>Úvod prezentace a její cíle</vt:lpstr>
      <vt:lpstr>Interakce systém – instruktor – student</vt:lpstr>
      <vt:lpstr>Evoluce filozofického rámce výcviku</vt:lpstr>
      <vt:lpstr>Výcvik založený na víře</vt:lpstr>
      <vt:lpstr>Výcvik založený na zkušenosti</vt:lpstr>
      <vt:lpstr>Komponenty výcviku</vt:lpstr>
      <vt:lpstr>Výcvik založený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Snímek 43</vt:lpstr>
      <vt:lpstr>Cyklus konfliktu </vt:lpstr>
      <vt:lpstr>Prekonflikt</vt:lpstr>
      <vt:lpstr>Snímek 46</vt:lpstr>
      <vt:lpstr>Postkonflikt</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Střeh</vt:lpstr>
      <vt:lpstr>Střeh </vt:lpstr>
      <vt:lpstr>Vzdálenost v sebeobraně </vt:lpstr>
      <vt:lpstr>Vzdálenost v sebeobraně</vt:lpstr>
      <vt:lpstr>Výhody a nevýhody krátkých vzdáleností</vt:lpstr>
      <vt:lpstr>Kopy v sebeobraně</vt:lpstr>
      <vt:lpstr>Údery v sebeobraně</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Typické reakce po úderu (Richard Dimitri)</vt:lpstr>
      <vt:lpstr>Principy obrany (Richard Dimitri)</vt:lpstr>
      <vt:lpstr>Vybrané sebeobranné systémy a osobnosti</vt:lpstr>
      <vt:lpstr>Studijní materiály</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Your User Name</cp:lastModifiedBy>
  <cp:revision>295</cp:revision>
  <dcterms:created xsi:type="dcterms:W3CDTF">2010-02-25T08:27:47Z</dcterms:created>
  <dcterms:modified xsi:type="dcterms:W3CDTF">2012-12-05T11:55:28Z</dcterms:modified>
</cp:coreProperties>
</file>