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80" r:id="rId8"/>
    <p:sldId id="262" r:id="rId9"/>
    <p:sldId id="263" r:id="rId10"/>
    <p:sldId id="264" r:id="rId11"/>
    <p:sldId id="265" r:id="rId12"/>
    <p:sldId id="279" r:id="rId13"/>
    <p:sldId id="266" r:id="rId14"/>
    <p:sldId id="278" r:id="rId15"/>
    <p:sldId id="267" r:id="rId16"/>
    <p:sldId id="268" r:id="rId17"/>
    <p:sldId id="271" r:id="rId18"/>
    <p:sldId id="274" r:id="rId19"/>
    <p:sldId id="275" r:id="rId20"/>
    <p:sldId id="272" r:id="rId21"/>
    <p:sldId id="276" r:id="rId22"/>
    <p:sldId id="273" r:id="rId23"/>
    <p:sldId id="277" r:id="rId24"/>
    <p:sldId id="269" r:id="rId25"/>
    <p:sldId id="270"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16" name="Zástupný symbol pro datum 15"/>
          <p:cNvSpPr>
            <a:spLocks noGrp="1"/>
          </p:cNvSpPr>
          <p:nvPr>
            <p:ph type="dt" sz="half" idx="10"/>
          </p:nvPr>
        </p:nvSpPr>
        <p:spPr/>
        <p:txBody>
          <a:bodyPr/>
          <a:lstStyle/>
          <a:p>
            <a:fld id="{63736A35-CC70-44ED-AD2F-F9277FADD2DB}" type="datetimeFigureOut">
              <a:rPr lang="cs-CZ" smtClean="0"/>
              <a:pPr/>
              <a:t>9.1.2013</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D0603B3D-6ECB-4A3A-A202-3DD4057268D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736A35-CC70-44ED-AD2F-F9277FADD2DB}" type="datetimeFigureOut">
              <a:rPr lang="cs-CZ" smtClean="0"/>
              <a:pPr/>
              <a:t>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736A35-CC70-44ED-AD2F-F9277FADD2DB}" type="datetimeFigureOut">
              <a:rPr lang="cs-CZ" smtClean="0"/>
              <a:pPr/>
              <a:t>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Klepnutím lze upravit styl předlohy nadpisů.</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63736A35-CC70-44ED-AD2F-F9277FADD2DB}" type="datetimeFigureOut">
              <a:rPr lang="cs-CZ" smtClean="0"/>
              <a:pPr/>
              <a:t>9.1.2013</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D0603B3D-6ECB-4A3A-A202-3DD4057268D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9" name="Zástupný symbol pro datum 18"/>
          <p:cNvSpPr>
            <a:spLocks noGrp="1"/>
          </p:cNvSpPr>
          <p:nvPr>
            <p:ph type="dt" sz="half" idx="10"/>
          </p:nvPr>
        </p:nvSpPr>
        <p:spPr/>
        <p:txBody>
          <a:bodyPr/>
          <a:lstStyle/>
          <a:p>
            <a:fld id="{63736A35-CC70-44ED-AD2F-F9277FADD2DB}" type="datetimeFigureOut">
              <a:rPr lang="cs-CZ" smtClean="0"/>
              <a:pPr/>
              <a:t>9.1.2013</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D0603B3D-6ECB-4A3A-A202-3DD4057268D6}"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63736A35-CC70-44ED-AD2F-F9277FADD2DB}" type="datetimeFigureOut">
              <a:rPr lang="cs-CZ" smtClean="0"/>
              <a:pPr/>
              <a:t>9.1.2013</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63736A35-CC70-44ED-AD2F-F9277FADD2DB}" type="datetimeFigureOut">
              <a:rPr lang="cs-CZ" smtClean="0"/>
              <a:pPr/>
              <a:t>9.1.2013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D0603B3D-6ECB-4A3A-A202-3DD4057268D6}" type="slidenum">
              <a:rPr lang="cs-CZ" smtClean="0"/>
              <a:pPr/>
              <a:t>‹#›</a:t>
            </a:fld>
            <a:endParaRPr lang="cs-CZ"/>
          </a:p>
        </p:txBody>
      </p:sp>
      <p:sp>
        <p:nvSpPr>
          <p:cNvPr id="11" name="Přímá spojovací čár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63736A35-CC70-44ED-AD2F-F9277FADD2DB}" type="datetimeFigureOut">
              <a:rPr lang="cs-CZ" smtClean="0"/>
              <a:pPr/>
              <a:t>9.1.2013</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63736A35-CC70-44ED-AD2F-F9277FADD2DB}" type="datetimeFigureOut">
              <a:rPr lang="cs-CZ" smtClean="0"/>
              <a:pPr/>
              <a:t>9.1.2013</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ovací čár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63736A35-CC70-44ED-AD2F-F9277FADD2DB}" type="datetimeFigureOut">
              <a:rPr lang="cs-CZ" smtClean="0"/>
              <a:pPr/>
              <a:t>9.1.2013</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603B3D-6ECB-4A3A-A202-3DD4057268D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Klepnutím na ikonu přidáte obrázek.</a:t>
            </a:r>
            <a:endParaRPr kumimoji="0" lang="en-US" dirty="0"/>
          </a:p>
        </p:txBody>
      </p:sp>
      <p:sp>
        <p:nvSpPr>
          <p:cNvPr id="7" name="Zástupný symbol pro datum 6"/>
          <p:cNvSpPr>
            <a:spLocks noGrp="1"/>
          </p:cNvSpPr>
          <p:nvPr>
            <p:ph type="dt" sz="half" idx="10"/>
          </p:nvPr>
        </p:nvSpPr>
        <p:spPr/>
        <p:txBody>
          <a:bodyPr/>
          <a:lstStyle/>
          <a:p>
            <a:fld id="{63736A35-CC70-44ED-AD2F-F9277FADD2DB}" type="datetimeFigureOut">
              <a:rPr lang="cs-CZ" smtClean="0"/>
              <a:pPr/>
              <a:t>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D0603B3D-6ECB-4A3A-A202-3DD4057268D6}"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736A35-CC70-44ED-AD2F-F9277FADD2DB}" type="datetimeFigureOut">
              <a:rPr lang="cs-CZ" smtClean="0"/>
              <a:pPr/>
              <a:t>9.1.2013</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603B3D-6ECB-4A3A-A202-3DD4057268D6}"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Klepnutím lze upravit styl předlohy nadpisů.</a:t>
            </a:r>
            <a:endParaRPr kumimoji="0" lang="en-US"/>
          </a:p>
        </p:txBody>
      </p:sp>
      <p:sp>
        <p:nvSpPr>
          <p:cNvPr id="9" name="Přímá spojovací čár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ovací čár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surdopedie</a:t>
            </a:r>
            <a:endParaRPr lang="cs-CZ" dirty="0"/>
          </a:p>
        </p:txBody>
      </p:sp>
      <p:sp>
        <p:nvSpPr>
          <p:cNvPr id="3" name="Podnadpis 2"/>
          <p:cNvSpPr>
            <a:spLocks noGrp="1"/>
          </p:cNvSpPr>
          <p:nvPr>
            <p:ph type="subTitle" idx="1"/>
          </p:nvPr>
        </p:nvSpPr>
        <p:spPr/>
        <p:txBody>
          <a:bodyPr/>
          <a:lstStyle/>
          <a:p>
            <a:r>
              <a:rPr lang="cs-CZ" dirty="0" smtClean="0"/>
              <a:t>Přednáška: Mgr. Alena Skotáková, </a:t>
            </a:r>
            <a:r>
              <a:rPr lang="cs-CZ" dirty="0" err="1" smtClean="0"/>
              <a:t>Ph.D</a:t>
            </a:r>
            <a:r>
              <a:rPr lang="cs-CZ" dirty="0" smtClean="0"/>
              <a:t>.</a:t>
            </a:r>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Audioorální</a:t>
            </a:r>
            <a:r>
              <a:rPr lang="cs-CZ" dirty="0" smtClean="0"/>
              <a:t> systémy</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smtClean="0"/>
              <a:t>Orální řeč </a:t>
            </a:r>
            <a:r>
              <a:rPr lang="cs-CZ" dirty="0" smtClean="0"/>
              <a:t>– vytvoření orální řeči je úkolem </a:t>
            </a:r>
            <a:r>
              <a:rPr lang="cs-CZ" sz="3600" b="1" dirty="0" smtClean="0"/>
              <a:t>individuální logopedické péče</a:t>
            </a:r>
            <a:r>
              <a:rPr lang="cs-CZ" dirty="0" smtClean="0"/>
              <a:t>, která se prostřednictvím speciálních metod založených na zrakovém a hmatovém vnímání snaží o dosažení srozumitelného mluveného projevu</a:t>
            </a:r>
          </a:p>
          <a:p>
            <a:r>
              <a:rPr lang="cs-CZ" b="1" dirty="0" smtClean="0"/>
              <a:t>Sluchově-řečová výchova </a:t>
            </a:r>
            <a:r>
              <a:rPr lang="cs-CZ" dirty="0" smtClean="0"/>
              <a:t>– cíle:</a:t>
            </a:r>
          </a:p>
          <a:p>
            <a:pPr>
              <a:buFont typeface="Arial" pitchFamily="34" charset="0"/>
              <a:buChar char="•"/>
            </a:pPr>
            <a:r>
              <a:rPr lang="cs-CZ" dirty="0" smtClean="0"/>
              <a:t>prevence ohluchnutí, oněmění a vznik posunkové řeči u dítěte</a:t>
            </a:r>
          </a:p>
          <a:p>
            <a:pPr>
              <a:buFont typeface="Arial" pitchFamily="34" charset="0"/>
              <a:buChar char="•"/>
            </a:pPr>
            <a:r>
              <a:rPr lang="cs-CZ" dirty="0" smtClean="0"/>
              <a:t>dosažení srozumitelného hlasového projevu</a:t>
            </a:r>
          </a:p>
          <a:p>
            <a:pPr>
              <a:buFont typeface="Arial" pitchFamily="34" charset="0"/>
              <a:buChar char="•"/>
            </a:pPr>
            <a:r>
              <a:rPr lang="cs-CZ" dirty="0" smtClean="0"/>
              <a:t>recipování i produkování řeči prostřednictvím vizuální percepce</a:t>
            </a:r>
          </a:p>
          <a:p>
            <a:pPr>
              <a:buFont typeface="Arial" pitchFamily="34" charset="0"/>
              <a:buChar char="•"/>
            </a:pPr>
            <a:r>
              <a:rPr lang="cs-CZ" dirty="0" smtClean="0"/>
              <a:t>vnímání a korigování mluvené řeči pomocí zachovalých zbytků sluchu</a:t>
            </a:r>
          </a:p>
          <a:p>
            <a:pPr>
              <a:buFont typeface="Arial" pitchFamily="34" charset="0"/>
              <a:buChar char="•"/>
            </a:pPr>
            <a:endParaRPr lang="cs-CZ" dirty="0" smtClean="0"/>
          </a:p>
          <a:p>
            <a:pPr>
              <a:buFont typeface="Arial" pitchFamily="34" charset="0"/>
              <a:buChar char="•"/>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Vizuálně motorické komunikační systémy</a:t>
            </a:r>
            <a:endParaRPr lang="cs-CZ" dirty="0"/>
          </a:p>
        </p:txBody>
      </p:sp>
      <p:sp>
        <p:nvSpPr>
          <p:cNvPr id="3" name="Zástupný symbol pro obsah 2"/>
          <p:cNvSpPr>
            <a:spLocks noGrp="1"/>
          </p:cNvSpPr>
          <p:nvPr>
            <p:ph idx="1"/>
          </p:nvPr>
        </p:nvSpPr>
        <p:spPr/>
        <p:txBody>
          <a:bodyPr>
            <a:normAutofit fontScale="55000" lnSpcReduction="20000"/>
          </a:bodyPr>
          <a:lstStyle/>
          <a:p>
            <a:pPr>
              <a:buNone/>
            </a:pPr>
            <a:r>
              <a:rPr lang="cs-CZ" dirty="0" smtClean="0"/>
              <a:t>   oblast vizuálně motorických jazyků, jejichž realizace je </a:t>
            </a:r>
            <a:r>
              <a:rPr lang="cs-CZ" b="1" dirty="0" smtClean="0"/>
              <a:t>prováděna</a:t>
            </a:r>
            <a:r>
              <a:rPr lang="cs-CZ" dirty="0" smtClean="0"/>
              <a:t> znakovým signálem</a:t>
            </a:r>
          </a:p>
          <a:p>
            <a:r>
              <a:rPr lang="cs-CZ" b="1" dirty="0" smtClean="0"/>
              <a:t>Znakový jazyk – </a:t>
            </a:r>
            <a:r>
              <a:rPr lang="cs-CZ" dirty="0" smtClean="0"/>
              <a:t>Zákon o znakové řeči č. 155/1998 sb. jej definuje takto: přirozený jazyk a plnohodnotný komunikační systém tvořený specifickými vizuálně-pohybovými prostředky, tj. tvary rukou, jejich postavením a pohyby, mimikou, pozicemi hlavy a horní částí trupu</a:t>
            </a:r>
          </a:p>
          <a:p>
            <a:r>
              <a:rPr lang="cs-CZ" b="1" dirty="0" smtClean="0"/>
              <a:t>Znakovaná čeština – </a:t>
            </a:r>
            <a:r>
              <a:rPr lang="cs-CZ" dirty="0" smtClean="0"/>
              <a:t>uměle vytvořený jazykový systém využívající gramatické prostředky češtiny, která je současně hlasitě nebo bezhlasně artikulována. Spolu s jednotlivými  českými slovy jsou pohybem a postavením rukou ukazovány odpovídající znaky českého znakového jazyka.</a:t>
            </a:r>
          </a:p>
          <a:p>
            <a:r>
              <a:rPr lang="cs-CZ" b="1" dirty="0" smtClean="0"/>
              <a:t>Znaková řeč - </a:t>
            </a:r>
            <a:r>
              <a:rPr lang="cs-CZ" dirty="0" smtClean="0"/>
              <a:t> společný název pro termíny český znakový jazyka a znakovaná čeština. Jejím prostřednictvím mají právo  být osoby se sluchovým postižením vzdělávány.</a:t>
            </a:r>
          </a:p>
          <a:p>
            <a:r>
              <a:rPr lang="cs-CZ" b="1" dirty="0" smtClean="0"/>
              <a:t>Prstové (</a:t>
            </a:r>
            <a:r>
              <a:rPr lang="cs-CZ" b="1" dirty="0" err="1" smtClean="0"/>
              <a:t>daktylní</a:t>
            </a:r>
            <a:r>
              <a:rPr lang="cs-CZ" b="1" dirty="0" smtClean="0"/>
              <a:t> abecedy)</a:t>
            </a:r>
          </a:p>
          <a:p>
            <a:pPr>
              <a:buNone/>
            </a:pPr>
            <a:r>
              <a:rPr lang="cs-CZ" b="1" dirty="0" smtClean="0"/>
              <a:t>	jednoruční prstová abeceda – </a:t>
            </a:r>
            <a:r>
              <a:rPr lang="cs-CZ" dirty="0" smtClean="0"/>
              <a:t>využívána ve školách pro SP jako podpůrná metoda při  analyticko-syntetické  metodě nácviku čtenářských dovedností v předškolním věku. </a:t>
            </a:r>
          </a:p>
          <a:p>
            <a:pPr>
              <a:buNone/>
            </a:pPr>
            <a:r>
              <a:rPr lang="cs-CZ" dirty="0" smtClean="0"/>
              <a:t>	</a:t>
            </a:r>
            <a:r>
              <a:rPr lang="cs-CZ" b="1" dirty="0" smtClean="0"/>
              <a:t>dvouruční prstová abeceda </a:t>
            </a:r>
            <a:r>
              <a:rPr lang="cs-CZ" dirty="0" smtClean="0"/>
              <a:t>– preferována dospělými</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Prstová abeceda jednoruční</a:t>
            </a:r>
            <a:endParaRPr lang="cs-CZ"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1168128"/>
            <a:ext cx="7704856" cy="5444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Komplexní péče o osoby se sluchovým postižením</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V ČR zajišťuje výchovně vzdělávací péči o jednice se sluchově postižením soustava škol a školských zařízení pro sluchově postižené – </a:t>
            </a:r>
          </a:p>
          <a:p>
            <a:pPr lvl="0"/>
            <a:r>
              <a:rPr lang="cs-CZ" b="1" dirty="0" smtClean="0"/>
              <a:t>Střediska rané péče  </a:t>
            </a:r>
            <a:r>
              <a:rPr lang="cs-CZ" dirty="0" smtClean="0"/>
              <a:t>- SRP Tamtam Praha od 2001, SRP Olomouc od 2004 (do 4 let věku dítěte se zdravotním postižením či jiným ohrožením vývoje, do 7 let věku dítěte s kombinovaným postižením, včasná intervence pro celou rodinu)</a:t>
            </a:r>
          </a:p>
          <a:p>
            <a:pPr lvl="0"/>
            <a:r>
              <a:rPr lang="cs-CZ" b="1" dirty="0" err="1" smtClean="0"/>
              <a:t>Speciálněpedagogická</a:t>
            </a:r>
            <a:r>
              <a:rPr lang="cs-CZ" b="1" dirty="0" smtClean="0"/>
              <a:t> centra pro sluch.p. - </a:t>
            </a:r>
            <a:r>
              <a:rPr lang="cs-CZ" dirty="0" smtClean="0"/>
              <a:t>SPC při základních školách pro sluchově postižené (Vyhláška č.72/2005 Sb.) Úkoly: na základě audiologické a </a:t>
            </a:r>
            <a:r>
              <a:rPr lang="cs-CZ" dirty="0" err="1" smtClean="0"/>
              <a:t>speciálněpedagogické</a:t>
            </a:r>
            <a:r>
              <a:rPr lang="cs-CZ" dirty="0" smtClean="0"/>
              <a:t> diagnostiky zvolit rehabilitační metodu na podporu rozvoje komunikačních schopností, depistáž sluchově postižených dětí,  </a:t>
            </a:r>
            <a:r>
              <a:rPr lang="cs-CZ" dirty="0" err="1" smtClean="0"/>
              <a:t>psychorehabilitační</a:t>
            </a:r>
            <a:r>
              <a:rPr lang="cs-CZ" dirty="0" smtClean="0"/>
              <a:t> pomoc, sociální poradenství rodinám, metodická pomoc sluch.post. a pedagogům v integrovaných podmínkách, výchovně-vzdělávací péče o sluch.post.děti raného věku</a:t>
            </a:r>
          </a:p>
          <a:p>
            <a:pPr lvl="0"/>
            <a:r>
              <a:rPr lang="cs-CZ" b="1" dirty="0" smtClean="0"/>
              <a:t>Mateřské školy pro sluch.post</a:t>
            </a:r>
            <a:r>
              <a:rPr lang="cs-CZ" dirty="0" smtClean="0"/>
              <a:t>. - zřizovány při některých ZŠ pro sluch.post., děti od 3 do 6 let s různým stupněm sluch.vady, plní diagnostické úkoly  a spolupracují s SPC a s rodinou dítěte </a:t>
            </a:r>
          </a:p>
          <a:p>
            <a:pPr>
              <a:buNone/>
            </a:pPr>
            <a:r>
              <a:rPr lang="cs-CZ" dirty="0" smtClean="0"/>
              <a:t>	Specifické úkoly MŠ: navazování komunikace, tvoření a rozvíjení hlasu, rozvíjení zrak.vnímáním, nácvik odezírání, hmatové vnímání, rozvoj jemné a hrubé motor., reedukace či edukace sluchu, rozvíjení řeči, vytvořit kladní vztah k mluvení, začátky čtení pomocí globální metody, dosažení funkční komunikace s využitím nonverbálních prostředků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Komplexní péče o osoby se sluchovým postižením</a:t>
            </a:r>
            <a:endParaRPr lang="cs-CZ" dirty="0"/>
          </a:p>
        </p:txBody>
      </p:sp>
      <p:sp>
        <p:nvSpPr>
          <p:cNvPr id="3" name="Zástupný symbol pro obsah 2"/>
          <p:cNvSpPr>
            <a:spLocks noGrp="1"/>
          </p:cNvSpPr>
          <p:nvPr>
            <p:ph idx="1"/>
          </p:nvPr>
        </p:nvSpPr>
        <p:spPr/>
        <p:txBody>
          <a:bodyPr>
            <a:normAutofit fontScale="70000" lnSpcReduction="20000"/>
          </a:bodyPr>
          <a:lstStyle/>
          <a:p>
            <a:pPr lvl="0"/>
            <a:r>
              <a:rPr lang="cs-CZ" b="1" dirty="0" smtClean="0"/>
              <a:t>ZŠ pro sluchově postižené - v</a:t>
            </a:r>
            <a:r>
              <a:rPr lang="cs-CZ" dirty="0" smtClean="0"/>
              <a:t>olba vzdělávacího programu je v kompetenci ředitele školy (orální  metoda, bilingvální metoda, totální komunikace) ,  povinná školní docházka až desetiletá (Školský zákon č.561/2004 Sb., Vyhláška č. 73/2005 Sb.)</a:t>
            </a:r>
          </a:p>
          <a:p>
            <a:pPr lvl="0"/>
            <a:r>
              <a:rPr lang="cs-CZ" b="1" dirty="0" smtClean="0"/>
              <a:t>Střední školy pro sluch.post. - </a:t>
            </a:r>
            <a:r>
              <a:rPr lang="cs-CZ" dirty="0" smtClean="0"/>
              <a:t>Střední odborná učiliště, odborná učiliště, praktické školy pro sluch.post. (strojní mechanik, malíř-lakýrník, krejčí, dámská krejčová, truhlář, kuchař, čalouník),  Střední školy s maturitou: střední zdravotnická škola (obor zubní technik), střední průmyslová škola oděvní, střední pedagogická škola (</a:t>
            </a:r>
            <a:r>
              <a:rPr lang="cs-CZ" dirty="0" err="1" smtClean="0"/>
              <a:t>předšk.a</a:t>
            </a:r>
            <a:r>
              <a:rPr lang="cs-CZ" dirty="0" smtClean="0"/>
              <a:t> </a:t>
            </a:r>
            <a:r>
              <a:rPr lang="cs-CZ" dirty="0" err="1" smtClean="0"/>
              <a:t>mimošk</a:t>
            </a:r>
            <a:r>
              <a:rPr lang="cs-CZ" dirty="0" smtClean="0"/>
              <a:t>. pedagogika), střední průmyslová škola elektrotechnická,  gymnázium</a:t>
            </a:r>
          </a:p>
          <a:p>
            <a:r>
              <a:rPr lang="cs-CZ" b="1" dirty="0" smtClean="0"/>
              <a:t>Studium na vysokých školách - </a:t>
            </a:r>
            <a:r>
              <a:rPr lang="cs-CZ" dirty="0" smtClean="0"/>
              <a:t>Bakalářské obory: Výchovná dramatika neslyšících (JAMU Brno), Čeština v komunikaci neslyšících (FF UK </a:t>
            </a:r>
            <a:r>
              <a:rPr lang="cs-CZ" dirty="0" err="1" smtClean="0"/>
              <a:t>Pha</a:t>
            </a:r>
            <a:r>
              <a:rPr lang="cs-CZ" dirty="0" smtClean="0"/>
              <a:t>), Jiné studijní obory: v integrované formě - pro mnohé z sluch.post. je to první společné vzdělávání s intaktní populací.</a:t>
            </a:r>
          </a:p>
          <a:p>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ke vzdělávání žáků se </a:t>
            </a:r>
            <a:r>
              <a:rPr lang="cs-CZ" dirty="0" err="1" smtClean="0"/>
              <a:t>sp</a:t>
            </a:r>
            <a:endParaRPr lang="cs-CZ" dirty="0"/>
          </a:p>
        </p:txBody>
      </p:sp>
      <p:sp>
        <p:nvSpPr>
          <p:cNvPr id="3" name="Zástupný symbol pro obsah 2"/>
          <p:cNvSpPr>
            <a:spLocks noGrp="1"/>
          </p:cNvSpPr>
          <p:nvPr>
            <p:ph idx="1"/>
          </p:nvPr>
        </p:nvSpPr>
        <p:spPr/>
        <p:txBody>
          <a:bodyPr/>
          <a:lstStyle/>
          <a:p>
            <a:r>
              <a:rPr lang="cs-CZ" dirty="0" smtClean="0"/>
              <a:t>Orální metoda – odezírání</a:t>
            </a:r>
          </a:p>
          <a:p>
            <a:r>
              <a:rPr lang="cs-CZ" dirty="0" smtClean="0"/>
              <a:t>Bilingvální přístup – využití znakového jazyka</a:t>
            </a:r>
          </a:p>
          <a:p>
            <a:r>
              <a:rPr lang="cs-CZ" dirty="0" smtClean="0"/>
              <a:t>Totální komunikace – využití všech dostupných komunikačních forem</a:t>
            </a:r>
          </a:p>
          <a:p>
            <a:r>
              <a:rPr lang="cs-CZ" dirty="0" smtClean="0"/>
              <a:t>Možnost integrace sluchově postiženého žáka do běžné základní školy</a:t>
            </a:r>
          </a:p>
          <a:p>
            <a:pPr>
              <a:buNone/>
            </a:pP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Možnosti integrace</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O přijetí sluchově postiženého dítěte do běžné základní školy rozhoduje ředitel školy s přihlédnutím k doporučení odborných pracovníků </a:t>
            </a:r>
            <a:r>
              <a:rPr lang="cs-CZ" dirty="0" err="1" smtClean="0"/>
              <a:t>speciálněpedagogického</a:t>
            </a:r>
            <a:r>
              <a:rPr lang="cs-CZ" dirty="0" smtClean="0"/>
              <a:t> centra. Vzhledem k tomu, že se z větší části rodí sluchově postižené děti slyšícím rodičům, je pochopitelné, že rodiče mnohdy usilují o zařazení jejich dítěte do běžné školy nacházející se v místě bydliště. </a:t>
            </a:r>
            <a:r>
              <a:rPr lang="cs-CZ" smtClean="0"/>
              <a:t>Toto rozhodnutí </a:t>
            </a:r>
            <a:r>
              <a:rPr lang="cs-CZ" dirty="0" smtClean="0"/>
              <a:t>by měli dobře zvážit, neboť začlenění dítěte se speciálními vzdělávacími potřebami do běžné třídy s sebou přináší řadu překážek, které musí rodiče a především sluchově postižené dítě překonávat.</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Zásady při komunikaci se sluchově postiženými žáky</a:t>
            </a:r>
            <a:r>
              <a:rPr lang="cs-CZ" b="1" i="1" dirty="0" smtClean="0"/>
              <a:t/>
            </a:r>
            <a:br>
              <a:rPr lang="cs-CZ" b="1" i="1" dirty="0" smtClean="0"/>
            </a:br>
            <a:endParaRPr lang="cs-CZ" dirty="0"/>
          </a:p>
        </p:txBody>
      </p:sp>
      <p:sp>
        <p:nvSpPr>
          <p:cNvPr id="3" name="Zástupný symbol pro obsah 2"/>
          <p:cNvSpPr>
            <a:spLocks noGrp="1"/>
          </p:cNvSpPr>
          <p:nvPr>
            <p:ph idx="1"/>
          </p:nvPr>
        </p:nvSpPr>
        <p:spPr>
          <a:xfrm>
            <a:off x="214282" y="1357298"/>
            <a:ext cx="8686800" cy="4929222"/>
          </a:xfrm>
        </p:spPr>
        <p:txBody>
          <a:bodyPr>
            <a:normAutofit fontScale="92500" lnSpcReduction="20000"/>
          </a:bodyPr>
          <a:lstStyle/>
          <a:p>
            <a:pPr>
              <a:buNone/>
            </a:pPr>
            <a:endParaRPr lang="cs-CZ" b="1" i="1" dirty="0" smtClean="0"/>
          </a:p>
          <a:p>
            <a:pPr lvl="0"/>
            <a:r>
              <a:rPr lang="cs-CZ" dirty="0" smtClean="0"/>
              <a:t>Osoba se sluchovým postižením musí dobře vidět obličej učitele i spolužáků.</a:t>
            </a:r>
          </a:p>
          <a:p>
            <a:pPr lvl="0"/>
            <a:r>
              <a:rPr lang="cs-CZ" dirty="0" smtClean="0"/>
              <a:t>Žák se sluchovým postižením  by měl při vyučování stát nebo sedět tak, aby obličej byl dobře osvětlen buď přirozeným či umělým světlem. Zajistit, aby osobu neoslňovalo sluneční či jiné ostré světlo a nebylo omezováno při vnímání řeči kombinovaným způsobem – slyšením a odezíráním. </a:t>
            </a:r>
          </a:p>
          <a:p>
            <a:r>
              <a:rPr lang="cs-CZ" dirty="0" smtClean="0"/>
              <a:t>Sluchově postižené dítě by nemělo sedět v bezprostřední blízkosti učitele, aby se nemuselo stále dívat nahoru, když bude chtít vidět obličej. </a:t>
            </a:r>
          </a:p>
          <a:p>
            <a:pPr lvl="0"/>
            <a:endParaRPr lang="cs-CZ" dirty="0" smtClean="0"/>
          </a:p>
          <a:p>
            <a:pPr>
              <a:buNone/>
            </a:pPr>
            <a:endParaRPr lang="cs-CZ" b="1"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při komunikaci se sluchově postiženými žáky</a:t>
            </a:r>
            <a:endParaRPr lang="cs-CZ" dirty="0"/>
          </a:p>
        </p:txBody>
      </p:sp>
      <p:sp>
        <p:nvSpPr>
          <p:cNvPr id="3" name="Zástupný symbol pro obsah 2"/>
          <p:cNvSpPr>
            <a:spLocks noGrp="1"/>
          </p:cNvSpPr>
          <p:nvPr>
            <p:ph idx="1"/>
          </p:nvPr>
        </p:nvSpPr>
        <p:spPr/>
        <p:txBody>
          <a:bodyPr>
            <a:normAutofit fontScale="92500" lnSpcReduction="20000"/>
          </a:bodyPr>
          <a:lstStyle/>
          <a:p>
            <a:pPr lvl="0"/>
            <a:r>
              <a:rPr lang="cs-CZ" dirty="0" smtClean="0"/>
              <a:t>Učitel by měl vždy mluvit obrácen čelem k žákům. Pokud se obrací k tabuli je dobré svou řeč přerušit. Nezakrývat si ústa či obličej, např. pozor na vousy, účes.</a:t>
            </a:r>
          </a:p>
          <a:p>
            <a:pPr lvl="0"/>
            <a:r>
              <a:rPr lang="cs-CZ" dirty="0" smtClean="0"/>
              <a:t>Při řeči nepřehánějte pohyby úst. Může to narušit přirozený rytmus mluvené řeči a tím značně zhoršit její srozumitelnost.  </a:t>
            </a:r>
          </a:p>
          <a:p>
            <a:pPr lvl="0"/>
            <a:r>
              <a:rPr lang="cs-CZ" dirty="0" smtClean="0"/>
              <a:t>Podněcovat sluchově postižené dítě k tomu, aby se hned hlásilo pokud  něčemu nerozumí. Při vyučování nezapomínejme využívat vizuální pomůcky: fólie, diapozitivy, videa, obrázky.</a:t>
            </a:r>
          </a:p>
          <a:p>
            <a:pPr>
              <a:buNone/>
            </a:pPr>
            <a:endParaRPr lang="cs-CZ" b="1" i="1" dirty="0" smtClean="0"/>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při komunikaci se sluchově postiženými žáky</a:t>
            </a:r>
            <a:endParaRPr lang="cs-CZ" dirty="0"/>
          </a:p>
        </p:txBody>
      </p:sp>
      <p:sp>
        <p:nvSpPr>
          <p:cNvPr id="3" name="Zástupný symbol pro obsah 2"/>
          <p:cNvSpPr>
            <a:spLocks noGrp="1"/>
          </p:cNvSpPr>
          <p:nvPr>
            <p:ph idx="1"/>
          </p:nvPr>
        </p:nvSpPr>
        <p:spPr/>
        <p:txBody>
          <a:bodyPr>
            <a:normAutofit fontScale="85000" lnSpcReduction="20000"/>
          </a:bodyPr>
          <a:lstStyle/>
          <a:p>
            <a:pPr lvl="0"/>
            <a:r>
              <a:rPr lang="cs-CZ" dirty="0" smtClean="0"/>
              <a:t>Při delším rozhovoru či vyučovacím celku shrňte na konci nejdůležitější body.</a:t>
            </a:r>
          </a:p>
          <a:p>
            <a:pPr lvl="0"/>
            <a:r>
              <a:rPr lang="cs-CZ" dirty="0" smtClean="0"/>
              <a:t>Dopřejte dítěti malou pauzu.</a:t>
            </a:r>
          </a:p>
          <a:p>
            <a:pPr lvl="0"/>
            <a:r>
              <a:rPr lang="cs-CZ" dirty="0" smtClean="0"/>
              <a:t>Když má být probrané učivo procvičováno otázkami nebo zkoušeno, pak má sluchově postižené dítě větší šanci spolupracovat, když otázky budou kladeny písemně.</a:t>
            </a:r>
          </a:p>
          <a:p>
            <a:pPr lvl="0"/>
            <a:r>
              <a:rPr lang="cs-CZ" dirty="0" smtClean="0"/>
              <a:t>Informujte se u speciálního pedagoga a spolupracujte s ním.</a:t>
            </a:r>
          </a:p>
          <a:p>
            <a:pPr lvl="0"/>
            <a:r>
              <a:rPr lang="cs-CZ" dirty="0" smtClean="0"/>
              <a:t>Přijímejte sluchově postižené dítě jako rovnocenného člena vaší třídy tak, aby všichni žáci viděli a cítili, že žák se sluchadly do kolektivu patří.</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POJMY</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Surdopedie</a:t>
            </a:r>
            <a:r>
              <a:rPr lang="cs-CZ" dirty="0" smtClean="0"/>
              <a:t> (</a:t>
            </a:r>
            <a:r>
              <a:rPr lang="cs-CZ" dirty="0" err="1" smtClean="0"/>
              <a:t>surdus</a:t>
            </a:r>
            <a:r>
              <a:rPr lang="cs-CZ" dirty="0" smtClean="0"/>
              <a:t> – hluchý, </a:t>
            </a:r>
            <a:r>
              <a:rPr lang="cs-CZ" dirty="0" err="1" smtClean="0"/>
              <a:t>paideia</a:t>
            </a:r>
            <a:r>
              <a:rPr lang="cs-CZ" dirty="0" smtClean="0"/>
              <a:t> – výchova)</a:t>
            </a:r>
          </a:p>
          <a:p>
            <a:r>
              <a:rPr lang="cs-CZ" b="1" dirty="0" smtClean="0"/>
              <a:t>Osoby se sluchovým postižením </a:t>
            </a:r>
            <a:r>
              <a:rPr lang="cs-CZ" dirty="0" smtClean="0"/>
              <a:t>– neslyšící, nedoslýchaví, ohluchlí</a:t>
            </a:r>
          </a:p>
          <a:p>
            <a:r>
              <a:rPr lang="cs-CZ" b="1" dirty="0" smtClean="0"/>
              <a:t>Cíl </a:t>
            </a:r>
            <a:r>
              <a:rPr lang="cs-CZ" b="1" dirty="0" err="1" smtClean="0"/>
              <a:t>surdopedie</a:t>
            </a:r>
            <a:r>
              <a:rPr lang="cs-CZ" dirty="0" smtClean="0"/>
              <a:t>– zabezpečit všestranný, optimální rozvoj jedinců se sluchovým postižením, zajistit pro ně vhodnou specifickou vyučovací, výchovnou a pedagogickou podporu. Cíl dále spočívá ve zprostředkování  komunikačních kompetencí (soubor všech mentálních předpokladů, které činí člověka schopným komunikovat)</a:t>
            </a:r>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Pohybový vývoj dítěte se sluchovým postižením</a:t>
            </a:r>
            <a:endParaRPr lang="cs-CZ" dirty="0"/>
          </a:p>
        </p:txBody>
      </p:sp>
      <p:sp>
        <p:nvSpPr>
          <p:cNvPr id="3" name="Zástupný symbol pro obsah 2"/>
          <p:cNvSpPr>
            <a:spLocks noGrp="1"/>
          </p:cNvSpPr>
          <p:nvPr>
            <p:ph idx="1"/>
          </p:nvPr>
        </p:nvSpPr>
        <p:spPr>
          <a:xfrm>
            <a:off x="304800" y="1554162"/>
            <a:ext cx="8686800" cy="5303837"/>
          </a:xfrm>
        </p:spPr>
        <p:txBody>
          <a:bodyPr>
            <a:normAutofit fontScale="92500" lnSpcReduction="20000"/>
          </a:bodyPr>
          <a:lstStyle/>
          <a:p>
            <a:r>
              <a:rPr lang="cs-CZ" dirty="0" smtClean="0"/>
              <a:t>Sluchově postižené dítě se vyvíjí po tělesné schránce obdobně jako zdravé dítě. Podmínky jeho vývoje jsou však ztížené, a to v závislosti na stupni a typu postižení. Sluchově postiženému dítěti chybí především plná funkce sluchového vnímání, dostatečně hlasitý sluchový podnět, který dává impulsy k dalšímu rozvoji. Například slyšící kojenec se začne otáčet za zvukem, později za ním začne lézt, brát si zvukovou hračku do ruky, apod. Posiluje tím nejen své svaly, ale rozvíjí i své sluchové vnímání a následné myšlení. Proto je u sluchově postiženého dítěte třeba více se soustředit na ostatní smysly a dovednosti, které napomáhají motorickému rozvoji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Tělesná výchova a sport žáků se sluchovým postižením</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Tělovýchovná činnost osob se sluchovým postižením má u nás i ve světě dobrou tradici. Pořádají se celostátní přebory i světové soutěže v různých sportovních disciplínách. </a:t>
            </a:r>
          </a:p>
          <a:p>
            <a:r>
              <a:rPr lang="cs-CZ" dirty="0" smtClean="0"/>
              <a:t>Vzdělávacím úkolem tělesné výchovy je dát žákům co nejvíce pohybových dovedností a návyků, a tím přispívat k jejich všestrannému a harmonickému pohybovému vývoji. Je v zájmu dětí s poruchami sluchu, aby se jim dostalo co nejvíce pohybových dovedností a návyků, aby se kromě sluchového handicapu nevytvářel ještě další, totiž pohybový, a aby se nezvyšovala jejich odlišnost od dětí slyšících</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PRO TĚLESNÁ </a:t>
            </a:r>
            <a:r>
              <a:rPr lang="cs-CZ" dirty="0" err="1" smtClean="0"/>
              <a:t>CVIČENĺ</a:t>
            </a:r>
            <a:r>
              <a:rPr lang="cs-CZ" dirty="0" smtClean="0"/>
              <a:t> SE SLUCHOVĚ POSTIŽENÝMI</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před každým cvičením je nutné zkontrolovat sluchadla</a:t>
            </a:r>
          </a:p>
          <a:p>
            <a:pPr lvl="0"/>
            <a:r>
              <a:rPr lang="cs-CZ" dirty="0" smtClean="0"/>
              <a:t>mluvit na cvičence za optimálních podmínek pro sluchově postižené (tiché prostředí, dobře osvětlené, větrané místnosti)</a:t>
            </a:r>
          </a:p>
          <a:p>
            <a:pPr lvl="0"/>
            <a:r>
              <a:rPr lang="cs-CZ" dirty="0" smtClean="0"/>
              <a:t>před každým cvičením stručně a zřetelně vysvětlit, co se bude dělat</a:t>
            </a:r>
          </a:p>
          <a:p>
            <a:pPr lvl="0"/>
            <a:r>
              <a:rPr lang="cs-CZ" dirty="0" smtClean="0"/>
              <a:t>mluvit v krátkých větách</a:t>
            </a:r>
          </a:p>
          <a:p>
            <a:pPr lvl="0"/>
            <a:r>
              <a:rPr lang="cs-CZ" dirty="0" smtClean="0"/>
              <a:t>vysvětlení doplnit názornou ukázkou</a:t>
            </a:r>
          </a:p>
          <a:p>
            <a:pPr lvl="0"/>
            <a:r>
              <a:rPr lang="cs-CZ" dirty="0" smtClean="0"/>
              <a:t>při cvičení využívat zvukového, eventuelně i světelného signálu (bubínek, trubka, zvonek, světelný zvonek, apod.)</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ZÁSADY PRO TĚLESNÁ </a:t>
            </a:r>
            <a:r>
              <a:rPr lang="cs-CZ" dirty="0" err="1" smtClean="0"/>
              <a:t>CVIČENĺ</a:t>
            </a:r>
            <a:r>
              <a:rPr lang="cs-CZ" dirty="0" smtClean="0"/>
              <a:t> SE SLUCHOVĚ POSTIŽENÝMI</a:t>
            </a:r>
            <a:endParaRPr lang="cs-CZ" dirty="0"/>
          </a:p>
        </p:txBody>
      </p:sp>
      <p:sp>
        <p:nvSpPr>
          <p:cNvPr id="3" name="Zástupný symbol pro obsah 2"/>
          <p:cNvSpPr>
            <a:spLocks noGrp="1"/>
          </p:cNvSpPr>
          <p:nvPr>
            <p:ph idx="1"/>
          </p:nvPr>
        </p:nvSpPr>
        <p:spPr/>
        <p:txBody>
          <a:bodyPr>
            <a:normAutofit fontScale="77500" lnSpcReduction="20000"/>
          </a:bodyPr>
          <a:lstStyle/>
          <a:p>
            <a:pPr lvl="0"/>
            <a:r>
              <a:rPr lang="cs-CZ" dirty="0" smtClean="0"/>
              <a:t>uvědomit si, s jakými novými pojmy budeme žáky seznamovat:  pokud je nové slovo spojeno s pohybem či nějakou činností, žáci si jej snáze osvojí, čímž rozšíříme a obohatíme jejich slovník</a:t>
            </a:r>
          </a:p>
          <a:p>
            <a:pPr lvl="0"/>
            <a:r>
              <a:rPr lang="cs-CZ" dirty="0" smtClean="0"/>
              <a:t>nových pojmů v daném cvičení používáme střídmě</a:t>
            </a:r>
          </a:p>
          <a:p>
            <a:pPr lvl="0"/>
            <a:r>
              <a:rPr lang="cs-CZ" dirty="0" smtClean="0"/>
              <a:t>během cvičení nový pojem opakovat</a:t>
            </a:r>
          </a:p>
          <a:p>
            <a:pPr lvl="0"/>
            <a:r>
              <a:rPr lang="cs-CZ" dirty="0" smtClean="0"/>
              <a:t>dbát na vzdálenost a směr, ze kterého na dítě mluvíme (zvláště při cvičeních, kdy se často mění směr a vzdálenost)</a:t>
            </a:r>
          </a:p>
          <a:p>
            <a:pPr lvl="0"/>
            <a:r>
              <a:rPr lang="cs-CZ" dirty="0" smtClean="0"/>
              <a:t>ověřit si, zda cvičenec našemu pokynu porozuměl</a:t>
            </a:r>
          </a:p>
          <a:p>
            <a:pPr lvl="0"/>
            <a:r>
              <a:rPr lang="cs-CZ" dirty="0" smtClean="0"/>
              <a:t>každou činnost přiměřeně slovně doprovázet (neuvědomělé rozšiřování slovní zásoby a cvičení rozumění řeči)</a:t>
            </a:r>
          </a:p>
          <a:p>
            <a:pPr lvl="0"/>
            <a:r>
              <a:rPr lang="cs-CZ" dirty="0" smtClean="0"/>
              <a:t>dbát na celkovou bezpečnost cvičenců</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Specifika v pohybové aktivitě sluchově postižených jedinců</a:t>
            </a:r>
          </a:p>
        </p:txBody>
      </p:sp>
      <p:sp>
        <p:nvSpPr>
          <p:cNvPr id="3" name="Zástupný symbol pro obsah 2"/>
          <p:cNvSpPr>
            <a:spLocks noGrp="1"/>
          </p:cNvSpPr>
          <p:nvPr>
            <p:ph idx="1"/>
          </p:nvPr>
        </p:nvSpPr>
        <p:spPr>
          <a:xfrm>
            <a:off x="304800" y="1554162"/>
            <a:ext cx="8686800" cy="4875233"/>
          </a:xfrm>
        </p:spPr>
        <p:txBody>
          <a:bodyPr>
            <a:normAutofit fontScale="55000" lnSpcReduction="20000"/>
          </a:bodyPr>
          <a:lstStyle/>
          <a:p>
            <a:r>
              <a:rPr lang="cs-CZ" dirty="0" smtClean="0"/>
              <a:t>Sluchově postižení mohou sportovat téměř bez omezení. Neslyšící mají při sportování handicap pouze v komunikaci. To je důvodem, na rozdíl od jinak postižených sportovců, proč nestartují na paralympijských hrách. Byla pro ně vytvořena </a:t>
            </a:r>
            <a:r>
              <a:rPr lang="cs-CZ" dirty="0" err="1" smtClean="0"/>
              <a:t>deaflympiáda</a:t>
            </a:r>
            <a:r>
              <a:rPr lang="cs-CZ" dirty="0" smtClean="0"/>
              <a:t>. Často porážejí i zdravé sportovce. </a:t>
            </a:r>
          </a:p>
          <a:p>
            <a:r>
              <a:rPr lang="cs-CZ" dirty="0" smtClean="0"/>
              <a:t>Pro některé sluchově postižené jedince nejsou vhodné sporty, při kterých dochází ke zvýšenému množství otřesů, ale i například potápění kvůli změně nitroušního tlaku. Při cvičení se sluchově postiženými je nutno vyhnout se rychlému střídání poloh nebo cvikům na nářadí. </a:t>
            </a:r>
          </a:p>
          <a:p>
            <a:r>
              <a:rPr lang="cs-CZ" dirty="0" smtClean="0"/>
              <a:t>Pohyb je pro SP jedince velmi vhodný. Pozitivně ovlivňuje rozvoj osobnosti a společenské začlenění, rozvíjí orientaci v prostoru i smyslové vnímání (zrakové, hmatové). </a:t>
            </a:r>
          </a:p>
          <a:p>
            <a:r>
              <a:rPr lang="cs-CZ" dirty="0" smtClean="0"/>
              <a:t>Pro osoby se zbytky sluchu nebo nedoslýchavé je vhodné zařadit cvičení na rozvoj sluchového vnímání. Pozitivně působí také vhodně zvolené cviky na rozvoj rovnováhy a neměli bychom zapomínat na relaxační cvičení.</a:t>
            </a:r>
          </a:p>
          <a:p>
            <a:r>
              <a:rPr lang="cs-CZ" dirty="0" smtClean="0"/>
              <a:t>V rámci motorického učení se věnujeme vizuálním ukázkám. Mluvíme přiměřeně hlasitě, dobře artikulujeme a využíváme dotyků a názorných ukázek. U sluchově postižených jedinců se využívá místo zvukových signálů, </a:t>
            </a:r>
            <a:r>
              <a:rPr lang="cs-CZ" dirty="0" err="1" smtClean="0"/>
              <a:t>signálů</a:t>
            </a:r>
            <a:r>
              <a:rPr lang="cs-CZ" dirty="0" smtClean="0"/>
              <a:t> světelných či vibračních. </a:t>
            </a:r>
          </a:p>
          <a:p>
            <a:r>
              <a:rPr lang="cs-CZ" dirty="0" err="1" smtClean="0"/>
              <a:t>Deaflympijské</a:t>
            </a:r>
            <a:r>
              <a:rPr lang="cs-CZ" dirty="0" smtClean="0"/>
              <a:t> hry - http://www.</a:t>
            </a:r>
            <a:r>
              <a:rPr lang="cs-CZ" dirty="0" err="1" smtClean="0"/>
              <a:t>paralympic.cz</a:t>
            </a:r>
            <a:r>
              <a:rPr lang="cs-CZ" dirty="0" smtClean="0"/>
              <a:t>/</a:t>
            </a:r>
            <a:r>
              <a:rPr lang="cs-CZ" dirty="0" err="1" smtClean="0"/>
              <a:t>cs</a:t>
            </a:r>
            <a:r>
              <a:rPr lang="cs-CZ" dirty="0" smtClean="0"/>
              <a:t>/</a:t>
            </a:r>
            <a:r>
              <a:rPr lang="cs-CZ" dirty="0" err="1" smtClean="0"/>
              <a:t>deaflympicgameshistory</a:t>
            </a:r>
            <a:r>
              <a:rPr lang="cs-CZ" dirty="0" smtClean="0"/>
              <a:t>/Default.</a:t>
            </a:r>
            <a:r>
              <a:rPr lang="cs-CZ" smtClean="0"/>
              <a:t>aspx</a:t>
            </a:r>
            <a:endParaRPr lang="cs-CZ" dirty="0" smtClean="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Použitá literatura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Bytešníková</a:t>
            </a:r>
            <a:r>
              <a:rPr lang="cs-CZ" dirty="0" smtClean="0"/>
              <a:t>, I., Horáková, R. Klenková, J.</a:t>
            </a:r>
            <a:r>
              <a:rPr lang="cs-CZ" i="1" dirty="0" smtClean="0"/>
              <a:t> Logopedie &amp; </a:t>
            </a:r>
            <a:r>
              <a:rPr lang="cs-CZ" i="1" dirty="0" err="1" smtClean="0"/>
              <a:t>Surdopedie</a:t>
            </a:r>
            <a:r>
              <a:rPr lang="cs-CZ" i="1" dirty="0" smtClean="0"/>
              <a:t>. </a:t>
            </a:r>
            <a:r>
              <a:rPr lang="cs-CZ" dirty="0" smtClean="0"/>
              <a:t>Brno: </a:t>
            </a:r>
            <a:r>
              <a:rPr lang="cs-CZ" dirty="0" err="1" smtClean="0"/>
              <a:t>Paido</a:t>
            </a:r>
            <a:r>
              <a:rPr lang="cs-CZ" dirty="0" smtClean="0"/>
              <a:t>, 2007. ISBN 978-80-7315-136-2.</a:t>
            </a:r>
          </a:p>
          <a:p>
            <a:r>
              <a:rPr lang="cs-CZ" dirty="0" err="1" smtClean="0"/>
              <a:t>Pipeková</a:t>
            </a:r>
            <a:r>
              <a:rPr lang="cs-CZ" dirty="0" smtClean="0"/>
              <a:t>, J. (</a:t>
            </a:r>
            <a:r>
              <a:rPr lang="cs-CZ" dirty="0" err="1" smtClean="0"/>
              <a:t>ed</a:t>
            </a:r>
            <a:r>
              <a:rPr lang="cs-CZ" dirty="0" smtClean="0"/>
              <a:t>.). </a:t>
            </a:r>
            <a:r>
              <a:rPr lang="cs-CZ" i="1" dirty="0" smtClean="0"/>
              <a:t>Kapitoly ze speciální pedagogiky.</a:t>
            </a:r>
            <a:r>
              <a:rPr lang="cs-CZ" dirty="0" smtClean="0"/>
              <a:t> Brno : </a:t>
            </a:r>
            <a:r>
              <a:rPr lang="cs-CZ" dirty="0" err="1" smtClean="0"/>
              <a:t>Paido</a:t>
            </a:r>
            <a:r>
              <a:rPr lang="cs-CZ" dirty="0" smtClean="0"/>
              <a:t>, 2006. ISBN 80-7315-120-0</a:t>
            </a:r>
          </a:p>
          <a:p>
            <a:r>
              <a:rPr lang="cs-CZ" dirty="0" err="1" smtClean="0"/>
              <a:t>Kincová</a:t>
            </a:r>
            <a:r>
              <a:rPr lang="cs-CZ" dirty="0" smtClean="0"/>
              <a:t>, E. </a:t>
            </a:r>
            <a:r>
              <a:rPr lang="cs-CZ" i="1" dirty="0" smtClean="0"/>
              <a:t>Tělesná výchova a sport u dětí sluchově postižených</a:t>
            </a:r>
            <a:r>
              <a:rPr lang="cs-CZ" dirty="0" smtClean="0"/>
              <a:t>. Bakalářská práce. MU </a:t>
            </a:r>
            <a:r>
              <a:rPr lang="cs-CZ" dirty="0" err="1" smtClean="0"/>
              <a:t>FSpS</a:t>
            </a:r>
            <a:r>
              <a:rPr lang="cs-CZ" dirty="0" smtClean="0"/>
              <a:t>, 2009, 39 s</a:t>
            </a:r>
          </a:p>
          <a:p>
            <a:r>
              <a:rPr lang="cs-CZ" dirty="0" smtClean="0"/>
              <a:t>Lejska, M. </a:t>
            </a:r>
            <a:r>
              <a:rPr lang="cs-CZ" i="1" dirty="0" smtClean="0"/>
              <a:t>Poruchy verbální komunikace a foniatrie. </a:t>
            </a:r>
            <a:r>
              <a:rPr lang="cs-CZ" dirty="0" smtClean="0"/>
              <a:t>Brno: </a:t>
            </a:r>
            <a:r>
              <a:rPr lang="cs-CZ" dirty="0" err="1" smtClean="0"/>
              <a:t>Paido</a:t>
            </a:r>
            <a:r>
              <a:rPr lang="cs-CZ" dirty="0" smtClean="0"/>
              <a:t>, 2003. ISBN 80-7315-038-7</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sluchových vad</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Dělení podle místa vzniku postižení</a:t>
            </a:r>
          </a:p>
          <a:p>
            <a:pPr lvl="0">
              <a:buNone/>
            </a:pPr>
            <a:r>
              <a:rPr lang="cs-CZ" dirty="0" smtClean="0"/>
              <a:t>	- </a:t>
            </a:r>
            <a:r>
              <a:rPr lang="cs-CZ" b="1" dirty="0" smtClean="0"/>
              <a:t>Periferní nedoslýchavost či hluchota</a:t>
            </a:r>
          </a:p>
          <a:p>
            <a:pPr lvl="0">
              <a:buNone/>
            </a:pPr>
            <a:r>
              <a:rPr lang="cs-CZ" dirty="0" smtClean="0"/>
              <a:t>		</a:t>
            </a:r>
            <a:r>
              <a:rPr lang="cs-CZ" i="1" dirty="0" smtClean="0"/>
              <a:t>převodní </a:t>
            </a:r>
            <a:r>
              <a:rPr lang="cs-CZ" dirty="0" smtClean="0"/>
              <a:t>(důvodem např. překážka ve zvukovodu, perforace bubínku) - „slyší méně, ale rozumí“</a:t>
            </a:r>
          </a:p>
          <a:p>
            <a:pPr lvl="0">
              <a:buNone/>
            </a:pPr>
            <a:r>
              <a:rPr lang="cs-CZ" dirty="0" smtClean="0"/>
              <a:t>		</a:t>
            </a:r>
            <a:r>
              <a:rPr lang="cs-CZ" i="1" dirty="0" smtClean="0"/>
              <a:t>percepční </a:t>
            </a:r>
            <a:r>
              <a:rPr lang="cs-CZ" dirty="0" smtClean="0"/>
              <a:t>(porušena funkce vnitřního ucha, sluchového nervu nebo mozkové kůry) - „slyší hodně, ale nerozumí“</a:t>
            </a:r>
          </a:p>
          <a:p>
            <a:pPr lvl="0">
              <a:buNone/>
            </a:pPr>
            <a:r>
              <a:rPr lang="cs-CZ" dirty="0" smtClean="0"/>
              <a:t>		</a:t>
            </a:r>
            <a:r>
              <a:rPr lang="cs-CZ" i="1" dirty="0" smtClean="0"/>
              <a:t>smíšená </a:t>
            </a:r>
            <a:r>
              <a:rPr lang="cs-CZ" dirty="0" smtClean="0"/>
              <a:t>(kombinace převodní a percepční)</a:t>
            </a:r>
          </a:p>
          <a:p>
            <a:pPr lvl="0">
              <a:buNone/>
            </a:pPr>
            <a:r>
              <a:rPr lang="cs-CZ" dirty="0" smtClean="0"/>
              <a:t>	- </a:t>
            </a:r>
            <a:r>
              <a:rPr lang="cs-CZ" b="1" dirty="0" smtClean="0"/>
              <a:t>Centrální nedoslýchavost či hluchota </a:t>
            </a:r>
            <a:r>
              <a:rPr lang="cs-CZ" dirty="0" smtClean="0"/>
              <a:t>- postižen korový a podkorový systém sluchových drah. Abnormální zpracování  zvukového signálu v  mozku </a:t>
            </a:r>
          </a:p>
          <a:p>
            <a:pPr>
              <a:buNone/>
            </a:pP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sluchových vad</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Dělení podle období vzniku postižení</a:t>
            </a:r>
          </a:p>
          <a:p>
            <a:pPr>
              <a:buNone/>
            </a:pPr>
            <a:r>
              <a:rPr lang="cs-CZ" dirty="0" smtClean="0"/>
              <a:t>	- </a:t>
            </a:r>
            <a:r>
              <a:rPr lang="cs-CZ" b="1" dirty="0" smtClean="0"/>
              <a:t>Endogenní faktory</a:t>
            </a:r>
          </a:p>
          <a:p>
            <a:pPr>
              <a:buNone/>
            </a:pPr>
            <a:r>
              <a:rPr lang="cs-CZ" dirty="0" smtClean="0"/>
              <a:t>		vrozené vady sluchu</a:t>
            </a:r>
          </a:p>
          <a:p>
            <a:pPr>
              <a:buNone/>
            </a:pPr>
            <a:r>
              <a:rPr lang="cs-CZ" dirty="0" smtClean="0"/>
              <a:t>		geneticky podmíněné</a:t>
            </a:r>
          </a:p>
          <a:p>
            <a:pPr>
              <a:buNone/>
            </a:pPr>
            <a:r>
              <a:rPr lang="cs-CZ" dirty="0" smtClean="0"/>
              <a:t>	- </a:t>
            </a:r>
            <a:r>
              <a:rPr lang="cs-CZ" b="1" dirty="0" smtClean="0"/>
              <a:t>Exogenní faktory</a:t>
            </a:r>
          </a:p>
          <a:p>
            <a:pPr>
              <a:buNone/>
            </a:pPr>
            <a:r>
              <a:rPr lang="cs-CZ" dirty="0" smtClean="0"/>
              <a:t>		prenatální období </a:t>
            </a:r>
          </a:p>
          <a:p>
            <a:pPr>
              <a:buNone/>
            </a:pPr>
            <a:r>
              <a:rPr lang="cs-CZ" dirty="0" smtClean="0"/>
              <a:t>		perinatální</a:t>
            </a:r>
          </a:p>
          <a:p>
            <a:pPr>
              <a:buNone/>
            </a:pPr>
            <a:r>
              <a:rPr lang="cs-CZ" dirty="0" smtClean="0"/>
              <a:t>		postnatální – získané před fixací řeči do 6. roku života má různý dopad na komunikační možnosti</a:t>
            </a:r>
          </a:p>
          <a:p>
            <a:pPr>
              <a:buNone/>
            </a:pPr>
            <a:r>
              <a:rPr lang="cs-CZ" dirty="0" smtClean="0"/>
              <a:t>				- získané po fixaci řeči</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sluchových vad</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Podle stupně postižení</a:t>
            </a:r>
          </a:p>
          <a:p>
            <a:pPr>
              <a:lnSpc>
                <a:spcPct val="80000"/>
              </a:lnSpc>
              <a:buFont typeface="Wingdings" pitchFamily="2" charset="2"/>
              <a:buNone/>
            </a:pPr>
            <a:r>
              <a:rPr lang="cs-CZ" b="1" dirty="0" smtClean="0">
                <a:latin typeface="Times New Roman" pitchFamily="18" charset="0"/>
              </a:rPr>
              <a:t>Klasifikace podle ztráty v decibelech</a:t>
            </a:r>
            <a:r>
              <a:rPr lang="cs-CZ" dirty="0" smtClean="0">
                <a:latin typeface="Times New Roman" pitchFamily="18" charset="0"/>
              </a:rPr>
              <a:t> (Lejska, 2003):</a:t>
            </a:r>
          </a:p>
          <a:p>
            <a:pPr>
              <a:lnSpc>
                <a:spcPct val="80000"/>
              </a:lnSpc>
              <a:buFont typeface="Wingdings" pitchFamily="2" charset="2"/>
              <a:buNone/>
            </a:pPr>
            <a:endParaRPr lang="cs-CZ" dirty="0" smtClean="0">
              <a:latin typeface="Times New Roman" pitchFamily="18" charset="0"/>
            </a:endParaRPr>
          </a:p>
          <a:p>
            <a:pPr>
              <a:lnSpc>
                <a:spcPct val="80000"/>
              </a:lnSpc>
              <a:buNone/>
            </a:pPr>
            <a:r>
              <a:rPr lang="cs-CZ" dirty="0" smtClean="0">
                <a:latin typeface="Times New Roman" pitchFamily="18" charset="0"/>
              </a:rPr>
              <a:t>Normální stav sluchu				  0 dB – 20 dB</a:t>
            </a:r>
          </a:p>
          <a:p>
            <a:pPr>
              <a:lnSpc>
                <a:spcPct val="80000"/>
              </a:lnSpc>
              <a:buNone/>
            </a:pPr>
            <a:r>
              <a:rPr lang="cs-CZ" dirty="0" smtClean="0">
                <a:latin typeface="Times New Roman" pitchFamily="18" charset="0"/>
              </a:rPr>
              <a:t>Lehká vada, porucha sluchu			20 dB – 40 dB</a:t>
            </a:r>
          </a:p>
          <a:p>
            <a:pPr>
              <a:lnSpc>
                <a:spcPct val="80000"/>
              </a:lnSpc>
              <a:buNone/>
            </a:pPr>
            <a:r>
              <a:rPr lang="cs-CZ" dirty="0" smtClean="0">
                <a:latin typeface="Times New Roman" pitchFamily="18" charset="0"/>
              </a:rPr>
              <a:t>Středně těžká vada, porucha sluchu		40 dB – 60 dB</a:t>
            </a:r>
          </a:p>
          <a:p>
            <a:pPr>
              <a:lnSpc>
                <a:spcPct val="80000"/>
              </a:lnSpc>
              <a:buNone/>
            </a:pPr>
            <a:r>
              <a:rPr lang="cs-CZ" dirty="0" smtClean="0">
                <a:latin typeface="Times New Roman" pitchFamily="18" charset="0"/>
              </a:rPr>
              <a:t>Těžká vada, porucha sluchu			60 dB – 80 dB</a:t>
            </a:r>
          </a:p>
          <a:p>
            <a:pPr>
              <a:lnSpc>
                <a:spcPct val="80000"/>
              </a:lnSpc>
              <a:buNone/>
            </a:pPr>
            <a:r>
              <a:rPr lang="cs-CZ" dirty="0" smtClean="0">
                <a:latin typeface="Times New Roman" pitchFamily="18" charset="0"/>
              </a:rPr>
              <a:t>Velmi těžká vada, porucha sluchu		80 dB – 90 dB</a:t>
            </a:r>
          </a:p>
          <a:p>
            <a:pPr>
              <a:lnSpc>
                <a:spcPct val="80000"/>
              </a:lnSpc>
              <a:buNone/>
            </a:pPr>
            <a:r>
              <a:rPr lang="cs-CZ" dirty="0" smtClean="0">
                <a:latin typeface="Times New Roman" pitchFamily="18" charset="0"/>
              </a:rPr>
              <a:t>Hluchota komunikační (praktická) = zbytky sluchu          &gt; 90 dB</a:t>
            </a:r>
          </a:p>
          <a:p>
            <a:pPr>
              <a:lnSpc>
                <a:spcPct val="80000"/>
              </a:lnSpc>
              <a:buNone/>
            </a:pPr>
            <a:r>
              <a:rPr lang="cs-CZ" dirty="0" smtClean="0">
                <a:latin typeface="Times New Roman" pitchFamily="18" charset="0"/>
              </a:rPr>
              <a:t>Hluchota úplná (totální)	       bez audiometrické odpovědi</a:t>
            </a:r>
          </a:p>
          <a:p>
            <a:pPr>
              <a:buNone/>
            </a:pPr>
            <a:endParaRPr lang="cs-CZ" dirty="0" smtClean="0"/>
          </a:p>
          <a:p>
            <a:pPr>
              <a:buNone/>
            </a:pPr>
            <a:r>
              <a:rPr lang="cs-CZ" dirty="0" smtClean="0"/>
              <a:t>	</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ANATOMIE A FYZIOLOGIE SLUCHOVÉHO ANALYZÁTORU</a:t>
            </a:r>
            <a:endParaRPr lang="cs-CZ" dirty="0"/>
          </a:p>
        </p:txBody>
      </p:sp>
      <p:pic>
        <p:nvPicPr>
          <p:cNvPr id="6" name="Zástupný symbol pro obsah 5"/>
          <p:cNvPicPr>
            <a:picLocks noGrp="1"/>
          </p:cNvPicPr>
          <p:nvPr>
            <p:ph idx="1"/>
          </p:nvPr>
        </p:nvPicPr>
        <p:blipFill>
          <a:blip r:embed="rId2" cstate="print"/>
          <a:srcRect l="8813" t="22772" r="60579" b="11551"/>
          <a:stretch>
            <a:fillRect/>
          </a:stretch>
        </p:blipFill>
        <p:spPr bwMode="auto">
          <a:xfrm>
            <a:off x="857224" y="1554162"/>
            <a:ext cx="7286676" cy="5089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smtClean="0"/>
              <a:t>Zevní ucho </a:t>
            </a:r>
            <a:r>
              <a:rPr lang="cs-CZ" dirty="0" smtClean="0"/>
              <a:t>– boltec, zvukovod</a:t>
            </a:r>
          </a:p>
          <a:p>
            <a:r>
              <a:rPr lang="cs-CZ" b="1" dirty="0" smtClean="0"/>
              <a:t>Střední ucho </a:t>
            </a:r>
            <a:r>
              <a:rPr lang="cs-CZ" dirty="0" smtClean="0"/>
              <a:t>– bubínek, středoušní dutina, kladívko, kovadlinka, třmínek, </a:t>
            </a:r>
            <a:r>
              <a:rPr lang="cs-CZ" dirty="0" err="1" smtClean="0"/>
              <a:t>eustachova</a:t>
            </a:r>
            <a:r>
              <a:rPr lang="cs-CZ" dirty="0" smtClean="0"/>
              <a:t> trubice</a:t>
            </a:r>
          </a:p>
          <a:p>
            <a:r>
              <a:rPr lang="cs-CZ" b="1" dirty="0" smtClean="0"/>
              <a:t>Vnitřní ucho </a:t>
            </a:r>
            <a:r>
              <a:rPr lang="cs-CZ" b="1" smtClean="0"/>
              <a:t>– </a:t>
            </a:r>
            <a:r>
              <a:rPr lang="cs-CZ" smtClean="0"/>
              <a:t>rovnovážný orgán, </a:t>
            </a:r>
            <a:r>
              <a:rPr lang="cs-CZ" dirty="0" smtClean="0"/>
              <a:t>hlemýžď, sluchový nerv</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Sluchová protetika</a:t>
            </a:r>
            <a:endParaRPr lang="cs-CZ" dirty="0"/>
          </a:p>
        </p:txBody>
      </p:sp>
      <p:sp>
        <p:nvSpPr>
          <p:cNvPr id="3" name="Zástupný symbol pro obsah 2"/>
          <p:cNvSpPr>
            <a:spLocks noGrp="1"/>
          </p:cNvSpPr>
          <p:nvPr>
            <p:ph idx="1"/>
          </p:nvPr>
        </p:nvSpPr>
        <p:spPr/>
        <p:txBody>
          <a:bodyPr>
            <a:normAutofit fontScale="70000" lnSpcReduction="20000"/>
          </a:bodyPr>
          <a:lstStyle/>
          <a:p>
            <a:r>
              <a:rPr lang="cs-CZ" b="1" dirty="0" smtClean="0"/>
              <a:t>Sluchadla</a:t>
            </a:r>
            <a:r>
              <a:rPr lang="cs-CZ" dirty="0" smtClean="0"/>
              <a:t> – základní kompenzační pomůcka, slouží k zesílení a modifikaci zvuků z okolního prostředí (závěsné, boltcové, </a:t>
            </a:r>
            <a:r>
              <a:rPr lang="cs-CZ" dirty="0" err="1" smtClean="0"/>
              <a:t>zvukovodové</a:t>
            </a:r>
            <a:r>
              <a:rPr lang="cs-CZ" dirty="0" smtClean="0"/>
              <a:t>, brýlová, kapesní, apod.)</a:t>
            </a:r>
          </a:p>
          <a:p>
            <a:endParaRPr lang="cs-CZ" dirty="0" smtClean="0"/>
          </a:p>
          <a:p>
            <a:pPr lvl="0"/>
            <a:r>
              <a:rPr lang="cs-CZ" b="1" dirty="0" smtClean="0"/>
              <a:t>Kochleární implantát – </a:t>
            </a:r>
            <a:r>
              <a:rPr lang="cs-CZ" dirty="0" smtClean="0"/>
              <a:t>nitroušní elektronická smyslová náhrada, která přenáší sluchové vjemy přímou elektronickou stimulací sluchového nervu uvnitř hlemýždě vnitřního ucha. Obchází tak poškozený sluchový orgán, část je implantována do spánkové kosti a elektrody zavedeny do hlemýždě. Určená pro osoby nemající využitelné zbytky sluchu (sluchový nerv je v pořádku), pro náhle ohluchlé.</a:t>
            </a:r>
          </a:p>
          <a:p>
            <a:endParaRPr lang="cs-CZ" dirty="0" smtClean="0"/>
          </a:p>
          <a:p>
            <a:r>
              <a:rPr lang="cs-CZ" b="1" dirty="0" smtClean="0"/>
              <a:t>Další pomůcky – </a:t>
            </a:r>
            <a:r>
              <a:rPr lang="cs-CZ" dirty="0" smtClean="0"/>
              <a:t>motivující ke čtení, usnadňující získávání informací, signalizační pomůcky,…</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Komunikace osob se sluchovým postižením</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Hledání adekvátního komunikačního systému pro jedince se sluchovým postižením je po staletí problémem, který  s různou mírou úspěšnosti řešili již naši předchůdci. Při dorozumívání s osobami se sluchovým postižením se nejčastěji setkáváme se dvěma základními komunikačními systémy. Oba systémy mají ve výchově a vzdělávání své místo a míra jejich partnerství závisí na volbě přístupu k edukaci sluchově postižených. </a:t>
            </a:r>
            <a:r>
              <a:rPr lang="cs-CZ" dirty="0" err="1" smtClean="0"/>
              <a:t>Audioorální</a:t>
            </a:r>
            <a:r>
              <a:rPr lang="cs-CZ" dirty="0" smtClean="0"/>
              <a:t> systém maximálně využívá zbytků sluchu a cílem je osvojení si mluvené řeči a  schopnosti odezírat. </a:t>
            </a:r>
            <a:r>
              <a:rPr lang="cs-CZ" dirty="0" err="1" smtClean="0"/>
              <a:t>Vizuálněmotorický</a:t>
            </a:r>
            <a:r>
              <a:rPr lang="cs-CZ" dirty="0" smtClean="0"/>
              <a:t> komunikační systém je charakterizován znakovým jazykem  a prstovými abecedy-</a:t>
            </a:r>
          </a:p>
          <a:p>
            <a:r>
              <a:rPr lang="cs-CZ" dirty="0" smtClean="0"/>
              <a:t>2 systémy:</a:t>
            </a:r>
          </a:p>
          <a:p>
            <a:pPr>
              <a:buFont typeface="Arial" pitchFamily="34" charset="0"/>
              <a:buChar char="•"/>
            </a:pPr>
            <a:r>
              <a:rPr lang="cs-CZ" b="1" dirty="0" err="1" smtClean="0"/>
              <a:t>audioorální</a:t>
            </a:r>
            <a:r>
              <a:rPr lang="cs-CZ" b="1" dirty="0" smtClean="0"/>
              <a:t> </a:t>
            </a:r>
            <a:r>
              <a:rPr lang="cs-CZ" dirty="0" smtClean="0"/>
              <a:t>: mluvený jazyk majoritní slyšící společnosti</a:t>
            </a:r>
          </a:p>
          <a:p>
            <a:pPr>
              <a:buFont typeface="Arial" pitchFamily="34" charset="0"/>
              <a:buChar char="•"/>
            </a:pPr>
            <a:r>
              <a:rPr lang="cs-CZ" b="1" dirty="0" err="1" smtClean="0"/>
              <a:t>vizuálněmotorický</a:t>
            </a:r>
            <a:r>
              <a:rPr lang="cs-CZ" dirty="0" smtClean="0"/>
              <a:t> : znakový jazyk, znakovaný jazyk, prstové abecedy</a:t>
            </a:r>
          </a:p>
          <a:p>
            <a:pPr>
              <a:buNone/>
            </a:pPr>
            <a:r>
              <a:rPr lang="cs-CZ" dirty="0" smtClean="0"/>
              <a:t> </a:t>
            </a:r>
          </a:p>
          <a:p>
            <a:pPr>
              <a:buNone/>
            </a:pP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985</TotalTime>
  <Words>1633</Words>
  <Application>Microsoft Office PowerPoint</Application>
  <PresentationFormat>Předvádění na obrazovce (4:3)</PresentationFormat>
  <Paragraphs>133</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Cesta</vt:lpstr>
      <vt:lpstr>surdopedie</vt:lpstr>
      <vt:lpstr>POJMY</vt:lpstr>
      <vt:lpstr>Dělení sluchových vad</vt:lpstr>
      <vt:lpstr>Dělení sluchových vad</vt:lpstr>
      <vt:lpstr>Dělení sluchových vad</vt:lpstr>
      <vt:lpstr>ANATOMIE A FYZIOLOGIE SLUCHOVÉHO ANALYZÁTORU</vt:lpstr>
      <vt:lpstr>Snímek 7</vt:lpstr>
      <vt:lpstr>Sluchová protetika</vt:lpstr>
      <vt:lpstr>Komunikace osob se sluchovým postižením</vt:lpstr>
      <vt:lpstr>Audioorální systémy</vt:lpstr>
      <vt:lpstr>Vizuálně motorické komunikační systémy</vt:lpstr>
      <vt:lpstr>Prstová abeceda jednoruční</vt:lpstr>
      <vt:lpstr>Komplexní péče o osoby se sluchovým postižením</vt:lpstr>
      <vt:lpstr>Komplexní péče o osoby se sluchovým postižením</vt:lpstr>
      <vt:lpstr>Přístup ke vzdělávání žáků se sp</vt:lpstr>
      <vt:lpstr>Možnosti integrace</vt:lpstr>
      <vt:lpstr>Zásady při komunikaci se sluchově postiženými žáky </vt:lpstr>
      <vt:lpstr>Zásady při komunikaci se sluchově postiženými žáky</vt:lpstr>
      <vt:lpstr>Zásady při komunikaci se sluchově postiženými žáky</vt:lpstr>
      <vt:lpstr>Pohybový vývoj dítěte se sluchovým postižením</vt:lpstr>
      <vt:lpstr>Tělesná výchova a sport žáků se sluchovým postižením</vt:lpstr>
      <vt:lpstr>ZÁSADY PRO TĚLESNÁ CVIČENĺ SE SLUCHOVĚ POSTIŽENÝMI </vt:lpstr>
      <vt:lpstr>ZÁSADY PRO TĚLESNÁ CVIČENĺ SE SLUCHOVĚ POSTIŽENÝMI</vt:lpstr>
      <vt:lpstr>Specifika v pohybové aktivitě sluchově postižených jedinců</vt:lpstr>
      <vt:lpstr>Použitá literatura</vt:lpstr>
    </vt:vector>
  </TitlesOfParts>
  <Company>Your Organization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surdopedie</dc:title>
  <dc:creator>Your User Name</dc:creator>
  <cp:lastModifiedBy>Your User Name</cp:lastModifiedBy>
  <cp:revision>30</cp:revision>
  <dcterms:created xsi:type="dcterms:W3CDTF">2011-07-07T21:13:08Z</dcterms:created>
  <dcterms:modified xsi:type="dcterms:W3CDTF">2013-01-09T13:30:34Z</dcterms:modified>
</cp:coreProperties>
</file>