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35"/>
  </p:notesMasterIdLst>
  <p:sldIdLst>
    <p:sldId id="256" r:id="rId12"/>
    <p:sldId id="257" r:id="rId13"/>
    <p:sldId id="258" r:id="rId14"/>
    <p:sldId id="259" r:id="rId15"/>
    <p:sldId id="260" r:id="rId16"/>
    <p:sldId id="262" r:id="rId17"/>
    <p:sldId id="261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500" autoAdjust="0"/>
  </p:normalViewPr>
  <p:slideViewPr>
    <p:cSldViewPr>
      <p:cViewPr>
        <p:scale>
          <a:sx n="122" d="100"/>
          <a:sy n="12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07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Anémie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15064" cy="17526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živin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2132856"/>
          <a:ext cx="8157592" cy="3672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5787"/>
                <a:gridCol w="4231805"/>
              </a:tblGrid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12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(kobalamin)</a:t>
                      </a:r>
                      <a:endParaRPr lang="cs-CZ" sz="2800" b="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měď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6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(pyridoxin)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E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(tokoferol)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cs-CZ" sz="2800" baseline="0" dirty="0" err="1" smtClean="0">
                          <a:solidFill>
                            <a:srgbClr val="C00000"/>
                          </a:solidFill>
                        </a:rPr>
                        <a:t>folacin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proteiny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železa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917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sideropenická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hemosiderická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hypochromní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mikrocytární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siderochrastická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10 % žen v ČR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Příčiny </a:t>
            </a:r>
            <a:r>
              <a:rPr lang="cs-CZ" b="1" dirty="0" err="1" smtClean="0">
                <a:solidFill>
                  <a:srgbClr val="C00000"/>
                </a:solidFill>
              </a:rPr>
              <a:t>sideropenické</a:t>
            </a:r>
            <a:r>
              <a:rPr lang="cs-CZ" b="1" dirty="0" smtClean="0">
                <a:solidFill>
                  <a:srgbClr val="C00000"/>
                </a:solidFill>
              </a:rPr>
              <a:t> anémie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02939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železa ve stravě (vegani)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porucha resorpce (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ztráty (kolorektální karcinom)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zvýšená potřeba (těhotenství, kojící ženy)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Železo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stopový prvek (4 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funkční –</a:t>
            </a:r>
            <a:r>
              <a:rPr lang="cs-CZ" sz="2800" dirty="0" smtClean="0">
                <a:solidFill>
                  <a:srgbClr val="C00000"/>
                </a:solidFill>
              </a:rPr>
              <a:t> hemoglobin, myoglobin, cytochromy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zásobní a transportní – </a:t>
            </a:r>
            <a:r>
              <a:rPr lang="cs-CZ" sz="2800" dirty="0" err="1" smtClean="0">
                <a:solidFill>
                  <a:srgbClr val="C00000"/>
                </a:solidFill>
              </a:rPr>
              <a:t>ferritin</a:t>
            </a:r>
            <a:r>
              <a:rPr lang="cs-CZ" sz="2800" dirty="0" smtClean="0">
                <a:solidFill>
                  <a:srgbClr val="C00000"/>
                </a:solidFill>
              </a:rPr>
              <a:t>, transferin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funkce – transport kyslíku, elektronů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 – 15 mg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Zdroj železa v potravě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1160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  <a:gridCol w="2304256"/>
                <a:gridCol w="4053136"/>
              </a:tblGrid>
              <a:tr h="110700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Typ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Využitelnost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Potraviny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1069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hemové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– 30 %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výhradně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živočišné</a:t>
                      </a:r>
                    </a:p>
                    <a:p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(červené maso, žloutek)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10694">
                <a:tc>
                  <a:txBody>
                    <a:bodyPr/>
                    <a:lstStyle/>
                    <a:p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nehemové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 – 5 %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potraviny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rostlinného původu (luštěniny, mák, kakaový prášek, tmavě zelená zelenina)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22413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Absorpce </a:t>
            </a:r>
            <a:r>
              <a:rPr lang="cs-CZ" b="1" dirty="0" err="1" smtClean="0">
                <a:solidFill>
                  <a:srgbClr val="C00000"/>
                </a:solidFill>
              </a:rPr>
              <a:t>nehemového</a:t>
            </a:r>
            <a:r>
              <a:rPr lang="cs-CZ" b="1" dirty="0" smtClean="0">
                <a:solidFill>
                  <a:srgbClr val="C00000"/>
                </a:solidFill>
              </a:rPr>
              <a:t> železa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67544" y="2132855"/>
          <a:ext cx="8229600" cy="410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820891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Podpora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absorpce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Inhibice absorpce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bílkoviny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masa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vláknina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 C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vápník, fosfor, hořčík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organické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kyseliny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kyselina šťavelová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měď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taniny v čaji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vitaminu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endParaRPr lang="cs-CZ" b="1" baseline="-25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0140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ortochromní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makrocytární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megaloblastická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zhoubná perniciózní anémie (CIF)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neuroanemický</a:t>
            </a:r>
            <a:r>
              <a:rPr lang="cs-CZ" sz="2800" dirty="0" smtClean="0">
                <a:solidFill>
                  <a:srgbClr val="C00000"/>
                </a:solidFill>
              </a:rPr>
              <a:t> syndrom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Příčiny nedostatku vitaminu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317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ve stravě (vegani)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nedostatečné vstřebávání (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nedostatečné využití (onemocnění jater)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vylučování (onemocnění ledvin)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511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Vitamin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r>
              <a:rPr lang="cs-CZ" b="1" dirty="0" smtClean="0">
                <a:solidFill>
                  <a:srgbClr val="C00000"/>
                </a:solidFill>
              </a:rPr>
              <a:t> - kobalamin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syntéza AMK (včetně hemoglobinu)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 – 3 µg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výhradně živočišné potraviny (játra)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množství je karcinogenní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vegani, gastrektomie, resekce ilea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318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kyseliny listové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megaloblastická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dělení buněk a syntéza histidinu, purinů, cholinu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200 – 400 µg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listová zelenina, brokolice, květák, játra, ořechy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těhotné a kojící, alkoholici, kuřáci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chudokrevnost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snížená koncentrace hemoglobinu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pokles objemového podílu červených krvinek ve vztahu k plazmě (hematokrit)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popřípadě kombinace obou, a to pod normu stanovenou podle věku a pohlaví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jiných živin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malnutrice, malignity, sepse, degenerativní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aminokyseliny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sacharidy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tuky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Měď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krvetvorba, součást enzymů, pigmentace vlasů a nehtů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1 – 2 µg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játra, jiné vnitřnosti, vejce, maso, luštěniny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růstu a nehtů, </a:t>
            </a:r>
            <a:r>
              <a:rPr lang="cs-CZ" dirty="0" err="1" smtClean="0">
                <a:solidFill>
                  <a:srgbClr val="C00000"/>
                </a:solidFill>
              </a:rPr>
              <a:t>pseudorachitis</a:t>
            </a:r>
            <a:r>
              <a:rPr lang="cs-CZ" dirty="0" smtClean="0">
                <a:solidFill>
                  <a:srgbClr val="C00000"/>
                </a:solidFill>
              </a:rPr>
              <a:t>, osteoporóza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jaterní cirhóza, hemolýza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Vitamin B</a:t>
            </a:r>
            <a:r>
              <a:rPr lang="cs-CZ" b="1" baseline="-25000" dirty="0" smtClean="0">
                <a:solidFill>
                  <a:srgbClr val="C00000"/>
                </a:solidFill>
              </a:rPr>
              <a:t>6</a:t>
            </a:r>
            <a:r>
              <a:rPr lang="cs-CZ" b="1" dirty="0" smtClean="0">
                <a:solidFill>
                  <a:srgbClr val="C00000"/>
                </a:solidFill>
              </a:rPr>
              <a:t> - pyridoxin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metabolismus AMK, složení krve, nervová činnost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1,4 – 2,0 mg (15 – 20 µg/g bílkovin)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obiloviny, maso, játra, kvasnice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hypochromní</a:t>
            </a:r>
            <a:r>
              <a:rPr lang="cs-CZ" sz="2800" dirty="0" smtClean="0">
                <a:solidFill>
                  <a:srgbClr val="C00000"/>
                </a:solidFill>
              </a:rPr>
              <a:t> anémie, </a:t>
            </a:r>
            <a:r>
              <a:rPr lang="cs-CZ" sz="2800" dirty="0" err="1" smtClean="0">
                <a:solidFill>
                  <a:srgbClr val="C00000"/>
                </a:solidFill>
              </a:rPr>
              <a:t>seboroická</a:t>
            </a:r>
            <a:r>
              <a:rPr lang="cs-CZ" sz="2800" dirty="0" smtClean="0">
                <a:solidFill>
                  <a:srgbClr val="C00000"/>
                </a:solidFill>
              </a:rPr>
              <a:t> dermatitida, záněty rtů, jazyka a dutiny ústní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Referenční hodnoty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2348881"/>
          <a:ext cx="7848872" cy="3312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827"/>
                <a:gridCol w="3159126"/>
                <a:gridCol w="3590919"/>
              </a:tblGrid>
              <a:tr h="1104122"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erytrocyty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hemoglobin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412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muž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4,3 – 5,3 . 10</a:t>
                      </a:r>
                      <a:r>
                        <a:rPr kumimoji="0" lang="cs-CZ" sz="2800" kern="1200" baseline="300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/l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16 g/ 100 ml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412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žena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3,8 – 4,8 . 10</a:t>
                      </a:r>
                      <a:r>
                        <a:rPr kumimoji="0" lang="cs-CZ" sz="2800" kern="1200" baseline="300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/l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14,5 – 15,5 g /100 ml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Červené krvinky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797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bezjaderné buňky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erytropoetin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100 - 120 dní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obsahují </a:t>
            </a:r>
            <a:r>
              <a:rPr lang="cs-CZ" sz="2800" dirty="0" err="1" smtClean="0">
                <a:solidFill>
                  <a:srgbClr val="C00000"/>
                </a:solidFill>
              </a:rPr>
              <a:t>Hb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 descr="erythrocy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840" y="2492896"/>
            <a:ext cx="518542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Hemoglobin (</a:t>
            </a:r>
            <a:r>
              <a:rPr lang="cs-CZ" b="1" dirty="0" err="1" smtClean="0">
                <a:solidFill>
                  <a:srgbClr val="C00000"/>
                </a:solidFill>
              </a:rPr>
              <a:t>Hb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chromoprotein (</a:t>
            </a:r>
            <a:r>
              <a:rPr lang="cs-CZ" sz="2800" dirty="0" err="1" smtClean="0">
                <a:solidFill>
                  <a:srgbClr val="C00000"/>
                </a:solidFill>
              </a:rPr>
              <a:t>hemoprotein</a:t>
            </a:r>
            <a:r>
              <a:rPr lang="cs-CZ" sz="2800" dirty="0" smtClean="0">
                <a:solidFill>
                  <a:srgbClr val="C00000"/>
                </a:solidFill>
              </a:rPr>
              <a:t>) - globin (bílkovina), hem (</a:t>
            </a:r>
            <a:r>
              <a:rPr lang="cs-CZ" sz="2800" dirty="0" err="1" smtClean="0">
                <a:solidFill>
                  <a:srgbClr val="C00000"/>
                </a:solidFill>
              </a:rPr>
              <a:t>prostetická</a:t>
            </a:r>
            <a:r>
              <a:rPr lang="cs-CZ" sz="2800" dirty="0" smtClean="0">
                <a:solidFill>
                  <a:srgbClr val="C00000"/>
                </a:solidFill>
              </a:rPr>
              <a:t> skupina)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transport dýchacích plynů (oxyhemoglobin, </a:t>
            </a:r>
            <a:r>
              <a:rPr lang="cs-CZ" sz="2800" dirty="0" err="1" smtClean="0">
                <a:solidFill>
                  <a:srgbClr val="C00000"/>
                </a:solidFill>
              </a:rPr>
              <a:t>karboxyhemoglobin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bilirubin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3610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Hem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 descr="543px-Heme_b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49233"/>
            <a:ext cx="4290477" cy="4740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g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210773" cy="5408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Příznaky anémie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nespecifické</a:t>
            </a: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specifické (obecné)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ikterus (hemolytická anémie)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Hunterova glositida (vitamin B</a:t>
            </a:r>
            <a:r>
              <a:rPr lang="cs-CZ" sz="2800" baseline="-25000" dirty="0" smtClean="0">
                <a:solidFill>
                  <a:srgbClr val="C00000"/>
                </a:solidFill>
              </a:rPr>
              <a:t>12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132856"/>
          <a:ext cx="828092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350"/>
                <a:gridCol w="4401570"/>
              </a:tblGrid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bledost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kůže a sliznic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bolest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hlavy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únava,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nevýkonnost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pískání a hučení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v uších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palpitace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poruchy spánku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dušnost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při námaze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změny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na nehtech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anémií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anémie z poruchy krvetvorby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živin (stavebních látek)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útlum krvetvorby (kvantitativní, kvalitativní)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anémie ze zvýšených ztrát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krvácení (akutní, chronické)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zvýšený rozpad erytrocytů (vrozené, získané)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607</TotalTime>
  <Words>567</Words>
  <Application>Microsoft Office PowerPoint</Application>
  <PresentationFormat>Předvádění na obrazovce (4:3)</PresentationFormat>
  <Paragraphs>182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Anémie</vt:lpstr>
      <vt:lpstr>Definice</vt:lpstr>
      <vt:lpstr>Referenční hodnoty</vt:lpstr>
      <vt:lpstr>Červené krvinky</vt:lpstr>
      <vt:lpstr>Hemoglobin (Hb)</vt:lpstr>
      <vt:lpstr>Hem </vt:lpstr>
      <vt:lpstr>Prezentace aplikace PowerPoint</vt:lpstr>
      <vt:lpstr>Příznaky anémie</vt:lpstr>
      <vt:lpstr>Klasifikace anémií</vt:lpstr>
      <vt:lpstr>Anémie z nedostatku živin</vt:lpstr>
      <vt:lpstr>Anémie z nedostatku železa</vt:lpstr>
      <vt:lpstr>Příčiny sideropenické anémie</vt:lpstr>
      <vt:lpstr>Železo</vt:lpstr>
      <vt:lpstr>Zdroj železa v potravě</vt:lpstr>
      <vt:lpstr>Absorpce nehemového železa</vt:lpstr>
      <vt:lpstr>Anémie z nedostatku vitaminu B12</vt:lpstr>
      <vt:lpstr>Příčiny nedostatku vitaminu B12 </vt:lpstr>
      <vt:lpstr>Vitamin B12 - kobalamin</vt:lpstr>
      <vt:lpstr>Anémie z nedostatku kyseliny listové</vt:lpstr>
      <vt:lpstr>Anémie z nedostatku jiných živin</vt:lpstr>
      <vt:lpstr>Měď</vt:lpstr>
      <vt:lpstr>Vitamin B6 - pyridoxin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Iva Hrnčiříková</cp:lastModifiedBy>
  <cp:revision>3</cp:revision>
  <dcterms:created xsi:type="dcterms:W3CDTF">2011-10-02T12:59:07Z</dcterms:created>
  <dcterms:modified xsi:type="dcterms:W3CDTF">2013-11-29T19:53:14Z</dcterms:modified>
</cp:coreProperties>
</file>