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75" r:id="rId8"/>
    <p:sldId id="276" r:id="rId9"/>
    <p:sldId id="277" r:id="rId10"/>
    <p:sldId id="278" r:id="rId11"/>
    <p:sldId id="279" r:id="rId12"/>
    <p:sldId id="262" r:id="rId13"/>
    <p:sldId id="268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19" autoAdjust="0"/>
  </p:normalViewPr>
  <p:slideViewPr>
    <p:cSldViewPr>
      <p:cViewPr varScale="1">
        <p:scale>
          <a:sx n="104" d="100"/>
          <a:sy n="104" d="100"/>
        </p:scale>
        <p:origin x="-1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1366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66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66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67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67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1367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1367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36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136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13677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13678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53B731A-894E-4C73-9EC4-42C69981EF5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18AB5-B425-4DE8-B3CF-7587F57EA89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2FAB4-2208-4DCF-9438-23C38D1F53C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619112A-C7C5-453A-8E03-46F3A172269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5A0D8CC-0199-4C12-881E-ECB1B3213B9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CAFBB1D-779B-4B31-806C-590D03DABF3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E0B21AF-03E7-4A2E-9DAD-392F45C0280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278DD-72EB-4882-A74D-C7F05D4EC91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D9AE0-1A7E-41C4-B432-5B4B7B30F69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D97BF-DAF6-41A7-95C3-25DA5096822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A4422-FABF-49E4-91A2-BA395A21E34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04E16-4477-48F7-A110-9973FC885FE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ADA96-19D0-424C-A8F0-009D668E9C0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AFCF5-6DB1-43E9-B2F0-429B16FA5EC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39515-0B24-40F0-AFC3-D47D25A5042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126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6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6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6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64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1264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1264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26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126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1126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1126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772C4BAE-E523-4E35-9440-11D2FA4E8524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Bezpečnost provozování cykloturistiky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odhad sjízdnosti terénu a adheze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/>
              <a:t>špatný odhad sjízdnosti terénu, </a:t>
            </a:r>
          </a:p>
          <a:p>
            <a:r>
              <a:rPr lang="cs-CZ" sz="2800"/>
              <a:t>špatný odhad adheze-přilnavosti povrchu</a:t>
            </a:r>
          </a:p>
          <a:p>
            <a:endParaRPr lang="cs-CZ" sz="2800"/>
          </a:p>
        </p:txBody>
      </p:sp>
      <p:pic>
        <p:nvPicPr>
          <p:cNvPr id="143365" name="Picture 5" descr="Pád v blátivém terénu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16475" y="1484313"/>
            <a:ext cx="3422650" cy="5184775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Nečekaná okolnost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u="sng"/>
              <a:t>náhlá špatně viditelná překážka</a:t>
            </a:r>
            <a:r>
              <a:rPr lang="cs-CZ" sz="2800"/>
              <a:t>: 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terénní nerovnost - díra na cestě, 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překážka v cestě </a:t>
            </a:r>
            <a:endParaRPr lang="cs-CZ" sz="2400" u="sng"/>
          </a:p>
          <a:p>
            <a:pPr>
              <a:lnSpc>
                <a:spcPct val="80000"/>
              </a:lnSpc>
            </a:pPr>
            <a:r>
              <a:rPr lang="cs-CZ" sz="2800" u="sng"/>
              <a:t>nepředvídatelná technická závada během jízdy</a:t>
            </a:r>
            <a:endParaRPr lang="cs-CZ" sz="2800"/>
          </a:p>
          <a:p>
            <a:pPr lvl="1">
              <a:lnSpc>
                <a:spcPct val="80000"/>
              </a:lnSpc>
            </a:pPr>
            <a:r>
              <a:rPr lang="cs-CZ" sz="2400"/>
              <a:t>prasklé lanko brzdy, 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vymrštěný klacek nebo drát do výpletu, 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kamínek v brzdovém špalíku, 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spadlý řetěz</a:t>
            </a:r>
            <a:r>
              <a:rPr lang="cs-CZ" sz="2400" b="1"/>
              <a:t> </a:t>
            </a:r>
            <a:endParaRPr lang="cs-CZ" sz="2400" u="sng"/>
          </a:p>
          <a:p>
            <a:pPr>
              <a:lnSpc>
                <a:spcPct val="80000"/>
              </a:lnSpc>
            </a:pPr>
            <a:r>
              <a:rPr lang="cs-CZ" sz="2800" u="sng"/>
              <a:t>zvířata</a:t>
            </a:r>
            <a:endParaRPr lang="cs-CZ" sz="2800"/>
          </a:p>
          <a:p>
            <a:pPr lvl="1">
              <a:lnSpc>
                <a:spcPct val="80000"/>
              </a:lnSpc>
            </a:pPr>
            <a:r>
              <a:rPr lang="cs-CZ" sz="2400"/>
              <a:t>především kanci nebo bechyně s mladými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vysoká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nedodržování pravidel silničního provozu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400"/>
              <a:t>neudělení přednosti v jízdě</a:t>
            </a:r>
          </a:p>
          <a:p>
            <a:r>
              <a:rPr lang="cs-CZ" sz="2400"/>
              <a:t>odbočování vlevo na křižovatce</a:t>
            </a:r>
          </a:p>
          <a:p>
            <a:r>
              <a:rPr lang="cs-CZ" sz="2400"/>
              <a:t>chování cyklisty na komunikaci</a:t>
            </a:r>
          </a:p>
          <a:p>
            <a:r>
              <a:rPr lang="cs-CZ" sz="2400"/>
              <a:t>nečekaná okolnost</a:t>
            </a:r>
          </a:p>
          <a:p>
            <a:r>
              <a:rPr lang="cs-CZ" sz="2400"/>
              <a:t>rutinní projetí úseků</a:t>
            </a:r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400"/>
              <a:t>jezdit co nejvíc vpravo</a:t>
            </a:r>
          </a:p>
          <a:p>
            <a:r>
              <a:rPr lang="cs-CZ" sz="2400"/>
              <a:t>ukazování změny směru jízdy – technika</a:t>
            </a:r>
          </a:p>
          <a:p>
            <a:r>
              <a:rPr lang="cs-CZ" sz="2400"/>
              <a:t>kontrola situace za jezdcem - ohlížení se před změnou směru jízdy, zatáčkou</a:t>
            </a:r>
          </a:p>
          <a:p>
            <a:r>
              <a:rPr lang="cs-CZ" sz="2400"/>
              <a:t>správné vybavení kol dle dopravních předpisů </a:t>
            </a:r>
          </a:p>
          <a:p>
            <a:r>
              <a:rPr lang="cs-CZ" sz="2400"/>
              <a:t>jízda za snížené viditelnosti</a:t>
            </a:r>
          </a:p>
          <a:p>
            <a:endParaRPr lang="cs-CZ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Dopravní předpisy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400"/>
              <a:t>asetrivní pozice na silnici</a:t>
            </a:r>
          </a:p>
          <a:p>
            <a:r>
              <a:rPr lang="cs-CZ" sz="2400"/>
              <a:t>upozornění o záměru</a:t>
            </a:r>
          </a:p>
          <a:p>
            <a:r>
              <a:rPr lang="cs-CZ" sz="2400"/>
              <a:t>udělování přednosti v jízdě – přechod pro chodce</a:t>
            </a:r>
          </a:p>
          <a:p>
            <a:r>
              <a:rPr lang="cs-CZ" sz="2400"/>
              <a:t>řazení do jízdních pruhů</a:t>
            </a:r>
          </a:p>
          <a:p>
            <a:r>
              <a:rPr lang="cs-CZ" sz="2400"/>
              <a:t>cyklostezky vs. komunikace</a:t>
            </a:r>
          </a:p>
          <a:p>
            <a:r>
              <a:rPr lang="cs-CZ" sz="2400"/>
              <a:t>úloha policie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cs-CZ" sz="2400"/>
          </a:p>
        </p:txBody>
      </p:sp>
      <p:pic>
        <p:nvPicPr>
          <p:cNvPr id="126982" name="Picture 6" descr="Kontrola situace, signalizace odboče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628775"/>
            <a:ext cx="3735387" cy="446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Odbočení cyklisty vlevo, cyklista se po ohlédnutí vzad a signalizaci řidičům přiblíží ke středové lin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22263"/>
            <a:ext cx="7561262" cy="593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Picture 6" descr="Cyklista se musí vyvarovat slepých míst zorného pole objemnějších dopravních prostředk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660400"/>
            <a:ext cx="7058025" cy="553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2" name="Object 4"/>
          <p:cNvGraphicFramePr>
            <a:graphicFrameLocks noChangeAspect="1"/>
          </p:cNvGraphicFramePr>
          <p:nvPr/>
        </p:nvGraphicFramePr>
        <p:xfrm>
          <a:off x="1116013" y="485775"/>
          <a:ext cx="6696075" cy="6083300"/>
        </p:xfrm>
        <a:graphic>
          <a:graphicData uri="http://schemas.openxmlformats.org/presentationml/2006/ole">
            <p:oleObj spid="_x0000_s124932" name="Image" r:id="rId3" imgW="2898286" imgH="2633477" progId="Photoshop.Image.7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Dovednosti v jízdě skupiny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/>
              <a:t>chyba spolujezdce</a:t>
            </a:r>
          </a:p>
          <a:p>
            <a:pPr>
              <a:lnSpc>
                <a:spcPct val="90000"/>
              </a:lnSpc>
            </a:pPr>
            <a:r>
              <a:rPr lang="cs-CZ"/>
              <a:t>špatná signalizace</a:t>
            </a:r>
          </a:p>
          <a:p>
            <a:pPr>
              <a:lnSpc>
                <a:spcPct val="90000"/>
              </a:lnSpc>
            </a:pPr>
            <a:r>
              <a:rPr lang="cs-CZ"/>
              <a:t>terénní nerovnost</a:t>
            </a:r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r>
              <a:rPr lang="cs-CZ"/>
              <a:t>kolize</a:t>
            </a:r>
          </a:p>
          <a:p>
            <a:pPr>
              <a:lnSpc>
                <a:spcPct val="90000"/>
              </a:lnSpc>
            </a:pPr>
            <a:r>
              <a:rPr lang="cs-CZ"/>
              <a:t>automobily</a:t>
            </a:r>
          </a:p>
          <a:p>
            <a:pPr>
              <a:lnSpc>
                <a:spcPct val="90000"/>
              </a:lnSpc>
            </a:pPr>
            <a:r>
              <a:rPr lang="cs-CZ"/>
              <a:t>silniční provoz</a:t>
            </a:r>
          </a:p>
          <a:p>
            <a:pPr>
              <a:lnSpc>
                <a:spcPct val="90000"/>
              </a:lnSpc>
            </a:pPr>
            <a:r>
              <a:rPr lang="cs-CZ"/>
              <a:t>řešení křižovatky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Zákony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114/1992Sb. – O ochraně přírody a krajiny</a:t>
            </a:r>
          </a:p>
          <a:p>
            <a:r>
              <a:rPr lang="cs-CZ"/>
              <a:t>výňatky ze zákona 361/2000Sb. – O provozu na pozemních komunikacích (vč. pozdějších dodatků)</a:t>
            </a:r>
          </a:p>
          <a:p>
            <a:r>
              <a:rPr lang="cs-CZ"/>
              <a:t>Výňatek ze zákona č. 289/95 Sb – O lesích</a:t>
            </a:r>
          </a:p>
          <a:p>
            <a:r>
              <a:rPr lang="cs-CZ"/>
              <a:t>příloha 13 vyhlášky 341/2002 Sb.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Dopravní značky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/>
              <a:t>správné vybavení jízdního kola</a:t>
            </a:r>
          </a:p>
          <a:p>
            <a:r>
              <a:rPr lang="cs-CZ" sz="2800"/>
              <a:t>mimo ČR</a:t>
            </a:r>
          </a:p>
        </p:txBody>
      </p:sp>
      <p:graphicFrame>
        <p:nvGraphicFramePr>
          <p:cNvPr id="129029" name="Object 5"/>
          <p:cNvGraphicFramePr>
            <a:graphicFrameLocks noChangeAspect="1"/>
          </p:cNvGraphicFramePr>
          <p:nvPr>
            <p:ph sz="quarter" idx="2"/>
          </p:nvPr>
        </p:nvGraphicFramePr>
        <p:xfrm>
          <a:off x="971550" y="4816475"/>
          <a:ext cx="7488238" cy="1544638"/>
        </p:xfrm>
        <a:graphic>
          <a:graphicData uri="http://schemas.openxmlformats.org/presentationml/2006/ole">
            <p:oleObj spid="_x0000_s129029" name="Image" r:id="rId3" imgW="3038862" imgH="627836" progId="Photoshop.Image.7">
              <p:embed/>
            </p:oleObj>
          </a:graphicData>
        </a:graphic>
      </p:graphicFrame>
      <p:pic>
        <p:nvPicPr>
          <p:cNvPr id="129032" name="Picture 8" descr="Dopravní značky s cyklistickou tematikou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35375" y="2852738"/>
            <a:ext cx="4824413" cy="1392237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Ochrana zdraví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/>
              <a:t>minimální pasivní ochrana</a:t>
            </a:r>
          </a:p>
          <a:p>
            <a:pPr lvl="1">
              <a:lnSpc>
                <a:spcPct val="80000"/>
              </a:lnSpc>
            </a:pPr>
            <a:r>
              <a:rPr lang="cs-CZ" sz="2000"/>
              <a:t>2006 – 80% úmrtí dětí na kole bez přilby</a:t>
            </a:r>
          </a:p>
          <a:p>
            <a:pPr>
              <a:lnSpc>
                <a:spcPct val="80000"/>
              </a:lnSpc>
            </a:pPr>
            <a:r>
              <a:rPr lang="cs-CZ" sz="2400"/>
              <a:t>alkohol před jízdou na kole</a:t>
            </a:r>
          </a:p>
          <a:p>
            <a:pPr>
              <a:lnSpc>
                <a:spcPct val="80000"/>
              </a:lnSpc>
            </a:pPr>
            <a:r>
              <a:rPr lang="cs-CZ" sz="2400"/>
              <a:t>nedostatek cyklostezek</a:t>
            </a:r>
          </a:p>
          <a:p>
            <a:pPr lvl="1">
              <a:lnSpc>
                <a:spcPct val="80000"/>
              </a:lnSpc>
            </a:pPr>
            <a:r>
              <a:rPr lang="cs-CZ" sz="2000"/>
              <a:t>7,9% úrazů dětí  – kolize s vozidlem</a:t>
            </a:r>
          </a:p>
          <a:p>
            <a:pPr>
              <a:lnSpc>
                <a:spcPct val="80000"/>
              </a:lnSpc>
            </a:pPr>
            <a:r>
              <a:rPr lang="cs-CZ" sz="2400"/>
              <a:t>kontaktní informace v místě pobytu</a:t>
            </a:r>
          </a:p>
          <a:p>
            <a:pPr lvl="1">
              <a:lnSpc>
                <a:spcPct val="80000"/>
              </a:lnSpc>
            </a:pPr>
            <a:r>
              <a:rPr lang="cs-CZ" sz="2000"/>
              <a:t>112, 155</a:t>
            </a:r>
          </a:p>
          <a:p>
            <a:pPr>
              <a:lnSpc>
                <a:spcPct val="80000"/>
              </a:lnSpc>
            </a:pPr>
            <a:r>
              <a:rPr lang="cs-CZ" sz="2400"/>
              <a:t>kolize, pády, úrazy</a:t>
            </a:r>
          </a:p>
          <a:p>
            <a:pPr lvl="1">
              <a:lnSpc>
                <a:spcPct val="80000"/>
              </a:lnSpc>
            </a:pPr>
            <a:endParaRPr lang="cs-CZ" sz="2000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4648200" y="2586038"/>
          <a:ext cx="4038600" cy="2557462"/>
        </p:xfrm>
        <a:graphic>
          <a:graphicData uri="http://schemas.openxmlformats.org/presentationml/2006/ole">
            <p:oleObj spid="_x0000_s114692" name="Image" r:id="rId3" imgW="6236220" imgH="3949714" progId="Photoshop.Image.7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Psychické vlastnosti jedince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1600"/>
              <a:t>udržení pozornosti</a:t>
            </a:r>
          </a:p>
          <a:p>
            <a:pPr>
              <a:lnSpc>
                <a:spcPct val="80000"/>
              </a:lnSpc>
            </a:pPr>
            <a:r>
              <a:rPr lang="cs-CZ" sz="1600"/>
              <a:t>charakter jízdy a riskantnost</a:t>
            </a:r>
          </a:p>
          <a:p>
            <a:pPr>
              <a:lnSpc>
                <a:spcPct val="80000"/>
              </a:lnSpc>
            </a:pPr>
            <a:r>
              <a:rPr lang="cs-CZ" sz="1600"/>
              <a:t>úroveň adrenalinového opojení</a:t>
            </a:r>
          </a:p>
          <a:p>
            <a:pPr>
              <a:lnSpc>
                <a:spcPct val="80000"/>
              </a:lnSpc>
            </a:pPr>
            <a:r>
              <a:rPr lang="cs-CZ" sz="1600"/>
              <a:t>dvojí vidění</a:t>
            </a:r>
          </a:p>
          <a:p>
            <a:pPr>
              <a:lnSpc>
                <a:spcPct val="80000"/>
              </a:lnSpc>
            </a:pPr>
            <a:r>
              <a:rPr lang="cs-CZ" sz="1600"/>
              <a:t>pasivní ochrana</a:t>
            </a:r>
          </a:p>
          <a:p>
            <a:pPr lvl="1">
              <a:lnSpc>
                <a:spcPct val="80000"/>
              </a:lnSpc>
            </a:pPr>
            <a:r>
              <a:rPr lang="cs-CZ" sz="1400"/>
              <a:t>přilba</a:t>
            </a:r>
          </a:p>
          <a:p>
            <a:pPr lvl="1">
              <a:lnSpc>
                <a:spcPct val="80000"/>
              </a:lnSpc>
            </a:pPr>
            <a:r>
              <a:rPr lang="cs-CZ" sz="1400"/>
              <a:t>rukavice</a:t>
            </a:r>
          </a:p>
          <a:p>
            <a:pPr lvl="1">
              <a:lnSpc>
                <a:spcPct val="80000"/>
              </a:lnSpc>
            </a:pPr>
            <a:r>
              <a:rPr lang="cs-CZ" sz="1400"/>
              <a:t>brýle</a:t>
            </a:r>
          </a:p>
          <a:p>
            <a:pPr lvl="1">
              <a:lnSpc>
                <a:spcPct val="80000"/>
              </a:lnSpc>
            </a:pPr>
            <a:r>
              <a:rPr lang="cs-CZ" sz="1400"/>
              <a:t>obuv</a:t>
            </a:r>
          </a:p>
        </p:txBody>
      </p:sp>
      <p:pic>
        <p:nvPicPr>
          <p:cNvPr id="132101" name="Picture 5" descr="Kontrola stopy jezdce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4005263"/>
            <a:ext cx="6727825" cy="2592387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7" name="Picture 7" descr="Reflexní nálepky a jejich funkce ve tm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676275"/>
            <a:ext cx="7416800" cy="5670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pomoc při úrazech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sejmutí ochranné přilby</a:t>
            </a:r>
          </a:p>
          <a:p>
            <a:pPr>
              <a:lnSpc>
                <a:spcPct val="90000"/>
              </a:lnSpc>
            </a:pPr>
            <a:r>
              <a:rPr lang="cs-CZ" sz="2800"/>
              <a:t>1 klečí za hlavou postiženého a drží ji v lehké extenzi, oběma rukama uchopí dolní čelist, hlavu opatrně táhne ve směru osy</a:t>
            </a:r>
          </a:p>
          <a:p>
            <a:pPr>
              <a:lnSpc>
                <a:spcPct val="90000"/>
              </a:lnSpc>
            </a:pPr>
            <a:r>
              <a:rPr lang="cs-CZ" sz="2800"/>
              <a:t>2 uvolní řemínek pod bradou, pak provádí extenzi , obejme bradu a šíji a opatrně táhne</a:t>
            </a:r>
          </a:p>
          <a:p>
            <a:pPr>
              <a:lnSpc>
                <a:spcPct val="90000"/>
              </a:lnSpc>
            </a:pPr>
            <a:r>
              <a:rPr lang="cs-CZ" sz="2800"/>
              <a:t>1 sejme přilbu a udržuje až do konečného uložení extenzi krční páteře tím, že opět drží oběma rukama dolní čelist a opatrně táhne hlavu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Lékárnička</a:t>
            </a:r>
          </a:p>
        </p:txBody>
      </p:sp>
      <p:graphicFrame>
        <p:nvGraphicFramePr>
          <p:cNvPr id="135176" name="Object 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50825" y="1412875"/>
          <a:ext cx="4249738" cy="3943350"/>
        </p:xfrm>
        <a:graphic>
          <a:graphicData uri="http://schemas.openxmlformats.org/presentationml/2006/ole">
            <p:oleObj spid="_x0000_s135176" name="Image" r:id="rId3" imgW="2212571" imgH="2052832" progId="Photoshop.Image.7">
              <p:embed/>
            </p:oleObj>
          </a:graphicData>
        </a:graphic>
      </p:graphicFrame>
      <p:graphicFrame>
        <p:nvGraphicFramePr>
          <p:cNvPr id="135173" name="Object 5"/>
          <p:cNvGraphicFramePr>
            <a:graphicFrameLocks noChangeAspect="1"/>
          </p:cNvGraphicFramePr>
          <p:nvPr>
            <p:ph sz="quarter" idx="2"/>
          </p:nvPr>
        </p:nvGraphicFramePr>
        <p:xfrm>
          <a:off x="4648200" y="1614488"/>
          <a:ext cx="4038600" cy="2160587"/>
        </p:xfrm>
        <a:graphic>
          <a:graphicData uri="http://schemas.openxmlformats.org/presentationml/2006/ole">
            <p:oleObj spid="_x0000_s135173" name="Image" r:id="rId4" imgW="4837186" imgH="2587757" progId="Photoshop.Image.7">
              <p:embed/>
            </p:oleObj>
          </a:graphicData>
        </a:graphic>
      </p:graphicFrame>
      <p:sp>
        <p:nvSpPr>
          <p:cNvPr id="135177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5292725" y="3933825"/>
            <a:ext cx="3106738" cy="2189163"/>
          </a:xfrm>
        </p:spPr>
        <p:txBody>
          <a:bodyPr/>
          <a:lstStyle/>
          <a:p>
            <a:r>
              <a:rPr lang="cs-CZ" sz="2800"/>
              <a:t>počet osob</a:t>
            </a:r>
          </a:p>
          <a:p>
            <a:r>
              <a:rPr lang="cs-CZ" sz="2800"/>
              <a:t>lékař</a:t>
            </a:r>
          </a:p>
          <a:p>
            <a:r>
              <a:rPr lang="cs-CZ" sz="2800"/>
              <a:t>zdravotník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Cyklistická přilba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/>
              <a:t>15km/h = 1m</a:t>
            </a:r>
          </a:p>
          <a:p>
            <a:pPr>
              <a:lnSpc>
                <a:spcPct val="80000"/>
              </a:lnSpc>
            </a:pPr>
            <a:r>
              <a:rPr lang="cs-CZ" sz="2000"/>
              <a:t>25km/h = 2.5m</a:t>
            </a:r>
          </a:p>
          <a:p>
            <a:pPr>
              <a:lnSpc>
                <a:spcPct val="80000"/>
              </a:lnSpc>
            </a:pPr>
            <a:r>
              <a:rPr lang="cs-CZ" sz="2000"/>
              <a:t>15km/h + 35km/h = 10m</a:t>
            </a:r>
          </a:p>
          <a:p>
            <a:pPr>
              <a:lnSpc>
                <a:spcPct val="80000"/>
              </a:lnSpc>
            </a:pPr>
            <a:r>
              <a:rPr lang="cs-CZ" sz="2000"/>
              <a:t>19x menší riziko úrazu</a:t>
            </a:r>
          </a:p>
          <a:p>
            <a:pPr>
              <a:lnSpc>
                <a:spcPct val="80000"/>
              </a:lnSpc>
            </a:pPr>
            <a:r>
              <a:rPr lang="cs-CZ" sz="2000"/>
              <a:t>83% fraktura lebky, 52% měkké části hlavy, 48% poškození mozku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Tlumí sílu úderu a rozdělují vstupní energii na větší plochu</a:t>
            </a:r>
          </a:p>
          <a:p>
            <a:pPr>
              <a:lnSpc>
                <a:spcPct val="80000"/>
              </a:lnSpc>
            </a:pPr>
            <a:r>
              <a:rPr lang="cs-CZ" sz="2000"/>
              <a:t>konstrukce přilby</a:t>
            </a:r>
          </a:p>
          <a:p>
            <a:pPr>
              <a:lnSpc>
                <a:spcPct val="80000"/>
              </a:lnSpc>
            </a:pPr>
            <a:r>
              <a:rPr lang="cs-CZ" sz="2000"/>
              <a:t>výběr přilby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EN 1078</a:t>
            </a:r>
          </a:p>
          <a:p>
            <a:pPr>
              <a:lnSpc>
                <a:spcPct val="80000"/>
              </a:lnSpc>
            </a:pPr>
            <a:r>
              <a:rPr lang="cs-CZ" sz="2000"/>
              <a:t>8 let</a:t>
            </a:r>
          </a:p>
        </p:txBody>
      </p:sp>
      <p:pic>
        <p:nvPicPr>
          <p:cNvPr id="115717" name="Picture 5" descr="pad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046288"/>
            <a:ext cx="4038600" cy="3638550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Vlastnosti přilby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000"/>
              <a:t>zvládnutí co nejvíce energie</a:t>
            </a:r>
          </a:p>
          <a:p>
            <a:pPr>
              <a:lnSpc>
                <a:spcPct val="90000"/>
              </a:lnSpc>
            </a:pPr>
            <a:r>
              <a:rPr lang="cs-CZ" sz="2000"/>
              <a:t>silný řemínek pro 2 nárazy</a:t>
            </a:r>
          </a:p>
          <a:p>
            <a:pPr>
              <a:lnSpc>
                <a:spcPct val="90000"/>
              </a:lnSpc>
            </a:pPr>
            <a:r>
              <a:rPr lang="cs-CZ" sz="2000"/>
              <a:t>jednoduchý design a systém na usazení</a:t>
            </a:r>
          </a:p>
          <a:p>
            <a:pPr>
              <a:lnSpc>
                <a:spcPct val="90000"/>
              </a:lnSpc>
            </a:pPr>
            <a:r>
              <a:rPr lang="cs-CZ" sz="2000"/>
              <a:t>pohodlná, prodyšná, nevtíravá, líbivá</a:t>
            </a:r>
          </a:p>
          <a:p>
            <a:pPr>
              <a:lnSpc>
                <a:spcPct val="90000"/>
              </a:lnSpc>
            </a:pPr>
            <a:r>
              <a:rPr lang="cs-CZ" sz="2000"/>
              <a:t>hladká, kulatá, bez aerodynamického ocasu, </a:t>
            </a:r>
          </a:p>
          <a:p>
            <a:pPr>
              <a:lnSpc>
                <a:spcPct val="90000"/>
              </a:lnSpc>
            </a:pPr>
            <a:r>
              <a:rPr lang="cs-CZ" sz="2000"/>
              <a:t>nerozbitný štítek</a:t>
            </a:r>
          </a:p>
          <a:p>
            <a:pPr>
              <a:lnSpc>
                <a:spcPct val="90000"/>
              </a:lnSpc>
            </a:pPr>
            <a:r>
              <a:rPr lang="cs-CZ" sz="2000"/>
              <a:t>viditelná pro motoristy i v noci</a:t>
            </a:r>
          </a:p>
          <a:p>
            <a:pPr>
              <a:lnSpc>
                <a:spcPct val="90000"/>
              </a:lnSpc>
            </a:pPr>
            <a:r>
              <a:rPr lang="cs-CZ" sz="2000"/>
              <a:t>odolná, snadno udržovatelná, </a:t>
            </a:r>
          </a:p>
          <a:p>
            <a:pPr>
              <a:lnSpc>
                <a:spcPct val="90000"/>
              </a:lnSpc>
            </a:pPr>
            <a:r>
              <a:rPr lang="cs-CZ" sz="2000"/>
              <a:t>jasný návod na používání v ČJ</a:t>
            </a:r>
          </a:p>
          <a:p>
            <a:pPr>
              <a:lnSpc>
                <a:spcPct val="90000"/>
              </a:lnSpc>
            </a:pPr>
            <a:r>
              <a:rPr lang="cs-CZ" sz="2000"/>
              <a:t>přístupná cenou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sz="2000"/>
          </a:p>
        </p:txBody>
      </p:sp>
      <p:pic>
        <p:nvPicPr>
          <p:cNvPr id="120838" name="Picture 6" descr="Cyklistická přil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325" y="1557338"/>
            <a:ext cx="3705225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Rizika jízdy na kole a jejich předcházení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cs-CZ" sz="2800"/>
          </a:p>
          <a:p>
            <a:pPr>
              <a:lnSpc>
                <a:spcPct val="80000"/>
              </a:lnSpc>
            </a:pPr>
            <a:r>
              <a:rPr lang="cs-CZ" sz="2800"/>
              <a:t> druhy úrazů na kole</a:t>
            </a:r>
          </a:p>
          <a:p>
            <a:pPr>
              <a:lnSpc>
                <a:spcPct val="80000"/>
              </a:lnSpc>
            </a:pPr>
            <a:endParaRPr lang="cs-CZ" sz="2800"/>
          </a:p>
          <a:p>
            <a:pPr>
              <a:lnSpc>
                <a:spcPct val="80000"/>
              </a:lnSpc>
            </a:pPr>
            <a:r>
              <a:rPr lang="cs-CZ" sz="2800"/>
              <a:t>nezvládnutí dovednostní techniky jízdy jednotlivce nebo skupiny</a:t>
            </a:r>
          </a:p>
          <a:p>
            <a:pPr>
              <a:lnSpc>
                <a:spcPct val="80000"/>
              </a:lnSpc>
            </a:pPr>
            <a:r>
              <a:rPr lang="cs-CZ" sz="2800"/>
              <a:t>nečekanou okolností</a:t>
            </a:r>
          </a:p>
          <a:p>
            <a:pPr>
              <a:lnSpc>
                <a:spcPct val="80000"/>
              </a:lnSpc>
            </a:pPr>
            <a:r>
              <a:rPr lang="cs-CZ" sz="2800"/>
              <a:t>nedodržení dopravních předpisů</a:t>
            </a:r>
          </a:p>
          <a:p>
            <a:pPr>
              <a:lnSpc>
                <a:spcPct val="80000"/>
              </a:lnSpc>
            </a:pPr>
            <a:r>
              <a:rPr lang="cs-CZ" sz="2800"/>
              <a:t>podcenění údržby kola</a:t>
            </a:r>
          </a:p>
          <a:p>
            <a:pPr>
              <a:lnSpc>
                <a:spcPct val="80000"/>
              </a:lnSpc>
            </a:pPr>
            <a:r>
              <a:rPr lang="cs-CZ" sz="2800"/>
              <a:t>únavou a nesoustředěností</a:t>
            </a:r>
          </a:p>
          <a:p>
            <a:pPr>
              <a:lnSpc>
                <a:spcPct val="80000"/>
              </a:lnSpc>
            </a:pPr>
            <a:r>
              <a:rPr lang="cs-CZ" sz="2800"/>
              <a:t>nezkušeností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Jízdní dovednosti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technika brždění</a:t>
            </a:r>
          </a:p>
          <a:p>
            <a:r>
              <a:rPr lang="cs-CZ"/>
              <a:t>technika zatáčení </a:t>
            </a:r>
          </a:p>
          <a:p>
            <a:r>
              <a:rPr lang="cs-CZ"/>
              <a:t>rychlost jízdy</a:t>
            </a:r>
          </a:p>
          <a:p>
            <a:r>
              <a:rPr lang="cs-CZ"/>
              <a:t>odhad sjízdnosti terénu a adheze</a:t>
            </a:r>
          </a:p>
          <a:p>
            <a:r>
              <a:rPr lang="cs-CZ"/>
              <a:t>nedodržování pravidel silničního provozu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technika brždění</a:t>
            </a:r>
            <a:br>
              <a:rPr lang="cs-CZ" sz="4000"/>
            </a:br>
            <a:endParaRPr lang="cs-CZ" sz="400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těžiště cyklisty při razantnějším brždění je nutno posunovat dozadu a dolů</a:t>
            </a:r>
          </a:p>
          <a:p>
            <a:r>
              <a:rPr lang="cs-CZ"/>
              <a:t>nenechat se negativním zrychlením či zpomalením přetlačit přes řídítka</a:t>
            </a:r>
          </a:p>
          <a:p>
            <a:r>
              <a:rPr lang="cs-CZ"/>
              <a:t>přední brzda přenáší asi 80% a zadní brzda 20% celkové brzdné síly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technika zatáčení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optimální rychlost při vjezdu do zatáčky</a:t>
            </a:r>
          </a:p>
          <a:p>
            <a:r>
              <a:rPr lang="cs-CZ"/>
              <a:t>plynulé zatáčení, neměnit rádius zatáčky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 jízdy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optimální, čili pohotovostní vzhledem k její změně v závislosti na vzniklé změny záměru jízdy</a:t>
            </a:r>
          </a:p>
          <a:p>
            <a:r>
              <a:rPr lang="cs-CZ"/>
              <a:t>bezpečné zastavení v případě potřeby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běžná dráha">
  <a:themeElements>
    <a:clrScheme name="Oběžná dráh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běžná dráh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ěžná dráh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ěžná dráh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144</TotalTime>
  <Words>549</Words>
  <Application>Microsoft Office PowerPoint</Application>
  <PresentationFormat>Předvádění na obrazovce (4:3)</PresentationFormat>
  <Paragraphs>129</Paragraphs>
  <Slides>23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Wingdings</vt:lpstr>
      <vt:lpstr>Oběžná dráha</vt:lpstr>
      <vt:lpstr>Adobe Photoshop Image</vt:lpstr>
      <vt:lpstr>Bezpečnost provozování cykloturistiky</vt:lpstr>
      <vt:lpstr>Ochrana zdraví</vt:lpstr>
      <vt:lpstr>Cyklistická přilba</vt:lpstr>
      <vt:lpstr>Vlastnosti přilby</vt:lpstr>
      <vt:lpstr>Rizika jízdy na kole a jejich předcházení</vt:lpstr>
      <vt:lpstr>Jízdní dovednosti</vt:lpstr>
      <vt:lpstr>technika brždění </vt:lpstr>
      <vt:lpstr>technika zatáčení</vt:lpstr>
      <vt:lpstr>rychlost jízdy</vt:lpstr>
      <vt:lpstr>odhad sjízdnosti terénu a adheze</vt:lpstr>
      <vt:lpstr>Nečekaná okolnost</vt:lpstr>
      <vt:lpstr>nedodržování pravidel silničního provozu</vt:lpstr>
      <vt:lpstr>Dopravní předpisy</vt:lpstr>
      <vt:lpstr>Snímek 14</vt:lpstr>
      <vt:lpstr>Snímek 15</vt:lpstr>
      <vt:lpstr>Snímek 16</vt:lpstr>
      <vt:lpstr>Dovednosti v jízdě skupiny</vt:lpstr>
      <vt:lpstr>Zákony</vt:lpstr>
      <vt:lpstr>Dopravní značky</vt:lpstr>
      <vt:lpstr>Psychické vlastnosti jedince</vt:lpstr>
      <vt:lpstr>Snímek 21</vt:lpstr>
      <vt:lpstr>První pomoc při úrazech</vt:lpstr>
      <vt:lpstr>Lékárnička</vt:lpstr>
    </vt:vector>
  </TitlesOfParts>
  <Company>FSpS MU v Brně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Bezpečnost provozování cykloturistiky</dc:title>
  <dc:creator>hrebickova</dc:creator>
  <cp:lastModifiedBy>Sylva Hřebíčková</cp:lastModifiedBy>
  <cp:revision>6</cp:revision>
  <cp:lastPrinted>1601-01-01T00:00:00Z</cp:lastPrinted>
  <dcterms:created xsi:type="dcterms:W3CDTF">2008-03-28T05:55:46Z</dcterms:created>
  <dcterms:modified xsi:type="dcterms:W3CDTF">2013-04-04T18:11:19Z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