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sldIdLst>
    <p:sldId id="256" r:id="rId2"/>
    <p:sldId id="257" r:id="rId3"/>
    <p:sldId id="258" r:id="rId4"/>
    <p:sldId id="259" r:id="rId5"/>
    <p:sldId id="260" r:id="rId6"/>
    <p:sldId id="261" r:id="rId7"/>
    <p:sldId id="262" r:id="rId8"/>
    <p:sldId id="265" r:id="rId9"/>
    <p:sldId id="266"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3399"/>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1" autoAdjust="0"/>
  </p:normalViewPr>
  <p:slideViewPr>
    <p:cSldViewPr>
      <p:cViewPr>
        <p:scale>
          <a:sx n="33" d="100"/>
          <a:sy n="33" d="100"/>
        </p:scale>
        <p:origin x="-1566"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BA18F9-B167-4EE3-8CC6-DD3F91AED2A7}" type="datetimeFigureOut">
              <a:rPr lang="cs-CZ"/>
              <a:pPr>
                <a:defRPr/>
              </a:pPr>
              <a:t>11.9.2013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5DDB6EF-4316-48E1-96C4-D205D811B9DD}"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867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867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B6EDAC-B891-409E-B872-71D3186E9111}" type="slidenum">
              <a:rPr lang="cs-CZ" smtClean="0"/>
              <a:pPr/>
              <a:t>1</a:t>
            </a:fld>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78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78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7BA510-8B50-42F7-9E13-07E8811D3803}" type="slidenum">
              <a:rPr lang="cs-CZ" smtClean="0"/>
              <a:pPr/>
              <a:t>10</a:t>
            </a:fld>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89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89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46EB92-2FE7-4920-9455-199C6EC71D6A}" type="slidenum">
              <a:rPr lang="cs-CZ" smtClean="0"/>
              <a:pPr/>
              <a:t>11</a:t>
            </a:fld>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99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99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1DC678-9BBC-4CE0-9B6D-1854B46B5227}" type="slidenum">
              <a:rPr lang="cs-CZ" smtClean="0"/>
              <a:pPr/>
              <a:t>12</a:t>
            </a:fld>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09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09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E6E891-16F1-4B3F-B666-72C754A0A0C6}" type="slidenum">
              <a:rPr lang="cs-CZ" smtClean="0"/>
              <a:pPr/>
              <a:t>13</a:t>
            </a:fld>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19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19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A1E187-6176-4B8B-AE4C-4EC17EA53058}" type="slidenum">
              <a:rPr lang="cs-CZ" smtClean="0"/>
              <a:pPr/>
              <a:t>14</a:t>
            </a:fld>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30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D72A1A-9B77-4EB6-B341-E1C75FF5D334}" type="slidenum">
              <a:rPr lang="cs-CZ" smtClean="0"/>
              <a:pPr/>
              <a:t>15</a:t>
            </a:fld>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40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40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74BFBE-0C93-49EB-B90E-145A8E8F9A65}" type="slidenum">
              <a:rPr lang="cs-CZ" smtClean="0"/>
              <a:pPr/>
              <a:t>16</a:t>
            </a:fld>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50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0D4E7B-BB3D-4A2D-BA47-676F6D8B6634}" type="slidenum">
              <a:rPr lang="cs-CZ" smtClean="0"/>
              <a:pPr/>
              <a:t>17</a:t>
            </a:fld>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60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67FA1E-A597-4EB2-9C33-8D95EA422716}" type="slidenum">
              <a:rPr lang="cs-CZ" smtClean="0"/>
              <a:pPr/>
              <a:t>18</a:t>
            </a:fld>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710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116EED-C668-41D3-A8E5-0D45B54C42F3}" type="slidenum">
              <a:rPr lang="cs-CZ" smtClean="0"/>
              <a:pPr/>
              <a:t>19</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96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2970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6BCC72-B02B-49BD-AB00-5D9F2A58BAF3}" type="slidenum">
              <a:rPr lang="cs-CZ" smtClean="0"/>
              <a:pPr/>
              <a:t>2</a:t>
            </a:fld>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81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81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ACA3B9-96F3-4FBB-A2A2-DE3621BEE1E3}" type="slidenum">
              <a:rPr lang="cs-CZ" smtClean="0"/>
              <a:pPr/>
              <a:t>20</a:t>
            </a:fld>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91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F736FD-BC48-452C-9D22-36E57468A721}" type="slidenum">
              <a:rPr lang="cs-CZ" smtClean="0"/>
              <a:pPr/>
              <a:t>21</a:t>
            </a:fld>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01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501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7676D-7618-43EB-965A-0C11B21C137B}" type="slidenum">
              <a:rPr lang="cs-CZ" smtClean="0"/>
              <a:pPr/>
              <a:t>22</a:t>
            </a:fld>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512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DBFA94-5863-4C1A-9FC1-0EFF0DDFE8E1}" type="slidenum">
              <a:rPr lang="cs-CZ" smtClean="0"/>
              <a:pPr/>
              <a:t>23</a:t>
            </a:fld>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22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522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C27DE9-A361-4014-BFD9-2B299A72D621}" type="slidenum">
              <a:rPr lang="cs-CZ" smtClean="0"/>
              <a:pPr/>
              <a:t>24</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072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7F5EA5-7C9A-48E6-89C8-D7284C981BCE}" type="slidenum">
              <a:rPr lang="cs-CZ" smtClean="0"/>
              <a:pPr/>
              <a:t>3</a:t>
            </a:fld>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17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17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EF13DB-03C0-406B-800D-EAAA548D5723}" type="slidenum">
              <a:rPr lang="cs-CZ" smtClean="0"/>
              <a:pPr/>
              <a:t>4</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27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27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AC14A1-7FDB-46AC-9979-C1552BFE8FAD}" type="slidenum">
              <a:rPr lang="cs-CZ" smtClean="0"/>
              <a:pPr/>
              <a:t>5</a:t>
            </a:fld>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37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37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50628D-B73C-45B7-B3B8-7519263D1BE8}" type="slidenum">
              <a:rPr lang="cs-CZ" smtClean="0"/>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48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48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15848E-3D33-425E-98CF-33B46970C70C}" type="slidenum">
              <a:rPr lang="cs-CZ" smtClean="0"/>
              <a:pPr/>
              <a:t>7</a:t>
            </a:fld>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58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58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C8F996-FEB9-4253-9C97-E8D9FEC04812}" type="slidenum">
              <a:rPr lang="cs-CZ" smtClean="0"/>
              <a:pPr/>
              <a:t>8</a:t>
            </a:fld>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368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194CC3-0F97-4F73-919D-FBB4086F0EAC}" type="slidenum">
              <a:rPr lang="cs-CZ" smtClean="0"/>
              <a:pPr/>
              <a:t>9</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cs-CZ"/>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cs-CZ"/>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cs-CZ"/>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cs-CZ"/>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cs-CZ"/>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cs-CZ"/>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cs-CZ"/>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cs-CZ"/>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cs-CZ"/>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cs-CZ"/>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cs-CZ"/>
              </a:p>
            </p:txBody>
          </p:sp>
        </p:grpSp>
      </p:grpSp>
      <p:sp>
        <p:nvSpPr>
          <p:cNvPr id="69673" name="Rectangle 41"/>
          <p:cNvSpPr>
            <a:spLocks noGrp="1" noChangeArrowheads="1"/>
          </p:cNvSpPr>
          <p:nvPr>
            <p:ph type="ctrTitle"/>
          </p:nvPr>
        </p:nvSpPr>
        <p:spPr>
          <a:xfrm>
            <a:off x="685800" y="1447800"/>
            <a:ext cx="7772400" cy="1470025"/>
          </a:xfrm>
        </p:spPr>
        <p:txBody>
          <a:bodyPr/>
          <a:lstStyle>
            <a:lvl1pPr>
              <a:defRPr/>
            </a:lvl1pPr>
          </a:lstStyle>
          <a:p>
            <a:r>
              <a:rPr lang="cs-CZ"/>
              <a:t>Klepnutím lze upravit styl předlohy nadpisů.</a:t>
            </a:r>
          </a:p>
        </p:txBody>
      </p:sp>
      <p:sp>
        <p:nvSpPr>
          <p:cNvPr id="69674"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cs-CZ"/>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B42E3D3C-BC44-4104-BBC6-BD7C2C5A1059}" type="slidenum">
              <a:rPr lang="cs-CZ"/>
              <a:pPr>
                <a:defRPr/>
              </a:pPr>
              <a:t>‹#›</a:t>
            </a:fld>
            <a:endParaRPr lang="cs-CZ"/>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3"/>
          <p:cNvSpPr>
            <a:spLocks noGrp="1" noChangeArrowheads="1"/>
          </p:cNvSpPr>
          <p:nvPr>
            <p:ph type="dt" sz="half" idx="10"/>
          </p:nvPr>
        </p:nvSpPr>
        <p:spPr>
          <a:ln/>
        </p:spPr>
        <p:txBody>
          <a:bodyPr/>
          <a:lstStyle>
            <a:lvl1pPr>
              <a:defRPr/>
            </a:lvl1pPr>
          </a:lstStyle>
          <a:p>
            <a:pPr>
              <a:defRPr/>
            </a:pPr>
            <a:endParaRPr lang="cs-CZ"/>
          </a:p>
        </p:txBody>
      </p:sp>
      <p:sp>
        <p:nvSpPr>
          <p:cNvPr id="5" name="Rectangle 44"/>
          <p:cNvSpPr>
            <a:spLocks noGrp="1" noChangeArrowheads="1"/>
          </p:cNvSpPr>
          <p:nvPr>
            <p:ph type="ftr" sz="quarter" idx="11"/>
          </p:nvPr>
        </p:nvSpPr>
        <p:spPr>
          <a:ln/>
        </p:spPr>
        <p:txBody>
          <a:bodyPr/>
          <a:lstStyle>
            <a:lvl1pPr>
              <a:defRPr/>
            </a:lvl1pPr>
          </a:lstStyle>
          <a:p>
            <a:pPr>
              <a:defRPr/>
            </a:pPr>
            <a:endParaRPr lang="cs-CZ"/>
          </a:p>
        </p:txBody>
      </p:sp>
      <p:sp>
        <p:nvSpPr>
          <p:cNvPr id="6" name="Rectangle 45"/>
          <p:cNvSpPr>
            <a:spLocks noGrp="1" noChangeArrowheads="1"/>
          </p:cNvSpPr>
          <p:nvPr>
            <p:ph type="sldNum" sz="quarter" idx="12"/>
          </p:nvPr>
        </p:nvSpPr>
        <p:spPr>
          <a:ln/>
        </p:spPr>
        <p:txBody>
          <a:bodyPr/>
          <a:lstStyle>
            <a:lvl1pPr>
              <a:defRPr/>
            </a:lvl1pPr>
          </a:lstStyle>
          <a:p>
            <a:pPr>
              <a:defRPr/>
            </a:pPr>
            <a:fld id="{0BB782FE-2746-421B-B68B-BAA78331750F}" type="slidenum">
              <a:rPr lang="cs-CZ"/>
              <a:pPr>
                <a:defRPr/>
              </a:pPr>
              <a:t>‹#›</a:t>
            </a:fld>
            <a:endParaRPr lang="cs-CZ"/>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58750"/>
            <a:ext cx="2057400" cy="59721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58750"/>
            <a:ext cx="6019800" cy="59721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3"/>
          <p:cNvSpPr>
            <a:spLocks noGrp="1" noChangeArrowheads="1"/>
          </p:cNvSpPr>
          <p:nvPr>
            <p:ph type="dt" sz="half" idx="10"/>
          </p:nvPr>
        </p:nvSpPr>
        <p:spPr>
          <a:ln/>
        </p:spPr>
        <p:txBody>
          <a:bodyPr/>
          <a:lstStyle>
            <a:lvl1pPr>
              <a:defRPr/>
            </a:lvl1pPr>
          </a:lstStyle>
          <a:p>
            <a:pPr>
              <a:defRPr/>
            </a:pPr>
            <a:endParaRPr lang="cs-CZ"/>
          </a:p>
        </p:txBody>
      </p:sp>
      <p:sp>
        <p:nvSpPr>
          <p:cNvPr id="5" name="Rectangle 44"/>
          <p:cNvSpPr>
            <a:spLocks noGrp="1" noChangeArrowheads="1"/>
          </p:cNvSpPr>
          <p:nvPr>
            <p:ph type="ftr" sz="quarter" idx="11"/>
          </p:nvPr>
        </p:nvSpPr>
        <p:spPr>
          <a:ln/>
        </p:spPr>
        <p:txBody>
          <a:bodyPr/>
          <a:lstStyle>
            <a:lvl1pPr>
              <a:defRPr/>
            </a:lvl1pPr>
          </a:lstStyle>
          <a:p>
            <a:pPr>
              <a:defRPr/>
            </a:pPr>
            <a:endParaRPr lang="cs-CZ"/>
          </a:p>
        </p:txBody>
      </p:sp>
      <p:sp>
        <p:nvSpPr>
          <p:cNvPr id="6" name="Rectangle 45"/>
          <p:cNvSpPr>
            <a:spLocks noGrp="1" noChangeArrowheads="1"/>
          </p:cNvSpPr>
          <p:nvPr>
            <p:ph type="sldNum" sz="quarter" idx="12"/>
          </p:nvPr>
        </p:nvSpPr>
        <p:spPr>
          <a:ln/>
        </p:spPr>
        <p:txBody>
          <a:bodyPr/>
          <a:lstStyle>
            <a:lvl1pPr>
              <a:defRPr/>
            </a:lvl1pPr>
          </a:lstStyle>
          <a:p>
            <a:pPr>
              <a:defRPr/>
            </a:pPr>
            <a:fld id="{4468088D-F15E-40FC-B708-0D67E5E08F35}" type="slidenum">
              <a:rPr lang="cs-CZ"/>
              <a:pPr>
                <a:defRPr/>
              </a:pPr>
              <a:t>‹#›</a:t>
            </a:fld>
            <a:endParaRPr lang="cs-CZ"/>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8750"/>
            <a:ext cx="8229600" cy="1258888"/>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3"/>
          <p:cNvSpPr>
            <a:spLocks noGrp="1" noChangeArrowheads="1"/>
          </p:cNvSpPr>
          <p:nvPr>
            <p:ph type="dt" sz="half" idx="10"/>
          </p:nvPr>
        </p:nvSpPr>
        <p:spPr>
          <a:ln/>
        </p:spPr>
        <p:txBody>
          <a:bodyPr/>
          <a:lstStyle>
            <a:lvl1pPr>
              <a:defRPr/>
            </a:lvl1pPr>
          </a:lstStyle>
          <a:p>
            <a:pPr>
              <a:defRPr/>
            </a:pPr>
            <a:endParaRPr lang="cs-CZ"/>
          </a:p>
        </p:txBody>
      </p:sp>
      <p:sp>
        <p:nvSpPr>
          <p:cNvPr id="6" name="Rectangle 44"/>
          <p:cNvSpPr>
            <a:spLocks noGrp="1" noChangeArrowheads="1"/>
          </p:cNvSpPr>
          <p:nvPr>
            <p:ph type="ftr" sz="quarter" idx="11"/>
          </p:nvPr>
        </p:nvSpPr>
        <p:spPr>
          <a:ln/>
        </p:spPr>
        <p:txBody>
          <a:bodyPr/>
          <a:lstStyle>
            <a:lvl1pPr>
              <a:defRPr/>
            </a:lvl1pPr>
          </a:lstStyle>
          <a:p>
            <a:pPr>
              <a:defRPr/>
            </a:pPr>
            <a:endParaRPr lang="cs-CZ"/>
          </a:p>
        </p:txBody>
      </p:sp>
      <p:sp>
        <p:nvSpPr>
          <p:cNvPr id="7" name="Rectangle 45"/>
          <p:cNvSpPr>
            <a:spLocks noGrp="1" noChangeArrowheads="1"/>
          </p:cNvSpPr>
          <p:nvPr>
            <p:ph type="sldNum" sz="quarter" idx="12"/>
          </p:nvPr>
        </p:nvSpPr>
        <p:spPr>
          <a:ln/>
        </p:spPr>
        <p:txBody>
          <a:bodyPr/>
          <a:lstStyle>
            <a:lvl1pPr>
              <a:defRPr/>
            </a:lvl1pPr>
          </a:lstStyle>
          <a:p>
            <a:pPr>
              <a:defRPr/>
            </a:pPr>
            <a:fld id="{C460B9C6-9523-4F88-B997-5AE5062B80A3}" type="slidenum">
              <a:rPr lang="cs-CZ"/>
              <a:pPr>
                <a:defRPr/>
              </a:pPr>
              <a:t>‹#›</a:t>
            </a:fld>
            <a:endParaRPr lang="cs-CZ"/>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158750"/>
            <a:ext cx="8229600" cy="1258888"/>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30725"/>
          </a:xfrm>
        </p:spPr>
        <p:txBody>
          <a:bodyPr/>
          <a:lstStyle/>
          <a:p>
            <a:pPr lvl="0"/>
            <a:endParaRPr lang="cs-CZ" noProof="0" smtClean="0"/>
          </a:p>
        </p:txBody>
      </p:sp>
      <p:sp>
        <p:nvSpPr>
          <p:cNvPr id="4" name="Rectangle 43"/>
          <p:cNvSpPr>
            <a:spLocks noGrp="1" noChangeArrowheads="1"/>
          </p:cNvSpPr>
          <p:nvPr>
            <p:ph type="dt" sz="half" idx="10"/>
          </p:nvPr>
        </p:nvSpPr>
        <p:spPr>
          <a:ln/>
        </p:spPr>
        <p:txBody>
          <a:bodyPr/>
          <a:lstStyle>
            <a:lvl1pPr>
              <a:defRPr/>
            </a:lvl1pPr>
          </a:lstStyle>
          <a:p>
            <a:pPr>
              <a:defRPr/>
            </a:pPr>
            <a:endParaRPr lang="cs-CZ"/>
          </a:p>
        </p:txBody>
      </p:sp>
      <p:sp>
        <p:nvSpPr>
          <p:cNvPr id="5" name="Rectangle 44"/>
          <p:cNvSpPr>
            <a:spLocks noGrp="1" noChangeArrowheads="1"/>
          </p:cNvSpPr>
          <p:nvPr>
            <p:ph type="ftr" sz="quarter" idx="11"/>
          </p:nvPr>
        </p:nvSpPr>
        <p:spPr>
          <a:ln/>
        </p:spPr>
        <p:txBody>
          <a:bodyPr/>
          <a:lstStyle>
            <a:lvl1pPr>
              <a:defRPr/>
            </a:lvl1pPr>
          </a:lstStyle>
          <a:p>
            <a:pPr>
              <a:defRPr/>
            </a:pPr>
            <a:endParaRPr lang="cs-CZ"/>
          </a:p>
        </p:txBody>
      </p:sp>
      <p:sp>
        <p:nvSpPr>
          <p:cNvPr id="6" name="Rectangle 45"/>
          <p:cNvSpPr>
            <a:spLocks noGrp="1" noChangeArrowheads="1"/>
          </p:cNvSpPr>
          <p:nvPr>
            <p:ph type="sldNum" sz="quarter" idx="12"/>
          </p:nvPr>
        </p:nvSpPr>
        <p:spPr>
          <a:ln/>
        </p:spPr>
        <p:txBody>
          <a:bodyPr/>
          <a:lstStyle>
            <a:lvl1pPr>
              <a:defRPr/>
            </a:lvl1pPr>
          </a:lstStyle>
          <a:p>
            <a:pPr>
              <a:defRPr/>
            </a:pPr>
            <a:fld id="{45E4E5E0-AC0F-445C-ACC0-8284BCD0D483}" type="slidenum">
              <a:rPr lang="cs-CZ"/>
              <a:pPr>
                <a:defRPr/>
              </a:pPr>
              <a:t>‹#›</a:t>
            </a:fld>
            <a:endParaRPr lang="cs-CZ"/>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3"/>
          <p:cNvSpPr>
            <a:spLocks noGrp="1" noChangeArrowheads="1"/>
          </p:cNvSpPr>
          <p:nvPr>
            <p:ph type="dt" sz="half" idx="10"/>
          </p:nvPr>
        </p:nvSpPr>
        <p:spPr>
          <a:ln/>
        </p:spPr>
        <p:txBody>
          <a:bodyPr/>
          <a:lstStyle>
            <a:lvl1pPr>
              <a:defRPr/>
            </a:lvl1pPr>
          </a:lstStyle>
          <a:p>
            <a:pPr>
              <a:defRPr/>
            </a:pPr>
            <a:endParaRPr lang="cs-CZ"/>
          </a:p>
        </p:txBody>
      </p:sp>
      <p:sp>
        <p:nvSpPr>
          <p:cNvPr id="5" name="Rectangle 44"/>
          <p:cNvSpPr>
            <a:spLocks noGrp="1" noChangeArrowheads="1"/>
          </p:cNvSpPr>
          <p:nvPr>
            <p:ph type="ftr" sz="quarter" idx="11"/>
          </p:nvPr>
        </p:nvSpPr>
        <p:spPr>
          <a:ln/>
        </p:spPr>
        <p:txBody>
          <a:bodyPr/>
          <a:lstStyle>
            <a:lvl1pPr>
              <a:defRPr/>
            </a:lvl1pPr>
          </a:lstStyle>
          <a:p>
            <a:pPr>
              <a:defRPr/>
            </a:pPr>
            <a:endParaRPr lang="cs-CZ"/>
          </a:p>
        </p:txBody>
      </p:sp>
      <p:sp>
        <p:nvSpPr>
          <p:cNvPr id="6" name="Rectangle 45"/>
          <p:cNvSpPr>
            <a:spLocks noGrp="1" noChangeArrowheads="1"/>
          </p:cNvSpPr>
          <p:nvPr>
            <p:ph type="sldNum" sz="quarter" idx="12"/>
          </p:nvPr>
        </p:nvSpPr>
        <p:spPr>
          <a:ln/>
        </p:spPr>
        <p:txBody>
          <a:bodyPr/>
          <a:lstStyle>
            <a:lvl1pPr>
              <a:defRPr/>
            </a:lvl1pPr>
          </a:lstStyle>
          <a:p>
            <a:pPr>
              <a:defRPr/>
            </a:pPr>
            <a:fld id="{B5F0CC23-EA38-4FC9-A20C-69EEA9D133E6}" type="slidenum">
              <a:rPr lang="cs-CZ"/>
              <a:pPr>
                <a:defRPr/>
              </a:pPr>
              <a:t>‹#›</a:t>
            </a:fld>
            <a:endParaRPr lang="cs-CZ"/>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3"/>
          <p:cNvSpPr>
            <a:spLocks noGrp="1" noChangeArrowheads="1"/>
          </p:cNvSpPr>
          <p:nvPr>
            <p:ph type="dt" sz="half" idx="10"/>
          </p:nvPr>
        </p:nvSpPr>
        <p:spPr>
          <a:ln/>
        </p:spPr>
        <p:txBody>
          <a:bodyPr/>
          <a:lstStyle>
            <a:lvl1pPr>
              <a:defRPr/>
            </a:lvl1pPr>
          </a:lstStyle>
          <a:p>
            <a:pPr>
              <a:defRPr/>
            </a:pPr>
            <a:endParaRPr lang="cs-CZ"/>
          </a:p>
        </p:txBody>
      </p:sp>
      <p:sp>
        <p:nvSpPr>
          <p:cNvPr id="5" name="Rectangle 44"/>
          <p:cNvSpPr>
            <a:spLocks noGrp="1" noChangeArrowheads="1"/>
          </p:cNvSpPr>
          <p:nvPr>
            <p:ph type="ftr" sz="quarter" idx="11"/>
          </p:nvPr>
        </p:nvSpPr>
        <p:spPr>
          <a:ln/>
        </p:spPr>
        <p:txBody>
          <a:bodyPr/>
          <a:lstStyle>
            <a:lvl1pPr>
              <a:defRPr/>
            </a:lvl1pPr>
          </a:lstStyle>
          <a:p>
            <a:pPr>
              <a:defRPr/>
            </a:pPr>
            <a:endParaRPr lang="cs-CZ"/>
          </a:p>
        </p:txBody>
      </p:sp>
      <p:sp>
        <p:nvSpPr>
          <p:cNvPr id="6" name="Rectangle 45"/>
          <p:cNvSpPr>
            <a:spLocks noGrp="1" noChangeArrowheads="1"/>
          </p:cNvSpPr>
          <p:nvPr>
            <p:ph type="sldNum" sz="quarter" idx="12"/>
          </p:nvPr>
        </p:nvSpPr>
        <p:spPr>
          <a:ln/>
        </p:spPr>
        <p:txBody>
          <a:bodyPr/>
          <a:lstStyle>
            <a:lvl1pPr>
              <a:defRPr/>
            </a:lvl1pPr>
          </a:lstStyle>
          <a:p>
            <a:pPr>
              <a:defRPr/>
            </a:pPr>
            <a:fld id="{5D2D0D02-A274-423F-BB42-2217AF48B3C2}" type="slidenum">
              <a:rPr lang="cs-CZ"/>
              <a:pPr>
                <a:defRPr/>
              </a:pPr>
              <a:t>‹#›</a:t>
            </a:fld>
            <a:endParaRPr lang="cs-CZ"/>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3"/>
          <p:cNvSpPr>
            <a:spLocks noGrp="1" noChangeArrowheads="1"/>
          </p:cNvSpPr>
          <p:nvPr>
            <p:ph type="dt" sz="half" idx="10"/>
          </p:nvPr>
        </p:nvSpPr>
        <p:spPr>
          <a:ln/>
        </p:spPr>
        <p:txBody>
          <a:bodyPr/>
          <a:lstStyle>
            <a:lvl1pPr>
              <a:defRPr/>
            </a:lvl1pPr>
          </a:lstStyle>
          <a:p>
            <a:pPr>
              <a:defRPr/>
            </a:pPr>
            <a:endParaRPr lang="cs-CZ"/>
          </a:p>
        </p:txBody>
      </p:sp>
      <p:sp>
        <p:nvSpPr>
          <p:cNvPr id="6" name="Rectangle 44"/>
          <p:cNvSpPr>
            <a:spLocks noGrp="1" noChangeArrowheads="1"/>
          </p:cNvSpPr>
          <p:nvPr>
            <p:ph type="ftr" sz="quarter" idx="11"/>
          </p:nvPr>
        </p:nvSpPr>
        <p:spPr>
          <a:ln/>
        </p:spPr>
        <p:txBody>
          <a:bodyPr/>
          <a:lstStyle>
            <a:lvl1pPr>
              <a:defRPr/>
            </a:lvl1pPr>
          </a:lstStyle>
          <a:p>
            <a:pPr>
              <a:defRPr/>
            </a:pPr>
            <a:endParaRPr lang="cs-CZ"/>
          </a:p>
        </p:txBody>
      </p:sp>
      <p:sp>
        <p:nvSpPr>
          <p:cNvPr id="7" name="Rectangle 45"/>
          <p:cNvSpPr>
            <a:spLocks noGrp="1" noChangeArrowheads="1"/>
          </p:cNvSpPr>
          <p:nvPr>
            <p:ph type="sldNum" sz="quarter" idx="12"/>
          </p:nvPr>
        </p:nvSpPr>
        <p:spPr>
          <a:ln/>
        </p:spPr>
        <p:txBody>
          <a:bodyPr/>
          <a:lstStyle>
            <a:lvl1pPr>
              <a:defRPr/>
            </a:lvl1pPr>
          </a:lstStyle>
          <a:p>
            <a:pPr>
              <a:defRPr/>
            </a:pPr>
            <a:fld id="{0658FF28-6B44-4E64-A54D-AAC6227A2646}" type="slidenum">
              <a:rPr lang="cs-CZ"/>
              <a:pPr>
                <a:defRPr/>
              </a:pPr>
              <a:t>‹#›</a:t>
            </a:fld>
            <a:endParaRPr lang="cs-CZ"/>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3"/>
          <p:cNvSpPr>
            <a:spLocks noGrp="1" noChangeArrowheads="1"/>
          </p:cNvSpPr>
          <p:nvPr>
            <p:ph type="dt" sz="half" idx="10"/>
          </p:nvPr>
        </p:nvSpPr>
        <p:spPr>
          <a:ln/>
        </p:spPr>
        <p:txBody>
          <a:bodyPr/>
          <a:lstStyle>
            <a:lvl1pPr>
              <a:defRPr/>
            </a:lvl1pPr>
          </a:lstStyle>
          <a:p>
            <a:pPr>
              <a:defRPr/>
            </a:pPr>
            <a:endParaRPr lang="cs-CZ"/>
          </a:p>
        </p:txBody>
      </p:sp>
      <p:sp>
        <p:nvSpPr>
          <p:cNvPr id="8" name="Rectangle 44"/>
          <p:cNvSpPr>
            <a:spLocks noGrp="1" noChangeArrowheads="1"/>
          </p:cNvSpPr>
          <p:nvPr>
            <p:ph type="ftr" sz="quarter" idx="11"/>
          </p:nvPr>
        </p:nvSpPr>
        <p:spPr>
          <a:ln/>
        </p:spPr>
        <p:txBody>
          <a:bodyPr/>
          <a:lstStyle>
            <a:lvl1pPr>
              <a:defRPr/>
            </a:lvl1pPr>
          </a:lstStyle>
          <a:p>
            <a:pPr>
              <a:defRPr/>
            </a:pPr>
            <a:endParaRPr lang="cs-CZ"/>
          </a:p>
        </p:txBody>
      </p:sp>
      <p:sp>
        <p:nvSpPr>
          <p:cNvPr id="9" name="Rectangle 45"/>
          <p:cNvSpPr>
            <a:spLocks noGrp="1" noChangeArrowheads="1"/>
          </p:cNvSpPr>
          <p:nvPr>
            <p:ph type="sldNum" sz="quarter" idx="12"/>
          </p:nvPr>
        </p:nvSpPr>
        <p:spPr>
          <a:ln/>
        </p:spPr>
        <p:txBody>
          <a:bodyPr/>
          <a:lstStyle>
            <a:lvl1pPr>
              <a:defRPr/>
            </a:lvl1pPr>
          </a:lstStyle>
          <a:p>
            <a:pPr>
              <a:defRPr/>
            </a:pPr>
            <a:fld id="{8624793F-3C0D-479F-B2EF-E38EF732A103}" type="slidenum">
              <a:rPr lang="cs-CZ"/>
              <a:pPr>
                <a:defRPr/>
              </a:pPr>
              <a:t>‹#›</a:t>
            </a:fld>
            <a:endParaRPr lang="cs-CZ"/>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3"/>
          <p:cNvSpPr>
            <a:spLocks noGrp="1" noChangeArrowheads="1"/>
          </p:cNvSpPr>
          <p:nvPr>
            <p:ph type="dt" sz="half" idx="10"/>
          </p:nvPr>
        </p:nvSpPr>
        <p:spPr>
          <a:ln/>
        </p:spPr>
        <p:txBody>
          <a:bodyPr/>
          <a:lstStyle>
            <a:lvl1pPr>
              <a:defRPr/>
            </a:lvl1pPr>
          </a:lstStyle>
          <a:p>
            <a:pPr>
              <a:defRPr/>
            </a:pPr>
            <a:endParaRPr lang="cs-CZ"/>
          </a:p>
        </p:txBody>
      </p:sp>
      <p:sp>
        <p:nvSpPr>
          <p:cNvPr id="4" name="Rectangle 44"/>
          <p:cNvSpPr>
            <a:spLocks noGrp="1" noChangeArrowheads="1"/>
          </p:cNvSpPr>
          <p:nvPr>
            <p:ph type="ftr" sz="quarter" idx="11"/>
          </p:nvPr>
        </p:nvSpPr>
        <p:spPr>
          <a:ln/>
        </p:spPr>
        <p:txBody>
          <a:bodyPr/>
          <a:lstStyle>
            <a:lvl1pPr>
              <a:defRPr/>
            </a:lvl1pPr>
          </a:lstStyle>
          <a:p>
            <a:pPr>
              <a:defRPr/>
            </a:pPr>
            <a:endParaRPr lang="cs-CZ"/>
          </a:p>
        </p:txBody>
      </p:sp>
      <p:sp>
        <p:nvSpPr>
          <p:cNvPr id="5" name="Rectangle 45"/>
          <p:cNvSpPr>
            <a:spLocks noGrp="1" noChangeArrowheads="1"/>
          </p:cNvSpPr>
          <p:nvPr>
            <p:ph type="sldNum" sz="quarter" idx="12"/>
          </p:nvPr>
        </p:nvSpPr>
        <p:spPr>
          <a:ln/>
        </p:spPr>
        <p:txBody>
          <a:bodyPr/>
          <a:lstStyle>
            <a:lvl1pPr>
              <a:defRPr/>
            </a:lvl1pPr>
          </a:lstStyle>
          <a:p>
            <a:pPr>
              <a:defRPr/>
            </a:pPr>
            <a:fld id="{CFDE257E-AB16-44C4-B5C5-82D3F9E0EE8C}" type="slidenum">
              <a:rPr lang="cs-CZ"/>
              <a:pPr>
                <a:defRPr/>
              </a:pPr>
              <a:t>‹#›</a:t>
            </a:fld>
            <a:endParaRPr lang="cs-CZ"/>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cs-CZ"/>
          </a:p>
        </p:txBody>
      </p:sp>
      <p:sp>
        <p:nvSpPr>
          <p:cNvPr id="3" name="Rectangle 44"/>
          <p:cNvSpPr>
            <a:spLocks noGrp="1" noChangeArrowheads="1"/>
          </p:cNvSpPr>
          <p:nvPr>
            <p:ph type="ftr" sz="quarter" idx="11"/>
          </p:nvPr>
        </p:nvSpPr>
        <p:spPr>
          <a:ln/>
        </p:spPr>
        <p:txBody>
          <a:bodyPr/>
          <a:lstStyle>
            <a:lvl1pPr>
              <a:defRPr/>
            </a:lvl1pPr>
          </a:lstStyle>
          <a:p>
            <a:pPr>
              <a:defRPr/>
            </a:pPr>
            <a:endParaRPr lang="cs-CZ"/>
          </a:p>
        </p:txBody>
      </p:sp>
      <p:sp>
        <p:nvSpPr>
          <p:cNvPr id="4" name="Rectangle 45"/>
          <p:cNvSpPr>
            <a:spLocks noGrp="1" noChangeArrowheads="1"/>
          </p:cNvSpPr>
          <p:nvPr>
            <p:ph type="sldNum" sz="quarter" idx="12"/>
          </p:nvPr>
        </p:nvSpPr>
        <p:spPr>
          <a:ln/>
        </p:spPr>
        <p:txBody>
          <a:bodyPr/>
          <a:lstStyle>
            <a:lvl1pPr>
              <a:defRPr/>
            </a:lvl1pPr>
          </a:lstStyle>
          <a:p>
            <a:pPr>
              <a:defRPr/>
            </a:pPr>
            <a:fld id="{1CF014C6-536B-4F86-A30B-BE85CEE1FBDE}" type="slidenum">
              <a:rPr lang="cs-CZ"/>
              <a:pPr>
                <a:defRPr/>
              </a:pPr>
              <a:t>‹#›</a:t>
            </a:fld>
            <a:endParaRPr lang="cs-CZ"/>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3"/>
          <p:cNvSpPr>
            <a:spLocks noGrp="1" noChangeArrowheads="1"/>
          </p:cNvSpPr>
          <p:nvPr>
            <p:ph type="dt" sz="half" idx="10"/>
          </p:nvPr>
        </p:nvSpPr>
        <p:spPr>
          <a:ln/>
        </p:spPr>
        <p:txBody>
          <a:bodyPr/>
          <a:lstStyle>
            <a:lvl1pPr>
              <a:defRPr/>
            </a:lvl1pPr>
          </a:lstStyle>
          <a:p>
            <a:pPr>
              <a:defRPr/>
            </a:pPr>
            <a:endParaRPr lang="cs-CZ"/>
          </a:p>
        </p:txBody>
      </p:sp>
      <p:sp>
        <p:nvSpPr>
          <p:cNvPr id="6" name="Rectangle 44"/>
          <p:cNvSpPr>
            <a:spLocks noGrp="1" noChangeArrowheads="1"/>
          </p:cNvSpPr>
          <p:nvPr>
            <p:ph type="ftr" sz="quarter" idx="11"/>
          </p:nvPr>
        </p:nvSpPr>
        <p:spPr>
          <a:ln/>
        </p:spPr>
        <p:txBody>
          <a:bodyPr/>
          <a:lstStyle>
            <a:lvl1pPr>
              <a:defRPr/>
            </a:lvl1pPr>
          </a:lstStyle>
          <a:p>
            <a:pPr>
              <a:defRPr/>
            </a:pPr>
            <a:endParaRPr lang="cs-CZ"/>
          </a:p>
        </p:txBody>
      </p:sp>
      <p:sp>
        <p:nvSpPr>
          <p:cNvPr id="7" name="Rectangle 45"/>
          <p:cNvSpPr>
            <a:spLocks noGrp="1" noChangeArrowheads="1"/>
          </p:cNvSpPr>
          <p:nvPr>
            <p:ph type="sldNum" sz="quarter" idx="12"/>
          </p:nvPr>
        </p:nvSpPr>
        <p:spPr>
          <a:ln/>
        </p:spPr>
        <p:txBody>
          <a:bodyPr/>
          <a:lstStyle>
            <a:lvl1pPr>
              <a:defRPr/>
            </a:lvl1pPr>
          </a:lstStyle>
          <a:p>
            <a:pPr>
              <a:defRPr/>
            </a:pPr>
            <a:fld id="{C4DFEDE7-B1A8-4F31-B413-8F987B7CAF64}" type="slidenum">
              <a:rPr lang="cs-CZ"/>
              <a:pPr>
                <a:defRPr/>
              </a:pPr>
              <a:t>‹#›</a:t>
            </a:fld>
            <a:endParaRPr lang="cs-CZ"/>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3"/>
          <p:cNvSpPr>
            <a:spLocks noGrp="1" noChangeArrowheads="1"/>
          </p:cNvSpPr>
          <p:nvPr>
            <p:ph type="dt" sz="half" idx="10"/>
          </p:nvPr>
        </p:nvSpPr>
        <p:spPr>
          <a:ln/>
        </p:spPr>
        <p:txBody>
          <a:bodyPr/>
          <a:lstStyle>
            <a:lvl1pPr>
              <a:defRPr/>
            </a:lvl1pPr>
          </a:lstStyle>
          <a:p>
            <a:pPr>
              <a:defRPr/>
            </a:pPr>
            <a:endParaRPr lang="cs-CZ"/>
          </a:p>
        </p:txBody>
      </p:sp>
      <p:sp>
        <p:nvSpPr>
          <p:cNvPr id="6" name="Rectangle 44"/>
          <p:cNvSpPr>
            <a:spLocks noGrp="1" noChangeArrowheads="1"/>
          </p:cNvSpPr>
          <p:nvPr>
            <p:ph type="ftr" sz="quarter" idx="11"/>
          </p:nvPr>
        </p:nvSpPr>
        <p:spPr>
          <a:ln/>
        </p:spPr>
        <p:txBody>
          <a:bodyPr/>
          <a:lstStyle>
            <a:lvl1pPr>
              <a:defRPr/>
            </a:lvl1pPr>
          </a:lstStyle>
          <a:p>
            <a:pPr>
              <a:defRPr/>
            </a:pPr>
            <a:endParaRPr lang="cs-CZ"/>
          </a:p>
        </p:txBody>
      </p:sp>
      <p:sp>
        <p:nvSpPr>
          <p:cNvPr id="7" name="Rectangle 45"/>
          <p:cNvSpPr>
            <a:spLocks noGrp="1" noChangeArrowheads="1"/>
          </p:cNvSpPr>
          <p:nvPr>
            <p:ph type="sldNum" sz="quarter" idx="12"/>
          </p:nvPr>
        </p:nvSpPr>
        <p:spPr>
          <a:ln/>
        </p:spPr>
        <p:txBody>
          <a:bodyPr/>
          <a:lstStyle>
            <a:lvl1pPr>
              <a:defRPr/>
            </a:lvl1pPr>
          </a:lstStyle>
          <a:p>
            <a:pPr>
              <a:defRPr/>
            </a:pPr>
            <a:fld id="{14796CDF-3D41-4B23-99FF-88BF621C01BD}" type="slidenum">
              <a:rPr lang="cs-CZ"/>
              <a:pPr>
                <a:defRPr/>
              </a:pPr>
              <a:t>‹#›</a:t>
            </a:fld>
            <a:endParaRPr lang="cs-CZ"/>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68611"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2"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3"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4"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cs-CZ"/>
            </a:p>
          </p:txBody>
        </p:sp>
        <p:sp>
          <p:nvSpPr>
            <p:cNvPr id="68615"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6"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7"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8"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19"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20"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cs-CZ"/>
            </a:p>
          </p:txBody>
        </p:sp>
        <p:sp>
          <p:nvSpPr>
            <p:cNvPr id="68621"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cs-CZ"/>
            </a:p>
          </p:txBody>
        </p:sp>
        <p:sp>
          <p:nvSpPr>
            <p:cNvPr id="68622"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cs-CZ"/>
            </a:p>
          </p:txBody>
        </p:sp>
        <p:grpSp>
          <p:nvGrpSpPr>
            <p:cNvPr id="1044" name="Group 15"/>
            <p:cNvGrpSpPr>
              <a:grpSpLocks/>
            </p:cNvGrpSpPr>
            <p:nvPr/>
          </p:nvGrpSpPr>
          <p:grpSpPr bwMode="auto">
            <a:xfrm>
              <a:off x="192" y="2284"/>
              <a:ext cx="1254" cy="923"/>
              <a:chOff x="192" y="2284"/>
              <a:chExt cx="1254" cy="923"/>
            </a:xfrm>
          </p:grpSpPr>
          <p:sp>
            <p:nvSpPr>
              <p:cNvPr id="68624"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cs-CZ"/>
              </a:p>
            </p:txBody>
          </p:sp>
          <p:sp>
            <p:nvSpPr>
              <p:cNvPr id="68625"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26"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cs-CZ"/>
              </a:p>
            </p:txBody>
          </p:sp>
          <p:sp>
            <p:nvSpPr>
              <p:cNvPr id="68627"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28"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29"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0"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1"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2"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3"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4"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5"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6"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7"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8"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39"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40"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41"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42"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43"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cs-CZ"/>
              </a:p>
            </p:txBody>
          </p:sp>
          <p:sp>
            <p:nvSpPr>
              <p:cNvPr id="68644"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cs-CZ"/>
              </a:p>
            </p:txBody>
          </p:sp>
          <p:sp>
            <p:nvSpPr>
              <p:cNvPr id="68645"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cs-CZ"/>
              </a:p>
            </p:txBody>
          </p:sp>
          <p:sp>
            <p:nvSpPr>
              <p:cNvPr id="68646"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cs-CZ"/>
              </a:p>
            </p:txBody>
          </p:sp>
          <p:sp>
            <p:nvSpPr>
              <p:cNvPr id="68647"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cs-CZ"/>
              </a:p>
            </p:txBody>
          </p:sp>
          <p:sp>
            <p:nvSpPr>
              <p:cNvPr id="68648"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cs-CZ"/>
              </a:p>
            </p:txBody>
          </p:sp>
        </p:grpSp>
      </p:grpSp>
      <p:sp>
        <p:nvSpPr>
          <p:cNvPr id="68649"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68650"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8651"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cs-CZ"/>
          </a:p>
        </p:txBody>
      </p:sp>
      <p:sp>
        <p:nvSpPr>
          <p:cNvPr id="68652"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cs-CZ"/>
          </a:p>
        </p:txBody>
      </p:sp>
      <p:sp>
        <p:nvSpPr>
          <p:cNvPr id="68653"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B778C514-A76E-4911-BDFB-63F1D91EC015}"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26"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8649"/>
                                        </p:tgtEl>
                                        <p:attrNameLst>
                                          <p:attrName>style.visibility</p:attrName>
                                        </p:attrNameLst>
                                      </p:cBhvr>
                                      <p:to>
                                        <p:strVal val="visible"/>
                                      </p:to>
                                    </p:set>
                                    <p:anim calcmode="lin" valueType="num">
                                      <p:cBhvr>
                                        <p:cTn id="7" dur="1000" fill="hold"/>
                                        <p:tgtEl>
                                          <p:spTgt spid="68649"/>
                                        </p:tgtEl>
                                        <p:attrNameLst>
                                          <p:attrName>ppt_x</p:attrName>
                                        </p:attrNameLst>
                                      </p:cBhvr>
                                      <p:tavLst>
                                        <p:tav tm="0">
                                          <p:val>
                                            <p:strVal val="#ppt_x-.2"/>
                                          </p:val>
                                        </p:tav>
                                        <p:tav tm="100000">
                                          <p:val>
                                            <p:strVal val="#ppt_x"/>
                                          </p:val>
                                        </p:tav>
                                      </p:tavLst>
                                    </p:anim>
                                    <p:anim calcmode="lin" valueType="num">
                                      <p:cBhvr>
                                        <p:cTn id="8" dur="1000" fill="hold"/>
                                        <p:tgtEl>
                                          <p:spTgt spid="686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4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8650">
                                            <p:txEl>
                                              <p:pRg st="0" end="0"/>
                                            </p:txEl>
                                          </p:spTgt>
                                        </p:tgtEl>
                                        <p:attrNameLst>
                                          <p:attrName>style.visibility</p:attrName>
                                        </p:attrNameLst>
                                      </p:cBhvr>
                                      <p:to>
                                        <p:strVal val="visible"/>
                                      </p:to>
                                    </p:set>
                                    <p:animEffect transition="in" filter="fade">
                                      <p:cBhvr>
                                        <p:cTn id="14" dur="500"/>
                                        <p:tgtEl>
                                          <p:spTgt spid="68650">
                                            <p:txEl>
                                              <p:pRg st="0" end="0"/>
                                            </p:txEl>
                                          </p:spTgt>
                                        </p:tgtEl>
                                      </p:cBhvr>
                                    </p:animEffect>
                                    <p:anim calcmode="lin" valueType="num">
                                      <p:cBhvr>
                                        <p:cTn id="15" dur="500" fill="hold"/>
                                        <p:tgtEl>
                                          <p:spTgt spid="6865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865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8650">
                                            <p:txEl>
                                              <p:pRg st="1" end="1"/>
                                            </p:txEl>
                                          </p:spTgt>
                                        </p:tgtEl>
                                        <p:attrNameLst>
                                          <p:attrName>style.visibility</p:attrName>
                                        </p:attrNameLst>
                                      </p:cBhvr>
                                      <p:to>
                                        <p:strVal val="visible"/>
                                      </p:to>
                                    </p:set>
                                    <p:animEffect transition="in" filter="fade">
                                      <p:cBhvr>
                                        <p:cTn id="19" dur="500"/>
                                        <p:tgtEl>
                                          <p:spTgt spid="68650">
                                            <p:txEl>
                                              <p:pRg st="1" end="1"/>
                                            </p:txEl>
                                          </p:spTgt>
                                        </p:tgtEl>
                                      </p:cBhvr>
                                    </p:animEffect>
                                    <p:anim calcmode="lin" valueType="num">
                                      <p:cBhvr>
                                        <p:cTn id="20" dur="500" fill="hold"/>
                                        <p:tgtEl>
                                          <p:spTgt spid="6865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865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8650">
                                            <p:txEl>
                                              <p:pRg st="2" end="2"/>
                                            </p:txEl>
                                          </p:spTgt>
                                        </p:tgtEl>
                                        <p:attrNameLst>
                                          <p:attrName>style.visibility</p:attrName>
                                        </p:attrNameLst>
                                      </p:cBhvr>
                                      <p:to>
                                        <p:strVal val="visible"/>
                                      </p:to>
                                    </p:set>
                                    <p:animEffect transition="in" filter="fade">
                                      <p:cBhvr>
                                        <p:cTn id="24" dur="500"/>
                                        <p:tgtEl>
                                          <p:spTgt spid="68650">
                                            <p:txEl>
                                              <p:pRg st="2" end="2"/>
                                            </p:txEl>
                                          </p:spTgt>
                                        </p:tgtEl>
                                      </p:cBhvr>
                                    </p:animEffect>
                                    <p:anim calcmode="lin" valueType="num">
                                      <p:cBhvr>
                                        <p:cTn id="25" dur="500" fill="hold"/>
                                        <p:tgtEl>
                                          <p:spTgt spid="6865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865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8650">
                                            <p:txEl>
                                              <p:pRg st="3" end="3"/>
                                            </p:txEl>
                                          </p:spTgt>
                                        </p:tgtEl>
                                        <p:attrNameLst>
                                          <p:attrName>style.visibility</p:attrName>
                                        </p:attrNameLst>
                                      </p:cBhvr>
                                      <p:to>
                                        <p:strVal val="visible"/>
                                      </p:to>
                                    </p:set>
                                    <p:animEffect transition="in" filter="fade">
                                      <p:cBhvr>
                                        <p:cTn id="29" dur="500"/>
                                        <p:tgtEl>
                                          <p:spTgt spid="68650">
                                            <p:txEl>
                                              <p:pRg st="3" end="3"/>
                                            </p:txEl>
                                          </p:spTgt>
                                        </p:tgtEl>
                                      </p:cBhvr>
                                    </p:animEffect>
                                    <p:anim calcmode="lin" valueType="num">
                                      <p:cBhvr>
                                        <p:cTn id="30" dur="500" fill="hold"/>
                                        <p:tgtEl>
                                          <p:spTgt spid="6865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865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8650">
                                            <p:txEl>
                                              <p:pRg st="4" end="4"/>
                                            </p:txEl>
                                          </p:spTgt>
                                        </p:tgtEl>
                                        <p:attrNameLst>
                                          <p:attrName>style.visibility</p:attrName>
                                        </p:attrNameLst>
                                      </p:cBhvr>
                                      <p:to>
                                        <p:strVal val="visible"/>
                                      </p:to>
                                    </p:set>
                                    <p:animEffect transition="in" filter="fade">
                                      <p:cBhvr>
                                        <p:cTn id="34" dur="500"/>
                                        <p:tgtEl>
                                          <p:spTgt spid="68650">
                                            <p:txEl>
                                              <p:pRg st="4" end="4"/>
                                            </p:txEl>
                                          </p:spTgt>
                                        </p:tgtEl>
                                      </p:cBhvr>
                                    </p:animEffect>
                                    <p:anim calcmode="lin" valueType="num">
                                      <p:cBhvr>
                                        <p:cTn id="35" dur="500" fill="hold"/>
                                        <p:tgtEl>
                                          <p:spTgt spid="6865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865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49" grpId="0"/>
      <p:bldP spid="68650" grpId="0" build="p">
        <p:tmplLst>
          <p:tmpl lvl="1">
            <p:tnLst>
              <p:par>
                <p:cTn presetID="44" presetClass="entr" presetSubtype="0" fill="hold" nodeType="clickEffect">
                  <p:stCondLst>
                    <p:cond delay="0"/>
                  </p:stCondLst>
                  <p:childTnLst>
                    <p:set>
                      <p:cBhvr>
                        <p:cTn dur="1" fill="hold">
                          <p:stCondLst>
                            <p:cond delay="0"/>
                          </p:stCondLst>
                        </p:cTn>
                        <p:tgtEl>
                          <p:spTgt spid="68650"/>
                        </p:tgtEl>
                        <p:attrNameLst>
                          <p:attrName>style.visibility</p:attrName>
                        </p:attrNameLst>
                      </p:cBhvr>
                      <p:to>
                        <p:strVal val="visible"/>
                      </p:to>
                    </p:set>
                    <p:animEffect transition="in" filter="fade">
                      <p:cBhvr>
                        <p:cTn dur="500"/>
                        <p:tgtEl>
                          <p:spTgt spid="68650"/>
                        </p:tgtEl>
                      </p:cBhvr>
                    </p:animEffect>
                    <p:anim calcmode="lin" valueType="num">
                      <p:cBhvr>
                        <p:cTn dur="500" fill="hold"/>
                        <p:tgtEl>
                          <p:spTgt spid="68650"/>
                        </p:tgtEl>
                        <p:attrNameLst>
                          <p:attrName>ppt_x</p:attrName>
                        </p:attrNameLst>
                      </p:cBhvr>
                      <p:tavLst>
                        <p:tav tm="0">
                          <p:val>
                            <p:strVal val="#ppt_x"/>
                          </p:val>
                        </p:tav>
                        <p:tav tm="100000">
                          <p:val>
                            <p:strVal val="#ppt_x"/>
                          </p:val>
                        </p:tav>
                      </p:tavLst>
                    </p:anim>
                    <p:anim calcmode="lin" valueType="num">
                      <p:cBhvr>
                        <p:cTn dur="500" fill="hold"/>
                        <p:tgtEl>
                          <p:spTgt spid="68650"/>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68650"/>
                        </p:tgtEl>
                        <p:attrNameLst>
                          <p:attrName>style.visibility</p:attrName>
                        </p:attrNameLst>
                      </p:cBhvr>
                      <p:to>
                        <p:strVal val="visible"/>
                      </p:to>
                    </p:set>
                    <p:animEffect transition="in" filter="fade">
                      <p:cBhvr>
                        <p:cTn dur="500"/>
                        <p:tgtEl>
                          <p:spTgt spid="68650"/>
                        </p:tgtEl>
                      </p:cBhvr>
                    </p:animEffect>
                    <p:anim calcmode="lin" valueType="num">
                      <p:cBhvr>
                        <p:cTn dur="500" fill="hold"/>
                        <p:tgtEl>
                          <p:spTgt spid="68650"/>
                        </p:tgtEl>
                        <p:attrNameLst>
                          <p:attrName>ppt_x</p:attrName>
                        </p:attrNameLst>
                      </p:cBhvr>
                      <p:tavLst>
                        <p:tav tm="0">
                          <p:val>
                            <p:strVal val="#ppt_x"/>
                          </p:val>
                        </p:tav>
                        <p:tav tm="100000">
                          <p:val>
                            <p:strVal val="#ppt_x"/>
                          </p:val>
                        </p:tav>
                      </p:tavLst>
                    </p:anim>
                    <p:anim calcmode="lin" valueType="num">
                      <p:cBhvr>
                        <p:cTn dur="500" fill="hold"/>
                        <p:tgtEl>
                          <p:spTgt spid="68650"/>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68650"/>
                        </p:tgtEl>
                        <p:attrNameLst>
                          <p:attrName>style.visibility</p:attrName>
                        </p:attrNameLst>
                      </p:cBhvr>
                      <p:to>
                        <p:strVal val="visible"/>
                      </p:to>
                    </p:set>
                    <p:animEffect transition="in" filter="fade">
                      <p:cBhvr>
                        <p:cTn dur="500"/>
                        <p:tgtEl>
                          <p:spTgt spid="68650"/>
                        </p:tgtEl>
                      </p:cBhvr>
                    </p:animEffect>
                    <p:anim calcmode="lin" valueType="num">
                      <p:cBhvr>
                        <p:cTn dur="500" fill="hold"/>
                        <p:tgtEl>
                          <p:spTgt spid="68650"/>
                        </p:tgtEl>
                        <p:attrNameLst>
                          <p:attrName>ppt_x</p:attrName>
                        </p:attrNameLst>
                      </p:cBhvr>
                      <p:tavLst>
                        <p:tav tm="0">
                          <p:val>
                            <p:strVal val="#ppt_x"/>
                          </p:val>
                        </p:tav>
                        <p:tav tm="100000">
                          <p:val>
                            <p:strVal val="#ppt_x"/>
                          </p:val>
                        </p:tav>
                      </p:tavLst>
                    </p:anim>
                    <p:anim calcmode="lin" valueType="num">
                      <p:cBhvr>
                        <p:cTn dur="500" fill="hold"/>
                        <p:tgtEl>
                          <p:spTgt spid="68650"/>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68650"/>
                        </p:tgtEl>
                        <p:attrNameLst>
                          <p:attrName>style.visibility</p:attrName>
                        </p:attrNameLst>
                      </p:cBhvr>
                      <p:to>
                        <p:strVal val="visible"/>
                      </p:to>
                    </p:set>
                    <p:animEffect transition="in" filter="fade">
                      <p:cBhvr>
                        <p:cTn dur="500"/>
                        <p:tgtEl>
                          <p:spTgt spid="68650"/>
                        </p:tgtEl>
                      </p:cBhvr>
                    </p:animEffect>
                    <p:anim calcmode="lin" valueType="num">
                      <p:cBhvr>
                        <p:cTn dur="500" fill="hold"/>
                        <p:tgtEl>
                          <p:spTgt spid="68650"/>
                        </p:tgtEl>
                        <p:attrNameLst>
                          <p:attrName>ppt_x</p:attrName>
                        </p:attrNameLst>
                      </p:cBhvr>
                      <p:tavLst>
                        <p:tav tm="0">
                          <p:val>
                            <p:strVal val="#ppt_x"/>
                          </p:val>
                        </p:tav>
                        <p:tav tm="100000">
                          <p:val>
                            <p:strVal val="#ppt_x"/>
                          </p:val>
                        </p:tav>
                      </p:tavLst>
                    </p:anim>
                    <p:anim calcmode="lin" valueType="num">
                      <p:cBhvr>
                        <p:cTn dur="500" fill="hold"/>
                        <p:tgtEl>
                          <p:spTgt spid="68650"/>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68650"/>
                        </p:tgtEl>
                        <p:attrNameLst>
                          <p:attrName>style.visibility</p:attrName>
                        </p:attrNameLst>
                      </p:cBhvr>
                      <p:to>
                        <p:strVal val="visible"/>
                      </p:to>
                    </p:set>
                    <p:animEffect transition="in" filter="fade">
                      <p:cBhvr>
                        <p:cTn dur="500"/>
                        <p:tgtEl>
                          <p:spTgt spid="68650"/>
                        </p:tgtEl>
                      </p:cBhvr>
                    </p:animEffect>
                    <p:anim calcmode="lin" valueType="num">
                      <p:cBhvr>
                        <p:cTn dur="500" fill="hold"/>
                        <p:tgtEl>
                          <p:spTgt spid="68650"/>
                        </p:tgtEl>
                        <p:attrNameLst>
                          <p:attrName>ppt_x</p:attrName>
                        </p:attrNameLst>
                      </p:cBhvr>
                      <p:tavLst>
                        <p:tav tm="0">
                          <p:val>
                            <p:strVal val="#ppt_x"/>
                          </p:val>
                        </p:tav>
                        <p:tav tm="100000">
                          <p:val>
                            <p:strVal val="#ppt_x"/>
                          </p:val>
                        </p:tav>
                      </p:tavLst>
                    </p:anim>
                    <p:anim calcmode="lin" valueType="num">
                      <p:cBhvr>
                        <p:cTn dur="500" fill="hold"/>
                        <p:tgtEl>
                          <p:spTgt spid="68650"/>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2133600"/>
          </a:xfrm>
        </p:spPr>
        <p:txBody>
          <a:bodyPr/>
          <a:lstStyle/>
          <a:p>
            <a:pPr eaLnBrk="1" hangingPunct="1">
              <a:defRPr/>
            </a:pPr>
            <a:r>
              <a:rPr lang="cs-CZ" sz="4000" dirty="0" smtClean="0"/>
              <a:t>Herní výkon v basketbalu</a:t>
            </a:r>
            <a:br>
              <a:rPr lang="cs-CZ" sz="4000" dirty="0" smtClean="0"/>
            </a:br>
            <a:endParaRPr lang="cs-CZ" sz="4000" dirty="0" smtClean="0"/>
          </a:p>
        </p:txBody>
      </p:sp>
      <p:sp>
        <p:nvSpPr>
          <p:cNvPr id="2051" name="Rectangle 3"/>
          <p:cNvSpPr>
            <a:spLocks noGrp="1" noChangeArrowheads="1"/>
          </p:cNvSpPr>
          <p:nvPr>
            <p:ph type="subTitle" idx="1"/>
          </p:nvPr>
        </p:nvSpPr>
        <p:spPr>
          <a:xfrm>
            <a:off x="1371600" y="3203575"/>
            <a:ext cx="6400800" cy="2663825"/>
          </a:xfrm>
        </p:spPr>
        <p:txBody>
          <a:bodyPr/>
          <a:lstStyle/>
          <a:p>
            <a:pPr eaLnBrk="1" hangingPunct="1">
              <a:defRPr/>
            </a:pPr>
            <a:endParaRPr lang="cs-CZ" smtClean="0"/>
          </a:p>
        </p:txBody>
      </p:sp>
      <p:pic>
        <p:nvPicPr>
          <p:cNvPr id="3076" name="Picture 4" descr="j0432469"/>
          <p:cNvPicPr>
            <a:picLocks noChangeAspect="1" noChangeArrowheads="1"/>
          </p:cNvPicPr>
          <p:nvPr/>
        </p:nvPicPr>
        <p:blipFill>
          <a:blip r:embed="rId3" cstate="print"/>
          <a:srcRect/>
          <a:stretch>
            <a:fillRect/>
          </a:stretch>
        </p:blipFill>
        <p:spPr bwMode="auto">
          <a:xfrm>
            <a:off x="3200400" y="3200400"/>
            <a:ext cx="1822450" cy="18605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Somatograf basketbalistů (modře-muži, červeně-ženy)."/>
          <p:cNvPicPr>
            <a:picLocks noChangeAspect="1" noChangeArrowheads="1"/>
          </p:cNvPicPr>
          <p:nvPr/>
        </p:nvPicPr>
        <p:blipFill>
          <a:blip r:embed="rId3" cstate="print"/>
          <a:srcRect/>
          <a:stretch>
            <a:fillRect/>
          </a:stretch>
        </p:blipFill>
        <p:spPr bwMode="auto">
          <a:xfrm>
            <a:off x="228600" y="304800"/>
            <a:ext cx="8686800" cy="6553200"/>
          </a:xfrm>
          <a:prstGeom prst="rect">
            <a:avLst/>
          </a:prstGeom>
          <a:noFill/>
          <a:ln w="9525">
            <a:noFill/>
            <a:miter lim="800000"/>
            <a:headEnd/>
            <a:tailEnd/>
          </a:ln>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Regenerace a výživa v basketbalu</a:t>
            </a:r>
            <a:endParaRPr lang="cs-CZ" dirty="0"/>
          </a:p>
        </p:txBody>
      </p:sp>
      <p:sp>
        <p:nvSpPr>
          <p:cNvPr id="3" name="Zástupný symbol pro obsah 2"/>
          <p:cNvSpPr>
            <a:spLocks noGrp="1"/>
          </p:cNvSpPr>
          <p:nvPr>
            <p:ph idx="1"/>
          </p:nvPr>
        </p:nvSpPr>
        <p:spPr/>
        <p:txBody>
          <a:bodyPr/>
          <a:lstStyle/>
          <a:p>
            <a:pPr>
              <a:buFont typeface="Wingdings" pitchFamily="2" charset="2"/>
              <a:buNone/>
              <a:defRPr/>
            </a:pPr>
            <a:r>
              <a:rPr lang="cs-CZ" sz="2400" dirty="0" smtClean="0"/>
              <a:t>činnosti, které mají za cíl rychlé zotavení, aby mohlo nastoupit další zatížení. </a:t>
            </a:r>
          </a:p>
          <a:p>
            <a:pPr>
              <a:buFont typeface="Wingdings" pitchFamily="2" charset="2"/>
              <a:buNone/>
              <a:defRPr/>
            </a:pPr>
            <a:r>
              <a:rPr lang="cs-CZ" sz="2400" dirty="0" smtClean="0"/>
              <a:t>lze upravit samotný trénink – pro regeneraci je příznivé, když se zatížení střídá</a:t>
            </a:r>
          </a:p>
          <a:p>
            <a:pPr>
              <a:buFont typeface="Wingdings" pitchFamily="2" charset="2"/>
              <a:buNone/>
              <a:defRPr/>
            </a:pPr>
            <a:r>
              <a:rPr lang="cs-CZ" sz="2400" dirty="0" smtClean="0"/>
              <a:t>dodržování pitného režimu</a:t>
            </a:r>
          </a:p>
          <a:p>
            <a:pPr>
              <a:buFont typeface="Wingdings" pitchFamily="2" charset="2"/>
              <a:buNone/>
              <a:defRPr/>
            </a:pPr>
            <a:r>
              <a:rPr lang="cs-CZ" sz="2400" dirty="0" smtClean="0"/>
              <a:t>pasivní odpočinek</a:t>
            </a:r>
          </a:p>
          <a:p>
            <a:pPr>
              <a:buFont typeface="Wingdings" pitchFamily="2" charset="2"/>
              <a:buNone/>
              <a:defRPr/>
            </a:pPr>
            <a:r>
              <a:rPr lang="cs-CZ" sz="2400" dirty="0" smtClean="0"/>
              <a:t>aktivní odpočinek  - kompenzační cvičení, </a:t>
            </a:r>
            <a:r>
              <a:rPr lang="cs-CZ" sz="2400" dirty="0" err="1" smtClean="0"/>
              <a:t>cvičení</a:t>
            </a:r>
            <a:r>
              <a:rPr lang="cs-CZ" sz="2400" dirty="0" smtClean="0"/>
              <a:t> ve vodě, aktivní relaxace, provozování doplňkových sportů, </a:t>
            </a:r>
          </a:p>
          <a:p>
            <a:pPr>
              <a:buFont typeface="Wingdings" pitchFamily="2" charset="2"/>
              <a:buNone/>
              <a:defRPr/>
            </a:pPr>
            <a:r>
              <a:rPr lang="cs-CZ" sz="2400" dirty="0" smtClean="0"/>
              <a:t>regenerační trénink, masáže, </a:t>
            </a:r>
            <a:r>
              <a:rPr lang="cs-CZ" sz="2400" dirty="0" err="1" smtClean="0"/>
              <a:t>elektroprocedury</a:t>
            </a:r>
            <a:r>
              <a:rPr lang="cs-CZ" sz="2400" dirty="0" smtClean="0"/>
              <a:t>, psychologické postupy</a:t>
            </a:r>
            <a:endParaRPr lang="cs-CZ" sz="24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Časná forma regenerace</a:t>
            </a:r>
            <a:endParaRPr lang="cs-CZ" dirty="0"/>
          </a:p>
        </p:txBody>
      </p:sp>
      <p:sp>
        <p:nvSpPr>
          <p:cNvPr id="5" name="Zástupný symbol pro obsah 4"/>
          <p:cNvSpPr>
            <a:spLocks noGrp="1"/>
          </p:cNvSpPr>
          <p:nvPr>
            <p:ph idx="1"/>
          </p:nvPr>
        </p:nvSpPr>
        <p:spPr/>
        <p:txBody>
          <a:bodyPr/>
          <a:lstStyle/>
          <a:p>
            <a:pPr>
              <a:defRPr/>
            </a:pPr>
            <a:r>
              <a:rPr lang="cs-CZ" dirty="0" smtClean="0"/>
              <a:t>součást každodenního režimu </a:t>
            </a:r>
          </a:p>
          <a:p>
            <a:pPr>
              <a:defRPr/>
            </a:pPr>
            <a:r>
              <a:rPr lang="cs-CZ" dirty="0" smtClean="0"/>
              <a:t>prolíná tréninkovým procesem nebo na něj bezprostředně navazuje</a:t>
            </a:r>
          </a:p>
          <a:p>
            <a:pPr>
              <a:defRPr/>
            </a:pPr>
            <a:r>
              <a:rPr lang="cs-CZ" dirty="0" smtClean="0"/>
              <a:t>příkladem je pomalé vyklusání po „vloženém úseku“ (například po rychlostních cvičeních  s maximální intenzitou</a:t>
            </a:r>
          </a:p>
          <a:p>
            <a:pPr>
              <a:defRPr/>
            </a:pPr>
            <a:r>
              <a:rPr lang="cs-CZ" dirty="0" smtClean="0"/>
              <a:t>po skončení tréninku masáž, </a:t>
            </a:r>
            <a:r>
              <a:rPr lang="cs-CZ" dirty="0" err="1" smtClean="0"/>
              <a:t>automasáž</a:t>
            </a:r>
            <a:r>
              <a:rPr lang="cs-CZ" dirty="0" smtClean="0"/>
              <a:t>, sauna, vodní procedury</a:t>
            </a:r>
            <a:endParaRPr lang="cs-CZ"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Pozdější forma regenerace</a:t>
            </a:r>
            <a:endParaRPr lang="cs-CZ" dirty="0"/>
          </a:p>
        </p:txBody>
      </p:sp>
      <p:sp>
        <p:nvSpPr>
          <p:cNvPr id="3" name="Zástupný symbol pro obsah 2"/>
          <p:cNvSpPr>
            <a:spLocks noGrp="1"/>
          </p:cNvSpPr>
          <p:nvPr>
            <p:ph idx="1"/>
          </p:nvPr>
        </p:nvSpPr>
        <p:spPr/>
        <p:txBody>
          <a:bodyPr/>
          <a:lstStyle/>
          <a:p>
            <a:pPr>
              <a:defRPr/>
            </a:pPr>
            <a:r>
              <a:rPr lang="cs-CZ" dirty="0" smtClean="0"/>
              <a:t>Uplatňuje se po několika hodinách nebo druhý den po výkonu. </a:t>
            </a:r>
          </a:p>
          <a:p>
            <a:pPr>
              <a:defRPr/>
            </a:pPr>
            <a:endParaRPr lang="cs-CZ" dirty="0" smtClean="0"/>
          </a:p>
          <a:p>
            <a:pPr>
              <a:defRPr/>
            </a:pPr>
            <a:r>
              <a:rPr lang="cs-CZ" dirty="0" smtClean="0"/>
              <a:t>Obě uvedené formy se používají během celoročního basketbalového  tréninkového cyklu. </a:t>
            </a:r>
          </a:p>
          <a:p>
            <a:pPr>
              <a:buFont typeface="Wingdings" pitchFamily="2" charset="2"/>
              <a:buNone/>
              <a:defRPr/>
            </a:pPr>
            <a:endParaRPr lang="cs-CZ"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Prostředky regenerace</a:t>
            </a:r>
            <a:endParaRPr lang="cs-CZ" dirty="0"/>
          </a:p>
        </p:txBody>
      </p:sp>
      <p:sp>
        <p:nvSpPr>
          <p:cNvPr id="3" name="Zástupný symbol pro obsah 2"/>
          <p:cNvSpPr>
            <a:spLocks noGrp="1"/>
          </p:cNvSpPr>
          <p:nvPr>
            <p:ph idx="1"/>
          </p:nvPr>
        </p:nvSpPr>
        <p:spPr/>
        <p:txBody>
          <a:bodyPr/>
          <a:lstStyle/>
          <a:p>
            <a:pPr>
              <a:defRPr/>
            </a:pPr>
            <a:r>
              <a:rPr lang="cs-CZ" sz="2800" dirty="0" smtClean="0"/>
              <a:t>Skupinu psychologických prostředků regenerace řídí psycholog ve spolupráci s  trenérem.</a:t>
            </a:r>
          </a:p>
          <a:p>
            <a:pPr>
              <a:defRPr/>
            </a:pPr>
            <a:r>
              <a:rPr lang="cs-CZ" sz="2800" dirty="0" smtClean="0"/>
              <a:t>Mezi biologicko-lékařské prostředky regenerace patří dodávání vitamínů, doplnění minerálů doplňování tekutin  a vlastní regenerační procedury (masáž, sauna, základní vodní procedury, základní </a:t>
            </a:r>
            <a:r>
              <a:rPr lang="cs-CZ" sz="2800" dirty="0" err="1" smtClean="0"/>
              <a:t>elektroprocedury</a:t>
            </a:r>
            <a:r>
              <a:rPr lang="cs-CZ" sz="2800" dirty="0" smtClean="0"/>
              <a:t>), řídí lékař ve spolupráci s masérem a trenérem.</a:t>
            </a:r>
            <a:endParaRPr lang="cs-CZ" sz="28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8750"/>
            <a:ext cx="8229600" cy="374650"/>
          </a:xfrm>
        </p:spPr>
        <p:txBody>
          <a:bodyPr/>
          <a:lstStyle/>
          <a:p>
            <a:pPr>
              <a:defRPr/>
            </a:pPr>
            <a:endParaRPr lang="cs-CZ" dirty="0"/>
          </a:p>
        </p:txBody>
      </p:sp>
      <p:sp>
        <p:nvSpPr>
          <p:cNvPr id="3" name="Zástupný symbol pro obsah 2"/>
          <p:cNvSpPr>
            <a:spLocks noGrp="1"/>
          </p:cNvSpPr>
          <p:nvPr>
            <p:ph idx="1"/>
          </p:nvPr>
        </p:nvSpPr>
        <p:spPr>
          <a:xfrm>
            <a:off x="457200" y="457200"/>
            <a:ext cx="8229600" cy="5673725"/>
          </a:xfrm>
        </p:spPr>
        <p:txBody>
          <a:bodyPr/>
          <a:lstStyle/>
          <a:p>
            <a:pPr>
              <a:defRPr/>
            </a:pPr>
            <a:r>
              <a:rPr lang="cs-CZ" dirty="0" smtClean="0"/>
              <a:t>Hlavním pedagogickým prostředkem regenerace je regenerační pohybová aktivita, kterou dělíme podle působení a využití na cvičení kompenzační prováděná v podmínkách tělocvičen, v posilovnách, v přírodě, dále na regenerační cvičení ve vodním prostředí včetně plavání a jinou sportovní činnost</a:t>
            </a:r>
          </a:p>
          <a:p>
            <a:pPr>
              <a:defRPr/>
            </a:pPr>
            <a:endParaRPr lang="cs-CZ"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Pitný režim</a:t>
            </a:r>
            <a:endParaRPr lang="cs-CZ" dirty="0"/>
          </a:p>
        </p:txBody>
      </p:sp>
      <p:sp>
        <p:nvSpPr>
          <p:cNvPr id="3" name="Zástupný symbol pro obsah 2"/>
          <p:cNvSpPr>
            <a:spLocks noGrp="1"/>
          </p:cNvSpPr>
          <p:nvPr>
            <p:ph idx="1"/>
          </p:nvPr>
        </p:nvSpPr>
        <p:spPr/>
        <p:txBody>
          <a:bodyPr/>
          <a:lstStyle/>
          <a:p>
            <a:pPr>
              <a:defRPr/>
            </a:pPr>
            <a:r>
              <a:rPr lang="cs-CZ" dirty="0" smtClean="0"/>
              <a:t>Při intenzivním tréninku a při zatížení v utkání dochází k hlavním ztrátám vody i iontů potem. Je proto nutné respektovat při hrazení těchto ztrát složení potu, které odpovídá v průměru 300 </a:t>
            </a:r>
            <a:r>
              <a:rPr lang="cs-CZ" dirty="0" err="1" smtClean="0"/>
              <a:t>mmol</a:t>
            </a:r>
            <a:r>
              <a:rPr lang="cs-CZ" dirty="0" smtClean="0"/>
              <a:t> Na/l a stejné množství chloridů</a:t>
            </a:r>
            <a:endParaRPr lang="cs-CZ"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960438"/>
          </a:xfrm>
        </p:spPr>
        <p:txBody>
          <a:bodyPr/>
          <a:lstStyle/>
          <a:p>
            <a:pPr>
              <a:defRPr/>
            </a:pPr>
            <a:r>
              <a:rPr lang="cs-CZ" dirty="0" smtClean="0"/>
              <a:t>Fyziologické zásady výživy basketbalistů</a:t>
            </a:r>
            <a:endParaRPr lang="cs-CZ" dirty="0"/>
          </a:p>
        </p:txBody>
      </p:sp>
      <p:sp>
        <p:nvSpPr>
          <p:cNvPr id="3" name="Zástupný symbol pro obsah 2"/>
          <p:cNvSpPr>
            <a:spLocks noGrp="1"/>
          </p:cNvSpPr>
          <p:nvPr>
            <p:ph idx="1"/>
          </p:nvPr>
        </p:nvSpPr>
        <p:spPr/>
        <p:txBody>
          <a:bodyPr/>
          <a:lstStyle/>
          <a:p>
            <a:pPr>
              <a:defRPr/>
            </a:pPr>
            <a:r>
              <a:rPr lang="cs-CZ" dirty="0" smtClean="0"/>
              <a:t>Absolutní množství potravy by mělo odpovídat energetickému výdeji kolem 16 000 </a:t>
            </a:r>
            <a:r>
              <a:rPr lang="cs-CZ" dirty="0" err="1" smtClean="0"/>
              <a:t>kJ</a:t>
            </a:r>
            <a:r>
              <a:rPr lang="cs-CZ" dirty="0" smtClean="0"/>
              <a:t> za 24 hodin s poměrným zastoupením glycidů a lipidů asi 2:1. Zvýšená dávka vitaminu B2 (2,5 mg) je také doporučena z hlediska pozitivního vlivu na glycidový metabolismus i reaktivitu centrálního nervového systému.</a:t>
            </a:r>
            <a:endParaRPr lang="cs-CZ"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Zdravotní rizika</a:t>
            </a:r>
            <a:endParaRPr lang="cs-CZ" dirty="0"/>
          </a:p>
        </p:txBody>
      </p:sp>
      <p:sp>
        <p:nvSpPr>
          <p:cNvPr id="3" name="Zástupný symbol pro obsah 2"/>
          <p:cNvSpPr>
            <a:spLocks noGrp="1"/>
          </p:cNvSpPr>
          <p:nvPr>
            <p:ph idx="1"/>
          </p:nvPr>
        </p:nvSpPr>
        <p:spPr/>
        <p:txBody>
          <a:bodyPr/>
          <a:lstStyle/>
          <a:p>
            <a:pPr>
              <a:defRPr/>
            </a:pPr>
            <a:r>
              <a:rPr lang="cs-CZ" dirty="0" smtClean="0"/>
              <a:t>poranění pohybového aparát. </a:t>
            </a:r>
          </a:p>
          <a:p>
            <a:pPr>
              <a:defRPr/>
            </a:pPr>
            <a:r>
              <a:rPr lang="cs-CZ" dirty="0" smtClean="0"/>
              <a:t>Při doskocích trpí páteř, setkáváme se s únavovými zlomeninami kostí bérců a nohou, při pádech na palubovku vznikají spáleniny a odřeniny a při kontaktech se soupeřem může dojít k pohmožděninám, poraněním obličeje (zlomeninám obličejových kostí, vyražení zubu či poranění oka). </a:t>
            </a:r>
            <a:endParaRPr lang="cs-CZ"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élník 3"/>
          <p:cNvSpPr>
            <a:spLocks noChangeArrowheads="1"/>
          </p:cNvSpPr>
          <p:nvPr/>
        </p:nvSpPr>
        <p:spPr bwMode="auto">
          <a:xfrm>
            <a:off x="533400" y="0"/>
            <a:ext cx="8610600" cy="6740525"/>
          </a:xfrm>
          <a:prstGeom prst="rect">
            <a:avLst/>
          </a:prstGeom>
          <a:noFill/>
          <a:ln w="9525">
            <a:noFill/>
            <a:miter lim="800000"/>
            <a:headEnd/>
            <a:tailEnd/>
          </a:ln>
        </p:spPr>
        <p:txBody>
          <a:bodyPr>
            <a:spAutoFit/>
          </a:bodyPr>
          <a:lstStyle/>
          <a:p>
            <a:r>
              <a:rPr lang="cs-CZ" sz="3600"/>
              <a:t>Z akutních poranění  patří mezi nejčastější  distorze hlezenního a kolenního kloubu, podvrtnutí a naražení či distorze prstů ruky, natažení či natržení quadricepsu, natažení případně utržení Achillovy šlachy, luxace ramene, zlomeniny horních končetin (články prstů, zápěstí), mezi chronické poranění pak  bolesti bederní oblasti páteře, skokanské koleno nebo zánět ramenního kloubu</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Charakteristika basketbalu</a:t>
            </a:r>
            <a:endParaRPr lang="cs-CZ" dirty="0"/>
          </a:p>
        </p:txBody>
      </p:sp>
      <p:sp>
        <p:nvSpPr>
          <p:cNvPr id="3" name="Zástupný symbol pro obsah 2"/>
          <p:cNvSpPr>
            <a:spLocks noGrp="1"/>
          </p:cNvSpPr>
          <p:nvPr>
            <p:ph idx="1"/>
          </p:nvPr>
        </p:nvSpPr>
        <p:spPr/>
        <p:txBody>
          <a:bodyPr/>
          <a:lstStyle/>
          <a:p>
            <a:pPr>
              <a:defRPr/>
            </a:pPr>
            <a:r>
              <a:rPr lang="cs-CZ" dirty="0" smtClean="0"/>
              <a:t>kontaktní kolektivní sportovní hra brankového typu</a:t>
            </a:r>
          </a:p>
          <a:p>
            <a:pPr>
              <a:defRPr/>
            </a:pPr>
            <a:endParaRPr lang="cs-CZ" dirty="0" smtClean="0"/>
          </a:p>
          <a:p>
            <a:pPr>
              <a:defRPr/>
            </a:pPr>
            <a:r>
              <a:rPr lang="cs-CZ" dirty="0" smtClean="0"/>
              <a:t>časté střídání útočné a obranné fáze</a:t>
            </a:r>
          </a:p>
          <a:p>
            <a:pPr>
              <a:defRPr/>
            </a:pPr>
            <a:endParaRPr lang="cs-CZ" dirty="0" smtClean="0"/>
          </a:p>
          <a:p>
            <a:pPr>
              <a:defRPr/>
            </a:pPr>
            <a:r>
              <a:rPr lang="cs-CZ" dirty="0" smtClean="0"/>
              <a:t>rychlá přechodová fáze</a:t>
            </a:r>
          </a:p>
          <a:p>
            <a:pPr>
              <a:defRPr/>
            </a:pPr>
            <a:endParaRPr lang="cs-CZ" dirty="0" smtClean="0"/>
          </a:p>
          <a:p>
            <a:pPr>
              <a:defRPr/>
            </a:pPr>
            <a:r>
              <a:rPr lang="cs-CZ" dirty="0" smtClean="0"/>
              <a:t>velké množství jedinečných herních situací. </a:t>
            </a:r>
          </a:p>
          <a:p>
            <a:pPr>
              <a:defRPr/>
            </a:pPr>
            <a:endParaRPr lang="cs-CZ"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8750"/>
            <a:ext cx="8229600" cy="755650"/>
          </a:xfrm>
        </p:spPr>
        <p:txBody>
          <a:bodyPr/>
          <a:lstStyle/>
          <a:p>
            <a:pPr>
              <a:defRPr/>
            </a:pPr>
            <a:r>
              <a:rPr lang="cs-CZ" dirty="0" smtClean="0"/>
              <a:t>Kineziologická analýza</a:t>
            </a:r>
            <a:endParaRPr lang="cs-CZ" dirty="0"/>
          </a:p>
        </p:txBody>
      </p:sp>
      <p:sp>
        <p:nvSpPr>
          <p:cNvPr id="3" name="Zástupný symbol pro obsah 2"/>
          <p:cNvSpPr>
            <a:spLocks noGrp="1"/>
          </p:cNvSpPr>
          <p:nvPr>
            <p:ph idx="1"/>
          </p:nvPr>
        </p:nvSpPr>
        <p:spPr>
          <a:xfrm>
            <a:off x="457200" y="914400"/>
            <a:ext cx="8229600" cy="5216525"/>
          </a:xfrm>
        </p:spPr>
        <p:txBody>
          <a:bodyPr/>
          <a:lstStyle/>
          <a:p>
            <a:pPr>
              <a:defRPr/>
            </a:pPr>
            <a:r>
              <a:rPr lang="cs-CZ" dirty="0" smtClean="0"/>
              <a:t>Lokomoce  je </a:t>
            </a:r>
            <a:r>
              <a:rPr lang="cs-CZ" dirty="0" err="1" smtClean="0"/>
              <a:t>bipedální</a:t>
            </a:r>
            <a:r>
              <a:rPr lang="cs-CZ" dirty="0" smtClean="0"/>
              <a:t>, kdy se střídají následující pohyby segmentů: cyklické (běh) i acyklické (skoky, obraty apod.)</a:t>
            </a:r>
          </a:p>
          <a:p>
            <a:pPr>
              <a:defRPr/>
            </a:pPr>
            <a:r>
              <a:rPr lang="cs-CZ" dirty="0" smtClean="0"/>
              <a:t>Na výkonu se podílí svaly dolních i horních končetin. Výskoky, doskoky a běh zajišťují m. </a:t>
            </a:r>
            <a:r>
              <a:rPr lang="cs-CZ" dirty="0" err="1" smtClean="0"/>
              <a:t>glutaeus</a:t>
            </a:r>
            <a:r>
              <a:rPr lang="cs-CZ" dirty="0" smtClean="0"/>
              <a:t> </a:t>
            </a:r>
            <a:r>
              <a:rPr lang="cs-CZ" dirty="0" err="1" smtClean="0"/>
              <a:t>maximus</a:t>
            </a:r>
            <a:r>
              <a:rPr lang="cs-CZ" dirty="0" smtClean="0"/>
              <a:t>, </a:t>
            </a:r>
            <a:r>
              <a:rPr lang="cs-CZ" dirty="0" err="1" smtClean="0"/>
              <a:t>hamstringy</a:t>
            </a:r>
            <a:r>
              <a:rPr lang="cs-CZ" dirty="0" smtClean="0"/>
              <a:t>, m. </a:t>
            </a:r>
            <a:r>
              <a:rPr lang="cs-CZ" dirty="0" err="1" smtClean="0"/>
              <a:t>quadriceps</a:t>
            </a:r>
            <a:r>
              <a:rPr lang="cs-CZ" dirty="0" smtClean="0"/>
              <a:t> </a:t>
            </a:r>
            <a:r>
              <a:rPr lang="cs-CZ" dirty="0" err="1" smtClean="0"/>
              <a:t>femoris</a:t>
            </a:r>
            <a:r>
              <a:rPr lang="cs-CZ" dirty="0" smtClean="0"/>
              <a:t> a m. triceps </a:t>
            </a:r>
            <a:r>
              <a:rPr lang="cs-CZ" dirty="0" err="1" smtClean="0"/>
              <a:t>surae</a:t>
            </a:r>
            <a:r>
              <a:rPr lang="cs-CZ" dirty="0" smtClean="0"/>
              <a:t>. Na obr. pak nejvíce zatěžované svaly při basketbalové střelbě</a:t>
            </a:r>
          </a:p>
          <a:p>
            <a:pPr>
              <a:defRPr/>
            </a:pPr>
            <a:endParaRPr lang="cs-CZ"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Nejvíce zatěžované svaly v basketbale."/>
          <p:cNvPicPr>
            <a:picLocks noChangeAspect="1" noChangeArrowheads="1"/>
          </p:cNvPicPr>
          <p:nvPr/>
        </p:nvPicPr>
        <p:blipFill>
          <a:blip r:embed="rId3" cstate="print"/>
          <a:srcRect/>
          <a:stretch>
            <a:fillRect/>
          </a:stretch>
        </p:blipFill>
        <p:spPr bwMode="auto">
          <a:xfrm>
            <a:off x="0" y="0"/>
            <a:ext cx="9144000" cy="6807200"/>
          </a:xfrm>
          <a:prstGeom prst="rect">
            <a:avLst/>
          </a:prstGeom>
          <a:noFill/>
          <a:ln w="9525">
            <a:noFill/>
            <a:miter lim="800000"/>
            <a:headEnd/>
            <a:tailEnd/>
          </a:ln>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Faktory týmového výkonu</a:t>
            </a:r>
            <a:endParaRPr lang="cs-CZ" dirty="0"/>
          </a:p>
        </p:txBody>
      </p:sp>
      <p:sp>
        <p:nvSpPr>
          <p:cNvPr id="3" name="Zástupný symbol pro obsah 2"/>
          <p:cNvSpPr>
            <a:spLocks noGrp="1"/>
          </p:cNvSpPr>
          <p:nvPr>
            <p:ph idx="1"/>
          </p:nvPr>
        </p:nvSpPr>
        <p:spPr/>
        <p:txBody>
          <a:bodyPr/>
          <a:lstStyle/>
          <a:p>
            <a:pPr>
              <a:defRPr/>
            </a:pPr>
            <a:r>
              <a:rPr lang="cs-CZ" dirty="0" smtClean="0"/>
              <a:t>Sociálně psychologické determinanty</a:t>
            </a:r>
          </a:p>
          <a:p>
            <a:pPr>
              <a:buFont typeface="Wingdings" pitchFamily="2" charset="2"/>
              <a:buNone/>
              <a:defRPr/>
            </a:pPr>
            <a:r>
              <a:rPr lang="cs-CZ" dirty="0" smtClean="0"/>
              <a:t> vztahy ve skupině mimo sportovní výkon (mimo utkáni). Ukazují nám, jaké jsou mezilidské vztahy mezi hráči, trenéry a realizačním týmem</a:t>
            </a:r>
          </a:p>
          <a:p>
            <a:pPr>
              <a:buFont typeface="Wingdings" pitchFamily="2" charset="2"/>
              <a:buNone/>
              <a:defRPr/>
            </a:pPr>
            <a:r>
              <a:rPr lang="cs-CZ" dirty="0" smtClean="0"/>
              <a:t>Sociální koheze (soudržnost kolektivu) – poukazuje na vztahy mezi hráči</a:t>
            </a:r>
          </a:p>
          <a:p>
            <a:pPr>
              <a:buFont typeface="Wingdings" pitchFamily="2" charset="2"/>
              <a:buNone/>
              <a:defRPr/>
            </a:pPr>
            <a:r>
              <a:rPr lang="cs-CZ" dirty="0" smtClean="0"/>
              <a:t>Týmová komunikace – ukazuje na úroveň komunikace hráčů mezi sebou a s trenéry</a:t>
            </a:r>
            <a:endParaRPr lang="cs-CZ"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Činnostní determinanty</a:t>
            </a:r>
            <a:endParaRPr lang="cs-CZ" dirty="0"/>
          </a:p>
        </p:txBody>
      </p:sp>
      <p:sp>
        <p:nvSpPr>
          <p:cNvPr id="3" name="Zástupný symbol pro obsah 2"/>
          <p:cNvSpPr>
            <a:spLocks noGrp="1"/>
          </p:cNvSpPr>
          <p:nvPr>
            <p:ph idx="1"/>
          </p:nvPr>
        </p:nvSpPr>
        <p:spPr/>
        <p:txBody>
          <a:bodyPr/>
          <a:lstStyle/>
          <a:p>
            <a:pPr>
              <a:defRPr/>
            </a:pPr>
            <a:r>
              <a:rPr lang="cs-CZ" sz="2800" dirty="0" smtClean="0"/>
              <a:t>Postihují vztahy v kolektivu během sportovního výkonu (během utkání)</a:t>
            </a:r>
          </a:p>
          <a:p>
            <a:pPr>
              <a:defRPr/>
            </a:pPr>
            <a:r>
              <a:rPr lang="cs-CZ" sz="2800" dirty="0" smtClean="0"/>
              <a:t>Činnostní koheze (soudržnost při sportovním výkonu) – ukazuje nám na vztahy mezi hráči v průběhu utkání, na jejich soudržnost, spolupráci a souhru týmu</a:t>
            </a:r>
          </a:p>
          <a:p>
            <a:pPr>
              <a:defRPr/>
            </a:pPr>
            <a:r>
              <a:rPr lang="cs-CZ" sz="2800" dirty="0" smtClean="0"/>
              <a:t>Činnostní participace – vypovídá o tom, nakolik se jednotliví hráči zapojují do hry a přispívají na konečném výsledku utkání</a:t>
            </a:r>
            <a:endParaRPr lang="cs-CZ" sz="28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a:p>
        </p:txBody>
      </p:sp>
      <p:sp>
        <p:nvSpPr>
          <p:cNvPr id="3" name="Zástupný symbol pro obsah 2"/>
          <p:cNvSpPr>
            <a:spLocks noGrp="1"/>
          </p:cNvSpPr>
          <p:nvPr>
            <p:ph idx="1"/>
          </p:nvPr>
        </p:nvSpPr>
        <p:spPr/>
        <p:txBody>
          <a:bodyPr/>
          <a:lstStyle/>
          <a:p>
            <a:pPr>
              <a:defRPr/>
            </a:pPr>
            <a:r>
              <a:rPr lang="cs-CZ" dirty="0" smtClean="0"/>
              <a:t>        </a:t>
            </a:r>
            <a:r>
              <a:rPr lang="cs-CZ" sz="6000" dirty="0" smtClean="0"/>
              <a:t>Děkuji za pozornost</a:t>
            </a:r>
            <a:endParaRPr lang="cs-CZ" sz="60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pPr>
              <a:defRPr/>
            </a:pPr>
            <a:endParaRPr lang="cs-CZ"/>
          </a:p>
        </p:txBody>
      </p:sp>
      <p:sp>
        <p:nvSpPr>
          <p:cNvPr id="7" name="Zástupný symbol pro obsah 6"/>
          <p:cNvSpPr>
            <a:spLocks noGrp="1"/>
          </p:cNvSpPr>
          <p:nvPr>
            <p:ph idx="1"/>
          </p:nvPr>
        </p:nvSpPr>
        <p:spPr>
          <a:xfrm>
            <a:off x="457200" y="533400"/>
            <a:ext cx="8229600" cy="5597525"/>
          </a:xfrm>
        </p:spPr>
        <p:txBody>
          <a:bodyPr/>
          <a:lstStyle/>
          <a:p>
            <a:pPr>
              <a:defRPr/>
            </a:pPr>
            <a:r>
              <a:rPr lang="cs-CZ" dirty="0" smtClean="0"/>
              <a:t>cílem hry je vhodit míč do koše soupeře a zabránit vhození míče do vlastního koše</a:t>
            </a:r>
          </a:p>
          <a:p>
            <a:pPr>
              <a:defRPr/>
            </a:pPr>
            <a:r>
              <a:rPr lang="cs-CZ" dirty="0" smtClean="0"/>
              <a:t>mezi typické basketbalové dovednosti patří uvolnění hráče s míčem a bez míče, střelba na koš, přihrávky a obranné činnosti</a:t>
            </a:r>
          </a:p>
          <a:p>
            <a:pPr>
              <a:defRPr/>
            </a:pPr>
            <a:r>
              <a:rPr lang="cs-CZ" dirty="0" smtClean="0"/>
              <a:t>kolísavá intenzita zatížení - během utkání hráč naběhá 5 – 7,5 km (nejvíce rozehrávači a křídelní hráči), udělá přibližně 50 výskoků, 640x změní směr a 440x změní rychlost</a:t>
            </a:r>
            <a:endParaRPr lang="cs-CZ"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3600" dirty="0" smtClean="0"/>
              <a:t>Metabolická charakteristika herního výkonu hráče v basketbalovém utkání</a:t>
            </a:r>
            <a:endParaRPr lang="cs-CZ" sz="3600" dirty="0"/>
          </a:p>
        </p:txBody>
      </p:sp>
      <p:sp>
        <p:nvSpPr>
          <p:cNvPr id="3" name="Zástupný symbol pro obsah 2"/>
          <p:cNvSpPr>
            <a:spLocks noGrp="1"/>
          </p:cNvSpPr>
          <p:nvPr>
            <p:ph idx="1"/>
          </p:nvPr>
        </p:nvSpPr>
        <p:spPr/>
        <p:txBody>
          <a:bodyPr/>
          <a:lstStyle/>
          <a:p>
            <a:pPr>
              <a:defRPr/>
            </a:pPr>
            <a:r>
              <a:rPr lang="cs-CZ" dirty="0" smtClean="0"/>
              <a:t>intervalový typ zátěže se střídáním intenzity zatížení (hrací doba utkání je 4x10 minut čistého času s přibližnou délkou doby hry bez přerušení od 40 do 150 sekund)</a:t>
            </a:r>
          </a:p>
          <a:p>
            <a:pPr>
              <a:defRPr/>
            </a:pPr>
            <a:endParaRPr lang="cs-CZ" dirty="0" smtClean="0"/>
          </a:p>
          <a:p>
            <a:pPr>
              <a:defRPr/>
            </a:pPr>
            <a:r>
              <a:rPr lang="cs-CZ" dirty="0" smtClean="0"/>
              <a:t>energetický výdej 3500 - 4200kj/utkání</a:t>
            </a:r>
            <a:endParaRPr lang="cs-CZ"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dirty="0"/>
          </a:p>
        </p:txBody>
      </p:sp>
      <p:sp>
        <p:nvSpPr>
          <p:cNvPr id="3" name="Zástupný symbol pro obsah 2"/>
          <p:cNvSpPr>
            <a:spLocks noGrp="1"/>
          </p:cNvSpPr>
          <p:nvPr>
            <p:ph idx="1"/>
          </p:nvPr>
        </p:nvSpPr>
        <p:spPr/>
        <p:txBody>
          <a:bodyPr/>
          <a:lstStyle/>
          <a:p>
            <a:pPr>
              <a:defRPr/>
            </a:pPr>
            <a:r>
              <a:rPr lang="cs-CZ" dirty="0" smtClean="0"/>
              <a:t>Zapojení do hry během utkání je  v basketbalu mnohaminutové, takže regenerační schopnosti (VO2 max.) musí být nadprůměrné. </a:t>
            </a:r>
          </a:p>
          <a:p>
            <a:pPr>
              <a:defRPr/>
            </a:pPr>
            <a:endParaRPr lang="cs-CZ" dirty="0" smtClean="0"/>
          </a:p>
          <a:p>
            <a:pPr>
              <a:defRPr/>
            </a:pPr>
            <a:r>
              <a:rPr lang="cs-CZ" dirty="0" smtClean="0"/>
              <a:t>U dobře trénovaných mužských týmů obvykle narazíme na průměry VO2 max. kolem 60 ml/kg.min</a:t>
            </a:r>
            <a:endParaRPr lang="cs-CZ"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8750"/>
            <a:ext cx="8229600" cy="222250"/>
          </a:xfrm>
        </p:spPr>
        <p:txBody>
          <a:bodyPr/>
          <a:lstStyle/>
          <a:p>
            <a:pPr>
              <a:defRPr/>
            </a:pPr>
            <a:endParaRPr lang="cs-CZ" dirty="0"/>
          </a:p>
        </p:txBody>
      </p:sp>
      <p:sp>
        <p:nvSpPr>
          <p:cNvPr id="3" name="Zástupný symbol pro obsah 2"/>
          <p:cNvSpPr>
            <a:spLocks noGrp="1"/>
          </p:cNvSpPr>
          <p:nvPr>
            <p:ph idx="1"/>
          </p:nvPr>
        </p:nvSpPr>
        <p:spPr>
          <a:xfrm>
            <a:off x="457200" y="381000"/>
            <a:ext cx="8229600" cy="5749925"/>
          </a:xfrm>
        </p:spPr>
        <p:txBody>
          <a:bodyPr/>
          <a:lstStyle/>
          <a:p>
            <a:pPr>
              <a:defRPr/>
            </a:pPr>
            <a:r>
              <a:rPr lang="cs-CZ" dirty="0" smtClean="0"/>
              <a:t>vytrvalostní schopnosti jsou pro utkání důležité, ale interferují s explozivní silou, startovní i akcelerační rychlostí</a:t>
            </a:r>
          </a:p>
          <a:p>
            <a:pPr>
              <a:defRPr/>
            </a:pPr>
            <a:r>
              <a:rPr lang="cs-CZ" dirty="0" smtClean="0"/>
              <a:t>běžecké akcelerace a krátké úseky v délce trvání do několika sekund zabírají 10 % - 20 % z čistého času </a:t>
            </a:r>
          </a:p>
          <a:p>
            <a:pPr>
              <a:defRPr/>
            </a:pPr>
            <a:r>
              <a:rPr lang="cs-CZ" dirty="0" smtClean="0"/>
              <a:t>Tři čtvrtiny čistého času jsou stráveny při intenzitě překračující 85 % maximální srdeční frekvence, tj. cca 80 % VO2 max.(tzn. těsně pod/nad anaerobním prahem) </a:t>
            </a:r>
          </a:p>
          <a:p>
            <a:pPr>
              <a:defRPr/>
            </a:pPr>
            <a:endParaRPr lang="cs-CZ"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lstStyle/>
          <a:p>
            <a:pPr>
              <a:defRPr/>
            </a:pPr>
            <a:r>
              <a:rPr lang="cs-CZ" sz="3600" dirty="0" smtClean="0"/>
              <a:t/>
            </a:r>
            <a:br>
              <a:rPr lang="cs-CZ" sz="3600" dirty="0" smtClean="0"/>
            </a:br>
            <a:r>
              <a:rPr lang="cs-CZ" sz="3600" dirty="0" smtClean="0"/>
              <a:t/>
            </a:r>
            <a:br>
              <a:rPr lang="cs-CZ" sz="3600" dirty="0" smtClean="0"/>
            </a:br>
            <a:r>
              <a:rPr lang="cs-CZ" sz="3600" dirty="0" smtClean="0"/>
              <a:t/>
            </a:r>
            <a:br>
              <a:rPr lang="cs-CZ" sz="3600" dirty="0" smtClean="0"/>
            </a:br>
            <a:r>
              <a:rPr lang="cs-CZ" sz="3600" dirty="0" smtClean="0"/>
              <a:t/>
            </a:r>
            <a:br>
              <a:rPr lang="cs-CZ" sz="3600" dirty="0" smtClean="0"/>
            </a:br>
            <a:r>
              <a:rPr lang="cs-CZ" dirty="0" smtClean="0"/>
              <a:t/>
            </a:r>
            <a:br>
              <a:rPr lang="cs-CZ" dirty="0" smtClean="0"/>
            </a:br>
            <a:r>
              <a:rPr lang="cs-CZ" sz="3600" dirty="0" smtClean="0"/>
              <a:t> F</a:t>
            </a:r>
            <a:r>
              <a:rPr lang="cs-CZ" dirty="0" smtClean="0"/>
              <a:t>aktory individuálního výkonu v basketbalu</a:t>
            </a:r>
            <a:endParaRPr lang="cs-CZ" dirty="0"/>
          </a:p>
        </p:txBody>
      </p:sp>
      <p:sp>
        <p:nvSpPr>
          <p:cNvPr id="3" name="Zástupný symbol pro obsah 2"/>
          <p:cNvSpPr>
            <a:spLocks noGrp="1"/>
          </p:cNvSpPr>
          <p:nvPr>
            <p:ph idx="1"/>
          </p:nvPr>
        </p:nvSpPr>
        <p:spPr/>
        <p:txBody>
          <a:bodyPr/>
          <a:lstStyle/>
          <a:p>
            <a:pPr>
              <a:defRPr/>
            </a:pPr>
            <a:r>
              <a:rPr lang="cs-CZ" sz="2800" dirty="0" err="1" smtClean="0"/>
              <a:t>senzomotorické</a:t>
            </a:r>
            <a:r>
              <a:rPr lang="cs-CZ" sz="2800" dirty="0" smtClean="0"/>
              <a:t> dovednosti - zabezpečují realizaci určité činnosti</a:t>
            </a:r>
          </a:p>
          <a:p>
            <a:pPr>
              <a:defRPr/>
            </a:pPr>
            <a:r>
              <a:rPr lang="cs-CZ" sz="2800" dirty="0" smtClean="0"/>
              <a:t>koordinační a rychlostní pohybové schopnosti</a:t>
            </a:r>
          </a:p>
          <a:p>
            <a:pPr>
              <a:defRPr/>
            </a:pPr>
            <a:r>
              <a:rPr lang="cs-CZ" sz="2800" dirty="0" smtClean="0"/>
              <a:t>silové schopnosti</a:t>
            </a:r>
          </a:p>
          <a:p>
            <a:pPr>
              <a:defRPr/>
            </a:pPr>
            <a:r>
              <a:rPr lang="cs-CZ" sz="2800" dirty="0" smtClean="0"/>
              <a:t>intelektuální dovednosti podmíněné vědomostmi</a:t>
            </a:r>
          </a:p>
          <a:p>
            <a:pPr>
              <a:defRPr/>
            </a:pPr>
            <a:r>
              <a:rPr lang="cs-CZ" sz="2800" dirty="0" smtClean="0"/>
              <a:t>sociálně-interakční dovednosti podmíněné strukturou družstva</a:t>
            </a:r>
          </a:p>
          <a:p>
            <a:pPr>
              <a:defRPr/>
            </a:pPr>
            <a:r>
              <a:rPr lang="cs-CZ" sz="2800" dirty="0" smtClean="0"/>
              <a:t>somatické charakteristiky</a:t>
            </a:r>
          </a:p>
          <a:p>
            <a:pPr>
              <a:defRPr/>
            </a:pPr>
            <a:r>
              <a:rPr lang="cs-CZ" sz="2800" dirty="0" smtClean="0"/>
              <a:t>psychické charakteristiky</a:t>
            </a:r>
            <a:endParaRPr lang="cs-CZ"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lstStyle/>
          <a:p>
            <a:pPr>
              <a:defRPr/>
            </a:pPr>
            <a:r>
              <a:rPr lang="cs-CZ" dirty="0" smtClean="0"/>
              <a:t>Modelová charakteristika hráče basketbalu</a:t>
            </a:r>
            <a:endParaRPr lang="cs-CZ" dirty="0"/>
          </a:p>
        </p:txBody>
      </p:sp>
      <p:sp>
        <p:nvSpPr>
          <p:cNvPr id="10" name="Zástupný symbol pro obsah 9"/>
          <p:cNvSpPr>
            <a:spLocks noGrp="1"/>
          </p:cNvSpPr>
          <p:nvPr>
            <p:ph sz="half" idx="1"/>
          </p:nvPr>
        </p:nvSpPr>
        <p:spPr/>
        <p:txBody>
          <a:bodyPr/>
          <a:lstStyle/>
          <a:p>
            <a:pPr>
              <a:defRPr/>
            </a:pPr>
            <a:r>
              <a:rPr lang="cs-CZ" dirty="0" smtClean="0"/>
              <a:t>Somatické faktory</a:t>
            </a:r>
          </a:p>
          <a:p>
            <a:pPr>
              <a:defRPr/>
            </a:pPr>
            <a:r>
              <a:rPr lang="cs-CZ" dirty="0" smtClean="0"/>
              <a:t>Kondiční faktory</a:t>
            </a:r>
          </a:p>
          <a:p>
            <a:pPr>
              <a:defRPr/>
            </a:pPr>
            <a:r>
              <a:rPr lang="cs-CZ" dirty="0" smtClean="0"/>
              <a:t>Technické faktory</a:t>
            </a:r>
          </a:p>
          <a:p>
            <a:pPr>
              <a:defRPr/>
            </a:pPr>
            <a:r>
              <a:rPr lang="cs-CZ" dirty="0" smtClean="0"/>
              <a:t>Taktické faktory</a:t>
            </a:r>
          </a:p>
          <a:p>
            <a:pPr>
              <a:defRPr/>
            </a:pPr>
            <a:r>
              <a:rPr lang="cs-CZ" dirty="0" smtClean="0"/>
              <a:t>Psychické faktory</a:t>
            </a:r>
          </a:p>
          <a:p>
            <a:pPr>
              <a:defRPr/>
            </a:pPr>
            <a:endParaRPr lang="cs-CZ" dirty="0"/>
          </a:p>
        </p:txBody>
      </p:sp>
      <p:sp>
        <p:nvSpPr>
          <p:cNvPr id="11" name="Zástupný symbol pro obsah 10"/>
          <p:cNvSpPr>
            <a:spLocks noGrp="1"/>
          </p:cNvSpPr>
          <p:nvPr>
            <p:ph sz="half" idx="2"/>
          </p:nvPr>
        </p:nvSpPr>
        <p:spPr/>
        <p:txBody>
          <a:bodyPr/>
          <a:lstStyle/>
          <a:p>
            <a:pPr>
              <a:defRPr/>
            </a:pPr>
            <a:r>
              <a:rPr lang="cs-CZ" dirty="0" smtClean="0"/>
              <a:t>Ostatní faktory</a:t>
            </a:r>
          </a:p>
          <a:p>
            <a:pPr>
              <a:defRPr/>
            </a:pPr>
            <a:endParaRPr lang="cs-CZ" dirty="0" smtClean="0"/>
          </a:p>
          <a:p>
            <a:pPr>
              <a:defRPr/>
            </a:pPr>
            <a:r>
              <a:rPr lang="cs-CZ" dirty="0" smtClean="0"/>
              <a:t>Regenerace</a:t>
            </a:r>
          </a:p>
          <a:p>
            <a:pPr>
              <a:defRPr/>
            </a:pPr>
            <a:r>
              <a:rPr lang="cs-CZ" dirty="0" smtClean="0"/>
              <a:t>Výživa</a:t>
            </a:r>
          </a:p>
          <a:p>
            <a:pPr>
              <a:defRPr/>
            </a:pPr>
            <a:r>
              <a:rPr lang="cs-CZ" dirty="0" smtClean="0"/>
              <a:t>Pitný režim</a:t>
            </a:r>
          </a:p>
          <a:p>
            <a:pPr>
              <a:buFont typeface="Wingdings" pitchFamily="2" charset="2"/>
              <a:buNone/>
              <a:defRPr/>
            </a:pPr>
            <a:endParaRPr lang="cs-CZ"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Somatická charakteristika (upraveno dle Grasgruber-Cacek 2008**, Tománek 2004*** , MacLaren 1990****, Ústav sportovní medicíny 2010*****, Latin 1994******, Ulbrichová 1980*******)."/>
          <p:cNvPicPr>
            <a:picLocks noChangeAspect="1" noChangeArrowheads="1"/>
          </p:cNvPicPr>
          <p:nvPr/>
        </p:nvPicPr>
        <p:blipFill>
          <a:blip r:embed="rId3" cstate="print"/>
          <a:srcRect/>
          <a:stretch>
            <a:fillRect/>
          </a:stretch>
        </p:blipFill>
        <p:spPr bwMode="auto">
          <a:xfrm>
            <a:off x="304800" y="304800"/>
            <a:ext cx="8534400" cy="6248400"/>
          </a:xfrm>
          <a:prstGeom prst="rect">
            <a:avLst/>
          </a:prstGeom>
          <a:noFill/>
          <a:ln w="9525">
            <a:noFill/>
            <a:miter lim="800000"/>
            <a:headEnd/>
            <a:tailEnd/>
          </a:ln>
        </p:spPr>
      </p:pic>
    </p:spTree>
  </p:cSld>
  <p:clrMapOvr>
    <a:masterClrMapping/>
  </p:clrMapOvr>
  <p:transition>
    <p:fade/>
  </p:transition>
</p:sld>
</file>

<file path=ppt/theme/theme1.xml><?xml version="1.0" encoding="utf-8"?>
<a:theme xmlns:a="http://schemas.openxmlformats.org/drawingml/2006/main" name="Závod">
  <a:themeElements>
    <a:clrScheme name="Závod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Závod">
      <a:majorFont>
        <a:latin typeface="Arial"/>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ávod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Závod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Závod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Závod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Závod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Závod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Závod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Závod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259</TotalTime>
  <Words>649</Words>
  <Application>Microsoft Office PowerPoint</Application>
  <PresentationFormat>Předvádění na obrazovce (4:3)</PresentationFormat>
  <Paragraphs>106</Paragraphs>
  <Slides>24</Slides>
  <Notes>24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Verdana</vt:lpstr>
      <vt:lpstr>Arial</vt:lpstr>
      <vt:lpstr>Wingdings</vt:lpstr>
      <vt:lpstr>Calibri</vt:lpstr>
      <vt:lpstr>Závod</vt:lpstr>
      <vt:lpstr>Herní výkon v basketbalu </vt:lpstr>
      <vt:lpstr>Charakteristika basketbalu</vt:lpstr>
      <vt:lpstr>Snímek 3</vt:lpstr>
      <vt:lpstr>Metabolická charakteristika herního výkonu hráče v basketbalovém utkání</vt:lpstr>
      <vt:lpstr>Snímek 5</vt:lpstr>
      <vt:lpstr>Snímek 6</vt:lpstr>
      <vt:lpstr>      Faktory individuálního výkonu v basketbalu</vt:lpstr>
      <vt:lpstr>Modelová charakteristika hráče basketbalu</vt:lpstr>
      <vt:lpstr>Snímek 9</vt:lpstr>
      <vt:lpstr>Snímek 10</vt:lpstr>
      <vt:lpstr>Regenerace a výživa v basketbalu</vt:lpstr>
      <vt:lpstr>Časná forma regenerace</vt:lpstr>
      <vt:lpstr>Pozdější forma regenerace</vt:lpstr>
      <vt:lpstr>Prostředky regenerace</vt:lpstr>
      <vt:lpstr>Snímek 15</vt:lpstr>
      <vt:lpstr>Pitný režim</vt:lpstr>
      <vt:lpstr>Fyziologické zásady výživy basketbalistů</vt:lpstr>
      <vt:lpstr>Zdravotní rizika</vt:lpstr>
      <vt:lpstr>Snímek 19</vt:lpstr>
      <vt:lpstr>Kineziologická analýza</vt:lpstr>
      <vt:lpstr>Snímek 21</vt:lpstr>
      <vt:lpstr>Faktory týmového výkonu</vt:lpstr>
      <vt:lpstr>Činnostní determinanty</vt:lpstr>
      <vt:lpstr>Snímek 24</vt:lpstr>
    </vt:vector>
  </TitlesOfParts>
  <Company>FSpS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východiska versus praktické aplikace kondiční přípravy v tréninku basketbalistů. </dc:title>
  <dc:creator>Martin</dc:creator>
  <cp:lastModifiedBy>Valued Acer Customer</cp:lastModifiedBy>
  <cp:revision>11</cp:revision>
  <dcterms:created xsi:type="dcterms:W3CDTF">2008-05-05T12:03:08Z</dcterms:created>
  <dcterms:modified xsi:type="dcterms:W3CDTF">2013-09-11T16:30:36Z</dcterms:modified>
</cp:coreProperties>
</file>