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8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4" r:id="rId15"/>
    <p:sldId id="275" r:id="rId16"/>
    <p:sldId id="268" r:id="rId17"/>
    <p:sldId id="269" r:id="rId18"/>
    <p:sldId id="278" r:id="rId19"/>
    <p:sldId id="277" r:id="rId20"/>
    <p:sldId id="279" r:id="rId21"/>
    <p:sldId id="270" r:id="rId22"/>
    <p:sldId id="280" r:id="rId23"/>
    <p:sldId id="271" r:id="rId24"/>
    <p:sldId id="272" r:id="rId25"/>
    <p:sldId id="281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003399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>
      <p:cViewPr varScale="1">
        <p:scale>
          <a:sx n="48" d="100"/>
          <a:sy n="48" d="100"/>
        </p:scale>
        <p:origin x="-11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78F447-72C2-487F-9FB3-C8334D4DECA3}" type="datetimeFigureOut">
              <a:rPr lang="cs-CZ"/>
              <a:pPr>
                <a:defRPr/>
              </a:pPr>
              <a:t>11.9.2013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21D457-F3DF-4E56-B91B-C417CE7FEA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5154B7-D714-4B4F-B97F-E3B4D29ECF23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EEF370D-8C4B-4604-83CE-0AF5766C929F}" type="slidenum">
              <a:rPr lang="cs-CZ" smtClean="0"/>
              <a:pPr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4AEFA9-3251-4E87-8D67-16657EAD2781}" type="slidenum">
              <a:rPr lang="cs-CZ" smtClean="0"/>
              <a:pPr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6550E4-5633-439C-8D3F-4BE8FA038AE8}" type="slidenum">
              <a:rPr lang="cs-CZ" smtClean="0"/>
              <a:pPr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6F38E5A-E9E1-4D13-95EA-21F12F305DAC}" type="slidenum">
              <a:rPr lang="cs-CZ" smtClean="0"/>
              <a:pPr/>
              <a:t>13</a:t>
            </a:fld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757244-6755-41D3-8824-77577BAA8790}" type="slidenum">
              <a:rPr lang="cs-CZ" smtClean="0"/>
              <a:pPr/>
              <a:t>14</a:t>
            </a:fld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F21B92-DB37-40E5-A08A-9E7B4531F9D9}" type="slidenum">
              <a:rPr lang="cs-CZ" smtClean="0"/>
              <a:pPr/>
              <a:t>15</a:t>
            </a:fld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AAF7F3-4321-4A78-A235-78ADB6D81B61}" type="slidenum">
              <a:rPr lang="cs-CZ" smtClean="0"/>
              <a:pPr/>
              <a:t>16</a:t>
            </a:fld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BE634A-14E1-4CA8-90A8-94C2B40CCFE9}" type="slidenum">
              <a:rPr lang="cs-CZ" smtClean="0"/>
              <a:pPr/>
              <a:t>17</a:t>
            </a:fld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DF2EF6-D867-46C6-8B56-96BC23C32EEE}" type="slidenum">
              <a:rPr lang="cs-CZ" smtClean="0"/>
              <a:pPr/>
              <a:t>18</a:t>
            </a:fld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120585-579A-4B3E-9604-2BC0F38FA758}" type="slidenum">
              <a:rPr lang="cs-CZ" smtClean="0"/>
              <a:pPr/>
              <a:t>19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1C7DCC0-B6FA-49F3-88EC-E18868D28547}" type="slidenum">
              <a:rPr lang="cs-CZ" smtClean="0"/>
              <a:pPr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91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F5E477-5642-4B9F-873E-192166C1B01E}" type="slidenum">
              <a:rPr lang="cs-CZ" smtClean="0"/>
              <a:pPr/>
              <a:t>20</a:t>
            </a:fld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01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B20E3C-231D-4405-93AE-E149CC713E8B}" type="slidenum">
              <a:rPr lang="cs-CZ" smtClean="0"/>
              <a:pPr/>
              <a:t>21</a:t>
            </a:fld>
            <a:endParaRPr 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D7A40C-53ED-49E9-807B-0D2F909258E5}" type="slidenum">
              <a:rPr lang="cs-CZ" smtClean="0"/>
              <a:pPr/>
              <a:t>22</a:t>
            </a:fld>
            <a:endParaRPr 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22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596319-0E0B-4254-A588-66469E1A9320}" type="slidenum">
              <a:rPr lang="cs-CZ" smtClean="0"/>
              <a:pPr/>
              <a:t>23</a:t>
            </a:fld>
            <a:endParaRPr 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3877E5-5C6E-42F6-AE44-D1B39BB3B67F}" type="slidenum">
              <a:rPr lang="cs-CZ" smtClean="0"/>
              <a:pPr/>
              <a:t>24</a:t>
            </a:fld>
            <a:endParaRPr 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F0EC7E-5824-4E4C-9656-1E7E2C68CEC6}" type="slidenum">
              <a:rPr lang="cs-CZ" smtClean="0"/>
              <a:pPr/>
              <a:t>25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56838F-1EF8-451A-91EE-6326650508DE}" type="slidenum">
              <a:rPr lang="cs-CZ" smtClean="0"/>
              <a:pPr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81A5A0-1CF3-47DB-A814-101A49ED706A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263687A-1B92-4920-BBEC-57A5186ED3DC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A2DD05-95E0-4E33-8388-D3437EC1BE4F}" type="slidenum">
              <a:rPr lang="cs-CZ" smtClean="0"/>
              <a:pPr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EF5B12-2384-48B6-B9B1-ECA75D63B0B9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646342-65D8-46CE-8579-1F11F72EA215}" type="slidenum">
              <a:rPr lang="cs-CZ" smtClean="0"/>
              <a:pPr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78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D1042F-1FBF-4A68-91E2-52B5B1DEF01B}" type="slidenum">
              <a:rPr lang="cs-CZ" smtClean="0"/>
              <a:pPr/>
              <a:t>9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7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0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2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3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4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5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6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8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39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0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1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42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967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6967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50512-4EC5-447E-9F09-716201BF12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F6A7C-CC6B-4022-82DA-A87433B519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8750"/>
            <a:ext cx="2057400" cy="59721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8750"/>
            <a:ext cx="6019800" cy="59721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F7728-3492-4886-B4C2-894C5FFF3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02D54C-BD43-4C68-A315-B24D4C07A8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8CA68-38D5-4BD8-893C-4DFB01B4AA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1E233-F04F-468D-95C1-78221439F0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8C563-FF69-4743-9DBE-15D7625A16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52712-4BBF-4F43-A1AA-CA73068D9D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4DE6C-5783-4F95-9A8C-3DAADA2951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0B920-04AA-4068-BD71-534ECC8D94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1B2B-CE50-4FC8-B772-C3D89B2736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9CFD4-47D4-4CAB-8F5F-C078CB94E4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F22E6-975B-41B9-A9DC-38E294C534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0825" cy="6851650"/>
            <a:chOff x="0" y="0"/>
            <a:chExt cx="5758" cy="4316"/>
          </a:xfrm>
        </p:grpSpPr>
        <p:sp>
          <p:nvSpPr>
            <p:cNvPr id="68611" name="Freeform 3"/>
            <p:cNvSpPr>
              <a:spLocks/>
            </p:cNvSpPr>
            <p:nvPr/>
          </p:nvSpPr>
          <p:spPr bwMode="hidden">
            <a:xfrm>
              <a:off x="1812" y="2811"/>
              <a:ext cx="3946" cy="1505"/>
            </a:xfrm>
            <a:custGeom>
              <a:avLst/>
              <a:gdLst/>
              <a:ahLst/>
              <a:cxnLst>
                <a:cxn ang="0">
                  <a:pos x="149" y="1505"/>
                </a:cxn>
                <a:cxn ang="0">
                  <a:pos x="687" y="1331"/>
                </a:cxn>
                <a:cxn ang="0">
                  <a:pos x="1213" y="1157"/>
                </a:cxn>
                <a:cxn ang="0">
                  <a:pos x="1728" y="977"/>
                </a:cxn>
                <a:cxn ang="0">
                  <a:pos x="2218" y="792"/>
                </a:cxn>
                <a:cxn ang="0">
                  <a:pos x="2457" y="696"/>
                </a:cxn>
                <a:cxn ang="0">
                  <a:pos x="2690" y="606"/>
                </a:cxn>
                <a:cxn ang="0">
                  <a:pos x="2918" y="510"/>
                </a:cxn>
                <a:cxn ang="0">
                  <a:pos x="3139" y="420"/>
                </a:cxn>
                <a:cxn ang="0">
                  <a:pos x="3348" y="324"/>
                </a:cxn>
                <a:cxn ang="0">
                  <a:pos x="3551" y="234"/>
                </a:cxn>
                <a:cxn ang="0">
                  <a:pos x="3749" y="138"/>
                </a:cxn>
                <a:cxn ang="0">
                  <a:pos x="3934" y="48"/>
                </a:cxn>
                <a:cxn ang="0">
                  <a:pos x="3934" y="0"/>
                </a:cxn>
                <a:cxn ang="0">
                  <a:pos x="3743" y="96"/>
                </a:cxn>
                <a:cxn ang="0">
                  <a:pos x="3539" y="192"/>
                </a:cxn>
                <a:cxn ang="0">
                  <a:pos x="3330" y="288"/>
                </a:cxn>
                <a:cxn ang="0">
                  <a:pos x="3115" y="384"/>
                </a:cxn>
                <a:cxn ang="0">
                  <a:pos x="2888" y="480"/>
                </a:cxn>
                <a:cxn ang="0">
                  <a:pos x="2654" y="576"/>
                </a:cxn>
                <a:cxn ang="0">
                  <a:pos x="2409" y="672"/>
                </a:cxn>
                <a:cxn ang="0">
                  <a:pos x="2164" y="768"/>
                </a:cxn>
                <a:cxn ang="0">
                  <a:pos x="1907" y="864"/>
                </a:cxn>
                <a:cxn ang="0">
                  <a:pos x="1650" y="960"/>
                </a:cxn>
                <a:cxn ang="0">
                  <a:pos x="1112" y="1145"/>
                </a:cxn>
                <a:cxn ang="0">
                  <a:pos x="562" y="1331"/>
                </a:cxn>
                <a:cxn ang="0">
                  <a:pos x="0" y="1505"/>
                </a:cxn>
                <a:cxn ang="0">
                  <a:pos x="149" y="1505"/>
                </a:cxn>
                <a:cxn ang="0">
                  <a:pos x="149" y="1505"/>
                </a:cxn>
              </a:cxnLst>
              <a:rect l="0" t="0" r="r" b="b"/>
              <a:pathLst>
                <a:path w="3934" h="1505">
                  <a:moveTo>
                    <a:pt x="149" y="1505"/>
                  </a:moveTo>
                  <a:lnTo>
                    <a:pt x="687" y="1331"/>
                  </a:lnTo>
                  <a:lnTo>
                    <a:pt x="1213" y="1157"/>
                  </a:lnTo>
                  <a:lnTo>
                    <a:pt x="1728" y="977"/>
                  </a:lnTo>
                  <a:lnTo>
                    <a:pt x="2218" y="792"/>
                  </a:lnTo>
                  <a:lnTo>
                    <a:pt x="2457" y="696"/>
                  </a:lnTo>
                  <a:lnTo>
                    <a:pt x="2690" y="606"/>
                  </a:lnTo>
                  <a:lnTo>
                    <a:pt x="2918" y="510"/>
                  </a:lnTo>
                  <a:lnTo>
                    <a:pt x="3139" y="420"/>
                  </a:lnTo>
                  <a:lnTo>
                    <a:pt x="3348" y="324"/>
                  </a:lnTo>
                  <a:lnTo>
                    <a:pt x="3551" y="234"/>
                  </a:lnTo>
                  <a:lnTo>
                    <a:pt x="3749" y="138"/>
                  </a:lnTo>
                  <a:lnTo>
                    <a:pt x="3934" y="48"/>
                  </a:lnTo>
                  <a:lnTo>
                    <a:pt x="3934" y="0"/>
                  </a:lnTo>
                  <a:lnTo>
                    <a:pt x="3743" y="96"/>
                  </a:lnTo>
                  <a:lnTo>
                    <a:pt x="3539" y="192"/>
                  </a:lnTo>
                  <a:lnTo>
                    <a:pt x="3330" y="288"/>
                  </a:lnTo>
                  <a:lnTo>
                    <a:pt x="3115" y="384"/>
                  </a:lnTo>
                  <a:lnTo>
                    <a:pt x="2888" y="480"/>
                  </a:lnTo>
                  <a:lnTo>
                    <a:pt x="2654" y="576"/>
                  </a:lnTo>
                  <a:lnTo>
                    <a:pt x="2409" y="672"/>
                  </a:lnTo>
                  <a:lnTo>
                    <a:pt x="2164" y="768"/>
                  </a:lnTo>
                  <a:lnTo>
                    <a:pt x="1907" y="864"/>
                  </a:lnTo>
                  <a:lnTo>
                    <a:pt x="1650" y="960"/>
                  </a:lnTo>
                  <a:lnTo>
                    <a:pt x="1112" y="1145"/>
                  </a:lnTo>
                  <a:lnTo>
                    <a:pt x="562" y="1331"/>
                  </a:lnTo>
                  <a:lnTo>
                    <a:pt x="0" y="1505"/>
                  </a:lnTo>
                  <a:lnTo>
                    <a:pt x="149" y="1505"/>
                  </a:lnTo>
                  <a:lnTo>
                    <a:pt x="149" y="150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12" name="Freeform 4"/>
            <p:cNvSpPr>
              <a:spLocks/>
            </p:cNvSpPr>
            <p:nvPr/>
          </p:nvSpPr>
          <p:spPr bwMode="hidden">
            <a:xfrm>
              <a:off x="4025" y="3627"/>
              <a:ext cx="1733" cy="689"/>
            </a:xfrm>
            <a:custGeom>
              <a:avLst/>
              <a:gdLst/>
              <a:ahLst/>
              <a:cxnLst>
                <a:cxn ang="0">
                  <a:pos x="132" y="689"/>
                </a:cxn>
                <a:cxn ang="0">
                  <a:pos x="550" y="527"/>
                </a:cxn>
                <a:cxn ang="0">
                  <a:pos x="963" y="365"/>
                </a:cxn>
                <a:cxn ang="0">
                  <a:pos x="1160" y="287"/>
                </a:cxn>
                <a:cxn ang="0">
                  <a:pos x="1357" y="203"/>
                </a:cxn>
                <a:cxn ang="0">
                  <a:pos x="1549" y="126"/>
                </a:cxn>
                <a:cxn ang="0">
                  <a:pos x="1728" y="48"/>
                </a:cxn>
                <a:cxn ang="0">
                  <a:pos x="1728" y="0"/>
                </a:cxn>
                <a:cxn ang="0">
                  <a:pos x="1531" y="84"/>
                </a:cxn>
                <a:cxn ang="0">
                  <a:pos x="1327" y="167"/>
                </a:cxn>
                <a:cxn ang="0">
                  <a:pos x="1118" y="257"/>
                </a:cxn>
                <a:cxn ang="0">
                  <a:pos x="903" y="341"/>
                </a:cxn>
                <a:cxn ang="0">
                  <a:pos x="454" y="515"/>
                </a:cxn>
                <a:cxn ang="0">
                  <a:pos x="0" y="689"/>
                </a:cxn>
                <a:cxn ang="0">
                  <a:pos x="132" y="689"/>
                </a:cxn>
                <a:cxn ang="0">
                  <a:pos x="132" y="689"/>
                </a:cxn>
              </a:cxnLst>
              <a:rect l="0" t="0" r="r" b="b"/>
              <a:pathLst>
                <a:path w="1728" h="689">
                  <a:moveTo>
                    <a:pt x="132" y="689"/>
                  </a:moveTo>
                  <a:lnTo>
                    <a:pt x="550" y="527"/>
                  </a:lnTo>
                  <a:lnTo>
                    <a:pt x="963" y="365"/>
                  </a:lnTo>
                  <a:lnTo>
                    <a:pt x="1160" y="287"/>
                  </a:lnTo>
                  <a:lnTo>
                    <a:pt x="1357" y="203"/>
                  </a:lnTo>
                  <a:lnTo>
                    <a:pt x="1549" y="126"/>
                  </a:lnTo>
                  <a:lnTo>
                    <a:pt x="1728" y="48"/>
                  </a:lnTo>
                  <a:lnTo>
                    <a:pt x="1728" y="0"/>
                  </a:lnTo>
                  <a:lnTo>
                    <a:pt x="1531" y="84"/>
                  </a:lnTo>
                  <a:lnTo>
                    <a:pt x="1327" y="167"/>
                  </a:lnTo>
                  <a:lnTo>
                    <a:pt x="1118" y="257"/>
                  </a:lnTo>
                  <a:lnTo>
                    <a:pt x="903" y="341"/>
                  </a:lnTo>
                  <a:lnTo>
                    <a:pt x="454" y="515"/>
                  </a:lnTo>
                  <a:lnTo>
                    <a:pt x="0" y="689"/>
                  </a:lnTo>
                  <a:lnTo>
                    <a:pt x="132" y="689"/>
                  </a:lnTo>
                  <a:lnTo>
                    <a:pt x="132" y="68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13" name="Freeform 5"/>
            <p:cNvSpPr>
              <a:spLocks/>
            </p:cNvSpPr>
            <p:nvPr/>
          </p:nvSpPr>
          <p:spPr bwMode="hidden">
            <a:xfrm>
              <a:off x="0" y="0"/>
              <a:ext cx="5578" cy="3447"/>
            </a:xfrm>
            <a:custGeom>
              <a:avLst/>
              <a:gdLst/>
              <a:ahLst/>
              <a:cxnLst>
                <a:cxn ang="0">
                  <a:pos x="5561" y="929"/>
                </a:cxn>
                <a:cxn ang="0">
                  <a:pos x="5537" y="773"/>
                </a:cxn>
                <a:cxn ang="0">
                  <a:pos x="5453" y="629"/>
                </a:cxn>
                <a:cxn ang="0">
                  <a:pos x="5327" y="492"/>
                </a:cxn>
                <a:cxn ang="0">
                  <a:pos x="5148" y="366"/>
                </a:cxn>
                <a:cxn ang="0">
                  <a:pos x="4921" y="252"/>
                </a:cxn>
                <a:cxn ang="0">
                  <a:pos x="4652" y="144"/>
                </a:cxn>
                <a:cxn ang="0">
                  <a:pos x="4341" y="48"/>
                </a:cxn>
                <a:cxn ang="0">
                  <a:pos x="4000" y="0"/>
                </a:cxn>
                <a:cxn ang="0">
                  <a:pos x="4359" y="90"/>
                </a:cxn>
                <a:cxn ang="0">
                  <a:pos x="4670" y="192"/>
                </a:cxn>
                <a:cxn ang="0">
                  <a:pos x="4933" y="306"/>
                </a:cxn>
                <a:cxn ang="0">
                  <a:pos x="5148" y="426"/>
                </a:cxn>
                <a:cxn ang="0">
                  <a:pos x="5315" y="557"/>
                </a:cxn>
                <a:cxn ang="0">
                  <a:pos x="5429" y="701"/>
                </a:cxn>
                <a:cxn ang="0">
                  <a:pos x="5489" y="851"/>
                </a:cxn>
                <a:cxn ang="0">
                  <a:pos x="5489" y="1013"/>
                </a:cxn>
                <a:cxn ang="0">
                  <a:pos x="5441" y="1163"/>
                </a:cxn>
                <a:cxn ang="0">
                  <a:pos x="5345" y="1319"/>
                </a:cxn>
                <a:cxn ang="0">
                  <a:pos x="5202" y="1475"/>
                </a:cxn>
                <a:cxn ang="0">
                  <a:pos x="5017" y="1630"/>
                </a:cxn>
                <a:cxn ang="0">
                  <a:pos x="4789" y="1786"/>
                </a:cxn>
                <a:cxn ang="0">
                  <a:pos x="4526" y="1948"/>
                </a:cxn>
                <a:cxn ang="0">
                  <a:pos x="4215" y="2104"/>
                </a:cxn>
                <a:cxn ang="0">
                  <a:pos x="3875" y="2260"/>
                </a:cxn>
                <a:cxn ang="0">
                  <a:pos x="3498" y="2416"/>
                </a:cxn>
                <a:cxn ang="0">
                  <a:pos x="3085" y="2566"/>
                </a:cxn>
                <a:cxn ang="0">
                  <a:pos x="2643" y="2715"/>
                </a:cxn>
                <a:cxn ang="0">
                  <a:pos x="2164" y="2865"/>
                </a:cxn>
                <a:cxn ang="0">
                  <a:pos x="1662" y="3009"/>
                </a:cxn>
                <a:cxn ang="0">
                  <a:pos x="1136" y="3147"/>
                </a:cxn>
                <a:cxn ang="0">
                  <a:pos x="580" y="3279"/>
                </a:cxn>
                <a:cxn ang="0">
                  <a:pos x="0" y="3447"/>
                </a:cxn>
                <a:cxn ang="0">
                  <a:pos x="867" y="3249"/>
                </a:cxn>
                <a:cxn ang="0">
                  <a:pos x="1417" y="3105"/>
                </a:cxn>
                <a:cxn ang="0">
                  <a:pos x="1937" y="2961"/>
                </a:cxn>
                <a:cxn ang="0">
                  <a:pos x="2434" y="2817"/>
                </a:cxn>
                <a:cxn ang="0">
                  <a:pos x="2900" y="2668"/>
                </a:cxn>
                <a:cxn ang="0">
                  <a:pos x="3330" y="2512"/>
                </a:cxn>
                <a:cxn ang="0">
                  <a:pos x="3731" y="2356"/>
                </a:cxn>
                <a:cxn ang="0">
                  <a:pos x="4096" y="2200"/>
                </a:cxn>
                <a:cxn ang="0">
                  <a:pos x="4425" y="2038"/>
                </a:cxn>
                <a:cxn ang="0">
                  <a:pos x="4718" y="1876"/>
                </a:cxn>
                <a:cxn ang="0">
                  <a:pos x="4969" y="1720"/>
                </a:cxn>
                <a:cxn ang="0">
                  <a:pos x="5178" y="1559"/>
                </a:cxn>
                <a:cxn ang="0">
                  <a:pos x="5339" y="1397"/>
                </a:cxn>
                <a:cxn ang="0">
                  <a:pos x="5459" y="1241"/>
                </a:cxn>
                <a:cxn ang="0">
                  <a:pos x="5537" y="1085"/>
                </a:cxn>
                <a:cxn ang="0">
                  <a:pos x="5555" y="1007"/>
                </a:cxn>
              </a:cxnLst>
              <a:rect l="0" t="0" r="r" b="b"/>
              <a:pathLst>
                <a:path w="5561" h="3447">
                  <a:moveTo>
                    <a:pt x="5555" y="1007"/>
                  </a:moveTo>
                  <a:lnTo>
                    <a:pt x="5561" y="929"/>
                  </a:lnTo>
                  <a:lnTo>
                    <a:pt x="5555" y="851"/>
                  </a:lnTo>
                  <a:lnTo>
                    <a:pt x="5537" y="773"/>
                  </a:lnTo>
                  <a:lnTo>
                    <a:pt x="5501" y="701"/>
                  </a:lnTo>
                  <a:lnTo>
                    <a:pt x="5453" y="629"/>
                  </a:lnTo>
                  <a:lnTo>
                    <a:pt x="5399" y="563"/>
                  </a:lnTo>
                  <a:lnTo>
                    <a:pt x="5327" y="492"/>
                  </a:lnTo>
                  <a:lnTo>
                    <a:pt x="5244" y="432"/>
                  </a:lnTo>
                  <a:lnTo>
                    <a:pt x="5148" y="366"/>
                  </a:lnTo>
                  <a:lnTo>
                    <a:pt x="5040" y="306"/>
                  </a:lnTo>
                  <a:lnTo>
                    <a:pt x="4921" y="252"/>
                  </a:lnTo>
                  <a:lnTo>
                    <a:pt x="4795" y="198"/>
                  </a:lnTo>
                  <a:lnTo>
                    <a:pt x="4652" y="144"/>
                  </a:lnTo>
                  <a:lnTo>
                    <a:pt x="4502" y="90"/>
                  </a:lnTo>
                  <a:lnTo>
                    <a:pt x="4341" y="48"/>
                  </a:lnTo>
                  <a:lnTo>
                    <a:pt x="4167" y="0"/>
                  </a:lnTo>
                  <a:lnTo>
                    <a:pt x="4000" y="0"/>
                  </a:lnTo>
                  <a:lnTo>
                    <a:pt x="4185" y="42"/>
                  </a:lnTo>
                  <a:lnTo>
                    <a:pt x="4359" y="90"/>
                  </a:lnTo>
                  <a:lnTo>
                    <a:pt x="4520" y="138"/>
                  </a:lnTo>
                  <a:lnTo>
                    <a:pt x="4670" y="192"/>
                  </a:lnTo>
                  <a:lnTo>
                    <a:pt x="4807" y="246"/>
                  </a:lnTo>
                  <a:lnTo>
                    <a:pt x="4933" y="306"/>
                  </a:lnTo>
                  <a:lnTo>
                    <a:pt x="5046" y="366"/>
                  </a:lnTo>
                  <a:lnTo>
                    <a:pt x="5148" y="426"/>
                  </a:lnTo>
                  <a:lnTo>
                    <a:pt x="5238" y="492"/>
                  </a:lnTo>
                  <a:lnTo>
                    <a:pt x="5315" y="557"/>
                  </a:lnTo>
                  <a:lnTo>
                    <a:pt x="5381" y="629"/>
                  </a:lnTo>
                  <a:lnTo>
                    <a:pt x="5429" y="701"/>
                  </a:lnTo>
                  <a:lnTo>
                    <a:pt x="5465" y="779"/>
                  </a:lnTo>
                  <a:lnTo>
                    <a:pt x="5489" y="851"/>
                  </a:lnTo>
                  <a:lnTo>
                    <a:pt x="5495" y="935"/>
                  </a:lnTo>
                  <a:lnTo>
                    <a:pt x="5489" y="1013"/>
                  </a:lnTo>
                  <a:lnTo>
                    <a:pt x="5471" y="1091"/>
                  </a:lnTo>
                  <a:lnTo>
                    <a:pt x="5441" y="1163"/>
                  </a:lnTo>
                  <a:lnTo>
                    <a:pt x="5399" y="1241"/>
                  </a:lnTo>
                  <a:lnTo>
                    <a:pt x="5345" y="1319"/>
                  </a:lnTo>
                  <a:lnTo>
                    <a:pt x="5280" y="1397"/>
                  </a:lnTo>
                  <a:lnTo>
                    <a:pt x="5202" y="1475"/>
                  </a:lnTo>
                  <a:lnTo>
                    <a:pt x="5118" y="1553"/>
                  </a:lnTo>
                  <a:lnTo>
                    <a:pt x="5017" y="1630"/>
                  </a:lnTo>
                  <a:lnTo>
                    <a:pt x="4909" y="1708"/>
                  </a:lnTo>
                  <a:lnTo>
                    <a:pt x="4789" y="1786"/>
                  </a:lnTo>
                  <a:lnTo>
                    <a:pt x="4664" y="1870"/>
                  </a:lnTo>
                  <a:lnTo>
                    <a:pt x="4526" y="1948"/>
                  </a:lnTo>
                  <a:lnTo>
                    <a:pt x="4377" y="2026"/>
                  </a:lnTo>
                  <a:lnTo>
                    <a:pt x="4215" y="2104"/>
                  </a:lnTo>
                  <a:lnTo>
                    <a:pt x="4048" y="2182"/>
                  </a:lnTo>
                  <a:lnTo>
                    <a:pt x="3875" y="2260"/>
                  </a:lnTo>
                  <a:lnTo>
                    <a:pt x="3689" y="2338"/>
                  </a:lnTo>
                  <a:lnTo>
                    <a:pt x="3498" y="2416"/>
                  </a:lnTo>
                  <a:lnTo>
                    <a:pt x="3295" y="2488"/>
                  </a:lnTo>
                  <a:lnTo>
                    <a:pt x="3085" y="2566"/>
                  </a:lnTo>
                  <a:lnTo>
                    <a:pt x="2864" y="2644"/>
                  </a:lnTo>
                  <a:lnTo>
                    <a:pt x="2643" y="2715"/>
                  </a:lnTo>
                  <a:lnTo>
                    <a:pt x="2410" y="2793"/>
                  </a:lnTo>
                  <a:lnTo>
                    <a:pt x="2164" y="2865"/>
                  </a:lnTo>
                  <a:lnTo>
                    <a:pt x="1919" y="2937"/>
                  </a:lnTo>
                  <a:lnTo>
                    <a:pt x="1662" y="3009"/>
                  </a:lnTo>
                  <a:lnTo>
                    <a:pt x="1399" y="3075"/>
                  </a:lnTo>
                  <a:lnTo>
                    <a:pt x="1136" y="3147"/>
                  </a:lnTo>
                  <a:lnTo>
                    <a:pt x="861" y="3213"/>
                  </a:lnTo>
                  <a:lnTo>
                    <a:pt x="580" y="3279"/>
                  </a:lnTo>
                  <a:lnTo>
                    <a:pt x="0" y="3411"/>
                  </a:lnTo>
                  <a:lnTo>
                    <a:pt x="0" y="3447"/>
                  </a:lnTo>
                  <a:lnTo>
                    <a:pt x="586" y="3315"/>
                  </a:lnTo>
                  <a:lnTo>
                    <a:pt x="867" y="3249"/>
                  </a:lnTo>
                  <a:lnTo>
                    <a:pt x="1148" y="3177"/>
                  </a:lnTo>
                  <a:lnTo>
                    <a:pt x="1417" y="3105"/>
                  </a:lnTo>
                  <a:lnTo>
                    <a:pt x="1680" y="3039"/>
                  </a:lnTo>
                  <a:lnTo>
                    <a:pt x="1937" y="2961"/>
                  </a:lnTo>
                  <a:lnTo>
                    <a:pt x="2188" y="2889"/>
                  </a:lnTo>
                  <a:lnTo>
                    <a:pt x="2434" y="2817"/>
                  </a:lnTo>
                  <a:lnTo>
                    <a:pt x="2673" y="2739"/>
                  </a:lnTo>
                  <a:lnTo>
                    <a:pt x="2900" y="2668"/>
                  </a:lnTo>
                  <a:lnTo>
                    <a:pt x="3121" y="2590"/>
                  </a:lnTo>
                  <a:lnTo>
                    <a:pt x="3330" y="2512"/>
                  </a:lnTo>
                  <a:lnTo>
                    <a:pt x="3534" y="2434"/>
                  </a:lnTo>
                  <a:lnTo>
                    <a:pt x="3731" y="2356"/>
                  </a:lnTo>
                  <a:lnTo>
                    <a:pt x="3916" y="2278"/>
                  </a:lnTo>
                  <a:lnTo>
                    <a:pt x="4096" y="2200"/>
                  </a:lnTo>
                  <a:lnTo>
                    <a:pt x="4263" y="2116"/>
                  </a:lnTo>
                  <a:lnTo>
                    <a:pt x="4425" y="2038"/>
                  </a:lnTo>
                  <a:lnTo>
                    <a:pt x="4574" y="1960"/>
                  </a:lnTo>
                  <a:lnTo>
                    <a:pt x="4718" y="1876"/>
                  </a:lnTo>
                  <a:lnTo>
                    <a:pt x="4849" y="1798"/>
                  </a:lnTo>
                  <a:lnTo>
                    <a:pt x="4969" y="1720"/>
                  </a:lnTo>
                  <a:lnTo>
                    <a:pt x="5076" y="1636"/>
                  </a:lnTo>
                  <a:lnTo>
                    <a:pt x="5178" y="1559"/>
                  </a:lnTo>
                  <a:lnTo>
                    <a:pt x="5262" y="1481"/>
                  </a:lnTo>
                  <a:lnTo>
                    <a:pt x="5339" y="1397"/>
                  </a:lnTo>
                  <a:lnTo>
                    <a:pt x="5405" y="1319"/>
                  </a:lnTo>
                  <a:lnTo>
                    <a:pt x="5459" y="1241"/>
                  </a:lnTo>
                  <a:lnTo>
                    <a:pt x="5507" y="1163"/>
                  </a:lnTo>
                  <a:lnTo>
                    <a:pt x="5537" y="1085"/>
                  </a:lnTo>
                  <a:lnTo>
                    <a:pt x="5555" y="1007"/>
                  </a:lnTo>
                  <a:lnTo>
                    <a:pt x="5555" y="10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14" name="Freeform 6"/>
            <p:cNvSpPr>
              <a:spLocks/>
            </p:cNvSpPr>
            <p:nvPr/>
          </p:nvSpPr>
          <p:spPr bwMode="hidden">
            <a:xfrm>
              <a:off x="4942" y="0"/>
              <a:ext cx="816" cy="276"/>
            </a:xfrm>
            <a:custGeom>
              <a:avLst/>
              <a:gdLst/>
              <a:ahLst/>
              <a:cxnLst>
                <a:cxn ang="0">
                  <a:pos x="813" y="222"/>
                </a:cxn>
                <a:cxn ang="0">
                  <a:pos x="670" y="162"/>
                </a:cxn>
                <a:cxn ang="0">
                  <a:pos x="514" y="108"/>
                </a:cxn>
                <a:cxn ang="0">
                  <a:pos x="347" y="54"/>
                </a:cxn>
                <a:cxn ang="0">
                  <a:pos x="167" y="0"/>
                </a:cxn>
                <a:cxn ang="0">
                  <a:pos x="0" y="0"/>
                </a:cxn>
                <a:cxn ang="0">
                  <a:pos x="227" y="60"/>
                </a:cxn>
                <a:cxn ang="0">
                  <a:pos x="442" y="132"/>
                </a:cxn>
                <a:cxn ang="0">
                  <a:pos x="634" y="204"/>
                </a:cxn>
                <a:cxn ang="0">
                  <a:pos x="813" y="276"/>
                </a:cxn>
                <a:cxn ang="0">
                  <a:pos x="813" y="222"/>
                </a:cxn>
                <a:cxn ang="0">
                  <a:pos x="813" y="222"/>
                </a:cxn>
              </a:cxnLst>
              <a:rect l="0" t="0" r="r" b="b"/>
              <a:pathLst>
                <a:path w="813" h="276">
                  <a:moveTo>
                    <a:pt x="813" y="222"/>
                  </a:moveTo>
                  <a:lnTo>
                    <a:pt x="670" y="162"/>
                  </a:lnTo>
                  <a:lnTo>
                    <a:pt x="514" y="108"/>
                  </a:lnTo>
                  <a:lnTo>
                    <a:pt x="347" y="54"/>
                  </a:lnTo>
                  <a:lnTo>
                    <a:pt x="167" y="0"/>
                  </a:lnTo>
                  <a:lnTo>
                    <a:pt x="0" y="0"/>
                  </a:lnTo>
                  <a:lnTo>
                    <a:pt x="227" y="60"/>
                  </a:lnTo>
                  <a:lnTo>
                    <a:pt x="442" y="132"/>
                  </a:lnTo>
                  <a:lnTo>
                    <a:pt x="634" y="204"/>
                  </a:lnTo>
                  <a:lnTo>
                    <a:pt x="813" y="276"/>
                  </a:lnTo>
                  <a:lnTo>
                    <a:pt x="813" y="222"/>
                  </a:lnTo>
                  <a:lnTo>
                    <a:pt x="813" y="222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5000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0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15" name="Freeform 7"/>
            <p:cNvSpPr>
              <a:spLocks/>
            </p:cNvSpPr>
            <p:nvPr/>
          </p:nvSpPr>
          <p:spPr bwMode="hidden">
            <a:xfrm>
              <a:off x="0" y="1984"/>
              <a:ext cx="5758" cy="2098"/>
            </a:xfrm>
            <a:custGeom>
              <a:avLst/>
              <a:gdLst/>
              <a:ahLst/>
              <a:cxnLst>
                <a:cxn ang="0">
                  <a:pos x="5740" y="0"/>
                </a:cxn>
                <a:cxn ang="0">
                  <a:pos x="5638" y="72"/>
                </a:cxn>
                <a:cxn ang="0">
                  <a:pos x="5537" y="138"/>
                </a:cxn>
                <a:cxn ang="0">
                  <a:pos x="5423" y="210"/>
                </a:cxn>
                <a:cxn ang="0">
                  <a:pos x="5304" y="276"/>
                </a:cxn>
                <a:cxn ang="0">
                  <a:pos x="5052" y="414"/>
                </a:cxn>
                <a:cxn ang="0">
                  <a:pos x="4777" y="552"/>
                </a:cxn>
                <a:cxn ang="0">
                  <a:pos x="4478" y="690"/>
                </a:cxn>
                <a:cxn ang="0">
                  <a:pos x="4162" y="827"/>
                </a:cxn>
                <a:cxn ang="0">
                  <a:pos x="3827" y="959"/>
                </a:cxn>
                <a:cxn ang="0">
                  <a:pos x="3468" y="1091"/>
                </a:cxn>
                <a:cxn ang="0">
                  <a:pos x="3091" y="1223"/>
                </a:cxn>
                <a:cxn ang="0">
                  <a:pos x="2697" y="1355"/>
                </a:cxn>
                <a:cxn ang="0">
                  <a:pos x="2284" y="1481"/>
                </a:cxn>
                <a:cxn ang="0">
                  <a:pos x="1860" y="1601"/>
                </a:cxn>
                <a:cxn ang="0">
                  <a:pos x="1417" y="1721"/>
                </a:cxn>
                <a:cxn ang="0">
                  <a:pos x="957" y="1834"/>
                </a:cxn>
                <a:cxn ang="0">
                  <a:pos x="484" y="1948"/>
                </a:cxn>
                <a:cxn ang="0">
                  <a:pos x="0" y="2056"/>
                </a:cxn>
                <a:cxn ang="0">
                  <a:pos x="0" y="2098"/>
                </a:cxn>
                <a:cxn ang="0">
                  <a:pos x="478" y="1990"/>
                </a:cxn>
                <a:cxn ang="0">
                  <a:pos x="951" y="1882"/>
                </a:cxn>
                <a:cxn ang="0">
                  <a:pos x="1405" y="1763"/>
                </a:cxn>
                <a:cxn ang="0">
                  <a:pos x="1842" y="1649"/>
                </a:cxn>
                <a:cxn ang="0">
                  <a:pos x="2266" y="1523"/>
                </a:cxn>
                <a:cxn ang="0">
                  <a:pos x="2679" y="1397"/>
                </a:cxn>
                <a:cxn ang="0">
                  <a:pos x="3067" y="1271"/>
                </a:cxn>
                <a:cxn ang="0">
                  <a:pos x="3444" y="1139"/>
                </a:cxn>
                <a:cxn ang="0">
                  <a:pos x="3803" y="1007"/>
                </a:cxn>
                <a:cxn ang="0">
                  <a:pos x="4138" y="875"/>
                </a:cxn>
                <a:cxn ang="0">
                  <a:pos x="4460" y="737"/>
                </a:cxn>
                <a:cxn ang="0">
                  <a:pos x="4759" y="600"/>
                </a:cxn>
                <a:cxn ang="0">
                  <a:pos x="5040" y="462"/>
                </a:cxn>
                <a:cxn ang="0">
                  <a:pos x="5292" y="324"/>
                </a:cxn>
                <a:cxn ang="0">
                  <a:pos x="5531" y="186"/>
                </a:cxn>
                <a:cxn ang="0">
                  <a:pos x="5740" y="48"/>
                </a:cxn>
                <a:cxn ang="0">
                  <a:pos x="5740" y="0"/>
                </a:cxn>
                <a:cxn ang="0">
                  <a:pos x="5740" y="0"/>
                </a:cxn>
              </a:cxnLst>
              <a:rect l="0" t="0" r="r" b="b"/>
              <a:pathLst>
                <a:path w="5740" h="2098">
                  <a:moveTo>
                    <a:pt x="5740" y="0"/>
                  </a:moveTo>
                  <a:lnTo>
                    <a:pt x="5638" y="72"/>
                  </a:lnTo>
                  <a:lnTo>
                    <a:pt x="5537" y="138"/>
                  </a:lnTo>
                  <a:lnTo>
                    <a:pt x="5423" y="210"/>
                  </a:lnTo>
                  <a:lnTo>
                    <a:pt x="5304" y="276"/>
                  </a:lnTo>
                  <a:lnTo>
                    <a:pt x="5052" y="414"/>
                  </a:lnTo>
                  <a:lnTo>
                    <a:pt x="4777" y="552"/>
                  </a:lnTo>
                  <a:lnTo>
                    <a:pt x="4478" y="690"/>
                  </a:lnTo>
                  <a:lnTo>
                    <a:pt x="4162" y="827"/>
                  </a:lnTo>
                  <a:lnTo>
                    <a:pt x="3827" y="959"/>
                  </a:lnTo>
                  <a:lnTo>
                    <a:pt x="3468" y="1091"/>
                  </a:lnTo>
                  <a:lnTo>
                    <a:pt x="3091" y="1223"/>
                  </a:lnTo>
                  <a:lnTo>
                    <a:pt x="2697" y="1355"/>
                  </a:lnTo>
                  <a:lnTo>
                    <a:pt x="2284" y="1481"/>
                  </a:lnTo>
                  <a:lnTo>
                    <a:pt x="1860" y="1601"/>
                  </a:lnTo>
                  <a:lnTo>
                    <a:pt x="1417" y="1721"/>
                  </a:lnTo>
                  <a:lnTo>
                    <a:pt x="957" y="1834"/>
                  </a:lnTo>
                  <a:lnTo>
                    <a:pt x="484" y="1948"/>
                  </a:lnTo>
                  <a:lnTo>
                    <a:pt x="0" y="2056"/>
                  </a:lnTo>
                  <a:lnTo>
                    <a:pt x="0" y="2098"/>
                  </a:lnTo>
                  <a:lnTo>
                    <a:pt x="478" y="1990"/>
                  </a:lnTo>
                  <a:lnTo>
                    <a:pt x="951" y="1882"/>
                  </a:lnTo>
                  <a:lnTo>
                    <a:pt x="1405" y="1763"/>
                  </a:lnTo>
                  <a:lnTo>
                    <a:pt x="1842" y="1649"/>
                  </a:lnTo>
                  <a:lnTo>
                    <a:pt x="2266" y="1523"/>
                  </a:lnTo>
                  <a:lnTo>
                    <a:pt x="2679" y="1397"/>
                  </a:lnTo>
                  <a:lnTo>
                    <a:pt x="3067" y="1271"/>
                  </a:lnTo>
                  <a:lnTo>
                    <a:pt x="3444" y="1139"/>
                  </a:lnTo>
                  <a:lnTo>
                    <a:pt x="3803" y="1007"/>
                  </a:lnTo>
                  <a:lnTo>
                    <a:pt x="4138" y="875"/>
                  </a:lnTo>
                  <a:lnTo>
                    <a:pt x="4460" y="737"/>
                  </a:lnTo>
                  <a:lnTo>
                    <a:pt x="4759" y="600"/>
                  </a:lnTo>
                  <a:lnTo>
                    <a:pt x="5040" y="462"/>
                  </a:lnTo>
                  <a:lnTo>
                    <a:pt x="5292" y="324"/>
                  </a:lnTo>
                  <a:lnTo>
                    <a:pt x="5531" y="186"/>
                  </a:lnTo>
                  <a:lnTo>
                    <a:pt x="5740" y="48"/>
                  </a:lnTo>
                  <a:lnTo>
                    <a:pt x="5740" y="0"/>
                  </a:lnTo>
                  <a:lnTo>
                    <a:pt x="574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16" name="Freeform 8"/>
            <p:cNvSpPr>
              <a:spLocks/>
            </p:cNvSpPr>
            <p:nvPr/>
          </p:nvSpPr>
          <p:spPr bwMode="hidden">
            <a:xfrm>
              <a:off x="0" y="102"/>
              <a:ext cx="1961" cy="1265"/>
            </a:xfrm>
            <a:custGeom>
              <a:avLst/>
              <a:gdLst/>
              <a:ahLst/>
              <a:cxnLst>
                <a:cxn ang="0">
                  <a:pos x="1955" y="485"/>
                </a:cxn>
                <a:cxn ang="0">
                  <a:pos x="1901" y="390"/>
                </a:cxn>
                <a:cxn ang="0">
                  <a:pos x="1770" y="306"/>
                </a:cxn>
                <a:cxn ang="0">
                  <a:pos x="1579" y="228"/>
                </a:cxn>
                <a:cxn ang="0">
                  <a:pos x="1327" y="162"/>
                </a:cxn>
                <a:cxn ang="0">
                  <a:pos x="1010" y="102"/>
                </a:cxn>
                <a:cxn ang="0">
                  <a:pos x="646" y="54"/>
                </a:cxn>
                <a:cxn ang="0">
                  <a:pos x="227" y="18"/>
                </a:cxn>
                <a:cxn ang="0">
                  <a:pos x="0" y="12"/>
                </a:cxn>
                <a:cxn ang="0">
                  <a:pos x="431" y="48"/>
                </a:cxn>
                <a:cxn ang="0">
                  <a:pos x="813" y="90"/>
                </a:cxn>
                <a:cxn ang="0">
                  <a:pos x="1148" y="144"/>
                </a:cxn>
                <a:cxn ang="0">
                  <a:pos x="1423" y="204"/>
                </a:cxn>
                <a:cxn ang="0">
                  <a:pos x="1638" y="276"/>
                </a:cxn>
                <a:cxn ang="0">
                  <a:pos x="1794" y="360"/>
                </a:cxn>
                <a:cxn ang="0">
                  <a:pos x="1883" y="443"/>
                </a:cxn>
                <a:cxn ang="0">
                  <a:pos x="1901" y="539"/>
                </a:cxn>
                <a:cxn ang="0">
                  <a:pos x="1854" y="629"/>
                </a:cxn>
                <a:cxn ang="0">
                  <a:pos x="1746" y="719"/>
                </a:cxn>
                <a:cxn ang="0">
                  <a:pos x="1579" y="809"/>
                </a:cxn>
                <a:cxn ang="0">
                  <a:pos x="1357" y="899"/>
                </a:cxn>
                <a:cxn ang="0">
                  <a:pos x="1088" y="989"/>
                </a:cxn>
                <a:cxn ang="0">
                  <a:pos x="765" y="1073"/>
                </a:cxn>
                <a:cxn ang="0">
                  <a:pos x="407" y="1157"/>
                </a:cxn>
                <a:cxn ang="0">
                  <a:pos x="0" y="1241"/>
                </a:cxn>
                <a:cxn ang="0">
                  <a:pos x="215" y="1223"/>
                </a:cxn>
                <a:cxn ang="0">
                  <a:pos x="610" y="1139"/>
                </a:cxn>
                <a:cxn ang="0">
                  <a:pos x="957" y="1049"/>
                </a:cxn>
                <a:cxn ang="0">
                  <a:pos x="1262" y="959"/>
                </a:cxn>
                <a:cxn ang="0">
                  <a:pos x="1513" y="863"/>
                </a:cxn>
                <a:cxn ang="0">
                  <a:pos x="1716" y="767"/>
                </a:cxn>
                <a:cxn ang="0">
                  <a:pos x="1860" y="677"/>
                </a:cxn>
                <a:cxn ang="0">
                  <a:pos x="1937" y="581"/>
                </a:cxn>
                <a:cxn ang="0">
                  <a:pos x="1955" y="533"/>
                </a:cxn>
              </a:cxnLst>
              <a:rect l="0" t="0" r="r" b="b"/>
              <a:pathLst>
                <a:path w="1955" h="1265">
                  <a:moveTo>
                    <a:pt x="1955" y="533"/>
                  </a:moveTo>
                  <a:lnTo>
                    <a:pt x="1955" y="485"/>
                  </a:lnTo>
                  <a:lnTo>
                    <a:pt x="1937" y="438"/>
                  </a:lnTo>
                  <a:lnTo>
                    <a:pt x="1901" y="390"/>
                  </a:lnTo>
                  <a:lnTo>
                    <a:pt x="1842" y="348"/>
                  </a:lnTo>
                  <a:lnTo>
                    <a:pt x="1770" y="306"/>
                  </a:lnTo>
                  <a:lnTo>
                    <a:pt x="1686" y="270"/>
                  </a:lnTo>
                  <a:lnTo>
                    <a:pt x="1579" y="228"/>
                  </a:lnTo>
                  <a:lnTo>
                    <a:pt x="1459" y="198"/>
                  </a:lnTo>
                  <a:lnTo>
                    <a:pt x="1327" y="162"/>
                  </a:lnTo>
                  <a:lnTo>
                    <a:pt x="1178" y="132"/>
                  </a:lnTo>
                  <a:lnTo>
                    <a:pt x="1010" y="102"/>
                  </a:lnTo>
                  <a:lnTo>
                    <a:pt x="837" y="78"/>
                  </a:lnTo>
                  <a:lnTo>
                    <a:pt x="646" y="54"/>
                  </a:lnTo>
                  <a:lnTo>
                    <a:pt x="442" y="36"/>
                  </a:lnTo>
                  <a:lnTo>
                    <a:pt x="227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1" y="30"/>
                  </a:lnTo>
                  <a:lnTo>
                    <a:pt x="431" y="48"/>
                  </a:lnTo>
                  <a:lnTo>
                    <a:pt x="628" y="66"/>
                  </a:lnTo>
                  <a:lnTo>
                    <a:pt x="813" y="90"/>
                  </a:lnTo>
                  <a:lnTo>
                    <a:pt x="987" y="114"/>
                  </a:lnTo>
                  <a:lnTo>
                    <a:pt x="1148" y="144"/>
                  </a:lnTo>
                  <a:lnTo>
                    <a:pt x="1292" y="174"/>
                  </a:lnTo>
                  <a:lnTo>
                    <a:pt x="1423" y="204"/>
                  </a:lnTo>
                  <a:lnTo>
                    <a:pt x="1537" y="240"/>
                  </a:lnTo>
                  <a:lnTo>
                    <a:pt x="1638" y="276"/>
                  </a:lnTo>
                  <a:lnTo>
                    <a:pt x="1728" y="318"/>
                  </a:lnTo>
                  <a:lnTo>
                    <a:pt x="1794" y="360"/>
                  </a:lnTo>
                  <a:lnTo>
                    <a:pt x="1848" y="402"/>
                  </a:lnTo>
                  <a:lnTo>
                    <a:pt x="1883" y="443"/>
                  </a:lnTo>
                  <a:lnTo>
                    <a:pt x="1901" y="491"/>
                  </a:lnTo>
                  <a:lnTo>
                    <a:pt x="1901" y="539"/>
                  </a:lnTo>
                  <a:lnTo>
                    <a:pt x="1883" y="587"/>
                  </a:lnTo>
                  <a:lnTo>
                    <a:pt x="1854" y="629"/>
                  </a:lnTo>
                  <a:lnTo>
                    <a:pt x="1806" y="677"/>
                  </a:lnTo>
                  <a:lnTo>
                    <a:pt x="1746" y="719"/>
                  </a:lnTo>
                  <a:lnTo>
                    <a:pt x="1668" y="767"/>
                  </a:lnTo>
                  <a:lnTo>
                    <a:pt x="1579" y="809"/>
                  </a:lnTo>
                  <a:lnTo>
                    <a:pt x="1471" y="857"/>
                  </a:lnTo>
                  <a:lnTo>
                    <a:pt x="1357" y="899"/>
                  </a:lnTo>
                  <a:lnTo>
                    <a:pt x="1226" y="941"/>
                  </a:lnTo>
                  <a:lnTo>
                    <a:pt x="1088" y="989"/>
                  </a:lnTo>
                  <a:lnTo>
                    <a:pt x="933" y="1031"/>
                  </a:lnTo>
                  <a:lnTo>
                    <a:pt x="765" y="1073"/>
                  </a:lnTo>
                  <a:lnTo>
                    <a:pt x="592" y="1115"/>
                  </a:lnTo>
                  <a:lnTo>
                    <a:pt x="407" y="1157"/>
                  </a:lnTo>
                  <a:lnTo>
                    <a:pt x="209" y="1199"/>
                  </a:lnTo>
                  <a:lnTo>
                    <a:pt x="0" y="1241"/>
                  </a:lnTo>
                  <a:lnTo>
                    <a:pt x="0" y="1265"/>
                  </a:lnTo>
                  <a:lnTo>
                    <a:pt x="215" y="1223"/>
                  </a:lnTo>
                  <a:lnTo>
                    <a:pt x="413" y="1181"/>
                  </a:lnTo>
                  <a:lnTo>
                    <a:pt x="610" y="1139"/>
                  </a:lnTo>
                  <a:lnTo>
                    <a:pt x="789" y="1091"/>
                  </a:lnTo>
                  <a:lnTo>
                    <a:pt x="957" y="1049"/>
                  </a:lnTo>
                  <a:lnTo>
                    <a:pt x="1118" y="1001"/>
                  </a:lnTo>
                  <a:lnTo>
                    <a:pt x="1262" y="959"/>
                  </a:lnTo>
                  <a:lnTo>
                    <a:pt x="1393" y="911"/>
                  </a:lnTo>
                  <a:lnTo>
                    <a:pt x="1513" y="863"/>
                  </a:lnTo>
                  <a:lnTo>
                    <a:pt x="1620" y="815"/>
                  </a:lnTo>
                  <a:lnTo>
                    <a:pt x="1716" y="767"/>
                  </a:lnTo>
                  <a:lnTo>
                    <a:pt x="1794" y="725"/>
                  </a:lnTo>
                  <a:lnTo>
                    <a:pt x="1860" y="677"/>
                  </a:lnTo>
                  <a:lnTo>
                    <a:pt x="1907" y="629"/>
                  </a:lnTo>
                  <a:lnTo>
                    <a:pt x="1937" y="581"/>
                  </a:lnTo>
                  <a:lnTo>
                    <a:pt x="1955" y="533"/>
                  </a:lnTo>
                  <a:lnTo>
                    <a:pt x="1955" y="53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17" name="Freeform 9"/>
            <p:cNvSpPr>
              <a:spLocks/>
            </p:cNvSpPr>
            <p:nvPr/>
          </p:nvSpPr>
          <p:spPr bwMode="hidden">
            <a:xfrm>
              <a:off x="0" y="0"/>
              <a:ext cx="4709" cy="2901"/>
            </a:xfrm>
            <a:custGeom>
              <a:avLst/>
              <a:gdLst/>
              <a:ahLst/>
              <a:cxnLst>
                <a:cxn ang="0">
                  <a:pos x="4694" y="797"/>
                </a:cxn>
                <a:cxn ang="0">
                  <a:pos x="4664" y="665"/>
                </a:cxn>
                <a:cxn ang="0">
                  <a:pos x="4586" y="540"/>
                </a:cxn>
                <a:cxn ang="0">
                  <a:pos x="4466" y="426"/>
                </a:cxn>
                <a:cxn ang="0">
                  <a:pos x="4299" y="312"/>
                </a:cxn>
                <a:cxn ang="0">
                  <a:pos x="4084" y="216"/>
                </a:cxn>
                <a:cxn ang="0">
                  <a:pos x="3833" y="120"/>
                </a:cxn>
                <a:cxn ang="0">
                  <a:pos x="3540" y="36"/>
                </a:cxn>
                <a:cxn ang="0">
                  <a:pos x="3205" y="0"/>
                </a:cxn>
                <a:cxn ang="0">
                  <a:pos x="3540" y="78"/>
                </a:cxn>
                <a:cxn ang="0">
                  <a:pos x="3833" y="162"/>
                </a:cxn>
                <a:cxn ang="0">
                  <a:pos x="4084" y="258"/>
                </a:cxn>
                <a:cxn ang="0">
                  <a:pos x="4287" y="366"/>
                </a:cxn>
                <a:cxn ang="0">
                  <a:pos x="4443" y="480"/>
                </a:cxn>
                <a:cxn ang="0">
                  <a:pos x="4550" y="605"/>
                </a:cxn>
                <a:cxn ang="0">
                  <a:pos x="4610" y="737"/>
                </a:cxn>
                <a:cxn ang="0">
                  <a:pos x="4610" y="875"/>
                </a:cxn>
                <a:cxn ang="0">
                  <a:pos x="4568" y="1001"/>
                </a:cxn>
                <a:cxn ang="0">
                  <a:pos x="4490" y="1127"/>
                </a:cxn>
                <a:cxn ang="0">
                  <a:pos x="4371" y="1259"/>
                </a:cxn>
                <a:cxn ang="0">
                  <a:pos x="4215" y="1385"/>
                </a:cxn>
                <a:cxn ang="0">
                  <a:pos x="4024" y="1517"/>
                </a:cxn>
                <a:cxn ang="0">
                  <a:pos x="3803" y="1648"/>
                </a:cxn>
                <a:cxn ang="0">
                  <a:pos x="3546" y="1774"/>
                </a:cxn>
                <a:cxn ang="0">
                  <a:pos x="3259" y="1906"/>
                </a:cxn>
                <a:cxn ang="0">
                  <a:pos x="2942" y="2032"/>
                </a:cxn>
                <a:cxn ang="0">
                  <a:pos x="2595" y="2164"/>
                </a:cxn>
                <a:cxn ang="0">
                  <a:pos x="2224" y="2284"/>
                </a:cxn>
                <a:cxn ang="0">
                  <a:pos x="1824" y="2410"/>
                </a:cxn>
                <a:cxn ang="0">
                  <a:pos x="1399" y="2530"/>
                </a:cxn>
                <a:cxn ang="0">
                  <a:pos x="484" y="2757"/>
                </a:cxn>
                <a:cxn ang="0">
                  <a:pos x="0" y="2901"/>
                </a:cxn>
                <a:cxn ang="0">
                  <a:pos x="969" y="2674"/>
                </a:cxn>
                <a:cxn ang="0">
                  <a:pos x="1638" y="2494"/>
                </a:cxn>
                <a:cxn ang="0">
                  <a:pos x="2057" y="2374"/>
                </a:cxn>
                <a:cxn ang="0">
                  <a:pos x="2451" y="2248"/>
                </a:cxn>
                <a:cxn ang="0">
                  <a:pos x="2816" y="2116"/>
                </a:cxn>
                <a:cxn ang="0">
                  <a:pos x="3151" y="1984"/>
                </a:cxn>
                <a:cxn ang="0">
                  <a:pos x="3462" y="1858"/>
                </a:cxn>
                <a:cxn ang="0">
                  <a:pos x="3737" y="1720"/>
                </a:cxn>
                <a:cxn ang="0">
                  <a:pos x="3982" y="1589"/>
                </a:cxn>
                <a:cxn ang="0">
                  <a:pos x="4191" y="1457"/>
                </a:cxn>
                <a:cxn ang="0">
                  <a:pos x="4371" y="1325"/>
                </a:cxn>
                <a:cxn ang="0">
                  <a:pos x="4508" y="1193"/>
                </a:cxn>
                <a:cxn ang="0">
                  <a:pos x="4610" y="1061"/>
                </a:cxn>
                <a:cxn ang="0">
                  <a:pos x="4670" y="935"/>
                </a:cxn>
                <a:cxn ang="0">
                  <a:pos x="4688" y="869"/>
                </a:cxn>
              </a:cxnLst>
              <a:rect l="0" t="0" r="r" b="b"/>
              <a:pathLst>
                <a:path w="4694" h="2901">
                  <a:moveTo>
                    <a:pt x="4688" y="869"/>
                  </a:moveTo>
                  <a:lnTo>
                    <a:pt x="4694" y="797"/>
                  </a:lnTo>
                  <a:lnTo>
                    <a:pt x="4688" y="731"/>
                  </a:lnTo>
                  <a:lnTo>
                    <a:pt x="4664" y="665"/>
                  </a:lnTo>
                  <a:lnTo>
                    <a:pt x="4634" y="599"/>
                  </a:lnTo>
                  <a:lnTo>
                    <a:pt x="4586" y="540"/>
                  </a:lnTo>
                  <a:lnTo>
                    <a:pt x="4532" y="480"/>
                  </a:lnTo>
                  <a:lnTo>
                    <a:pt x="4466" y="426"/>
                  </a:lnTo>
                  <a:lnTo>
                    <a:pt x="4389" y="366"/>
                  </a:lnTo>
                  <a:lnTo>
                    <a:pt x="4299" y="312"/>
                  </a:lnTo>
                  <a:lnTo>
                    <a:pt x="4197" y="264"/>
                  </a:lnTo>
                  <a:lnTo>
                    <a:pt x="4084" y="216"/>
                  </a:lnTo>
                  <a:lnTo>
                    <a:pt x="3964" y="168"/>
                  </a:lnTo>
                  <a:lnTo>
                    <a:pt x="3833" y="120"/>
                  </a:lnTo>
                  <a:lnTo>
                    <a:pt x="3689" y="78"/>
                  </a:lnTo>
                  <a:lnTo>
                    <a:pt x="3540" y="36"/>
                  </a:lnTo>
                  <a:lnTo>
                    <a:pt x="3378" y="0"/>
                  </a:lnTo>
                  <a:lnTo>
                    <a:pt x="3205" y="0"/>
                  </a:lnTo>
                  <a:lnTo>
                    <a:pt x="3378" y="36"/>
                  </a:lnTo>
                  <a:lnTo>
                    <a:pt x="3540" y="78"/>
                  </a:lnTo>
                  <a:lnTo>
                    <a:pt x="3689" y="120"/>
                  </a:lnTo>
                  <a:lnTo>
                    <a:pt x="3833" y="162"/>
                  </a:lnTo>
                  <a:lnTo>
                    <a:pt x="3964" y="210"/>
                  </a:lnTo>
                  <a:lnTo>
                    <a:pt x="4084" y="258"/>
                  </a:lnTo>
                  <a:lnTo>
                    <a:pt x="4191" y="312"/>
                  </a:lnTo>
                  <a:lnTo>
                    <a:pt x="4287" y="366"/>
                  </a:lnTo>
                  <a:lnTo>
                    <a:pt x="4371" y="420"/>
                  </a:lnTo>
                  <a:lnTo>
                    <a:pt x="4443" y="480"/>
                  </a:lnTo>
                  <a:lnTo>
                    <a:pt x="4502" y="540"/>
                  </a:lnTo>
                  <a:lnTo>
                    <a:pt x="4550" y="605"/>
                  </a:lnTo>
                  <a:lnTo>
                    <a:pt x="4586" y="671"/>
                  </a:lnTo>
                  <a:lnTo>
                    <a:pt x="4610" y="737"/>
                  </a:lnTo>
                  <a:lnTo>
                    <a:pt x="4616" y="803"/>
                  </a:lnTo>
                  <a:lnTo>
                    <a:pt x="4610" y="875"/>
                  </a:lnTo>
                  <a:lnTo>
                    <a:pt x="4592" y="935"/>
                  </a:lnTo>
                  <a:lnTo>
                    <a:pt x="4568" y="1001"/>
                  </a:lnTo>
                  <a:lnTo>
                    <a:pt x="4532" y="1067"/>
                  </a:lnTo>
                  <a:lnTo>
                    <a:pt x="4490" y="1127"/>
                  </a:lnTo>
                  <a:lnTo>
                    <a:pt x="4437" y="1193"/>
                  </a:lnTo>
                  <a:lnTo>
                    <a:pt x="4371" y="1259"/>
                  </a:lnTo>
                  <a:lnTo>
                    <a:pt x="4299" y="1325"/>
                  </a:lnTo>
                  <a:lnTo>
                    <a:pt x="4215" y="1385"/>
                  </a:lnTo>
                  <a:lnTo>
                    <a:pt x="4126" y="1451"/>
                  </a:lnTo>
                  <a:lnTo>
                    <a:pt x="4024" y="1517"/>
                  </a:lnTo>
                  <a:lnTo>
                    <a:pt x="3916" y="1583"/>
                  </a:lnTo>
                  <a:lnTo>
                    <a:pt x="3803" y="1648"/>
                  </a:lnTo>
                  <a:lnTo>
                    <a:pt x="3677" y="1714"/>
                  </a:lnTo>
                  <a:lnTo>
                    <a:pt x="3546" y="1774"/>
                  </a:lnTo>
                  <a:lnTo>
                    <a:pt x="3408" y="1840"/>
                  </a:lnTo>
                  <a:lnTo>
                    <a:pt x="3259" y="1906"/>
                  </a:lnTo>
                  <a:lnTo>
                    <a:pt x="3103" y="1972"/>
                  </a:lnTo>
                  <a:lnTo>
                    <a:pt x="2942" y="2032"/>
                  </a:lnTo>
                  <a:lnTo>
                    <a:pt x="2768" y="2098"/>
                  </a:lnTo>
                  <a:lnTo>
                    <a:pt x="2595" y="2164"/>
                  </a:lnTo>
                  <a:lnTo>
                    <a:pt x="2410" y="2224"/>
                  </a:lnTo>
                  <a:lnTo>
                    <a:pt x="2224" y="2284"/>
                  </a:lnTo>
                  <a:lnTo>
                    <a:pt x="2027" y="2350"/>
                  </a:lnTo>
                  <a:lnTo>
                    <a:pt x="1824" y="2410"/>
                  </a:lnTo>
                  <a:lnTo>
                    <a:pt x="1614" y="2470"/>
                  </a:lnTo>
                  <a:lnTo>
                    <a:pt x="1399" y="2530"/>
                  </a:lnTo>
                  <a:lnTo>
                    <a:pt x="957" y="2644"/>
                  </a:lnTo>
                  <a:lnTo>
                    <a:pt x="484" y="2757"/>
                  </a:lnTo>
                  <a:lnTo>
                    <a:pt x="0" y="2865"/>
                  </a:lnTo>
                  <a:lnTo>
                    <a:pt x="0" y="2901"/>
                  </a:lnTo>
                  <a:lnTo>
                    <a:pt x="496" y="2787"/>
                  </a:lnTo>
                  <a:lnTo>
                    <a:pt x="969" y="2674"/>
                  </a:lnTo>
                  <a:lnTo>
                    <a:pt x="1423" y="2554"/>
                  </a:lnTo>
                  <a:lnTo>
                    <a:pt x="1638" y="2494"/>
                  </a:lnTo>
                  <a:lnTo>
                    <a:pt x="1854" y="2434"/>
                  </a:lnTo>
                  <a:lnTo>
                    <a:pt x="2057" y="2374"/>
                  </a:lnTo>
                  <a:lnTo>
                    <a:pt x="2254" y="2308"/>
                  </a:lnTo>
                  <a:lnTo>
                    <a:pt x="2451" y="2248"/>
                  </a:lnTo>
                  <a:lnTo>
                    <a:pt x="2637" y="2182"/>
                  </a:lnTo>
                  <a:lnTo>
                    <a:pt x="2816" y="2116"/>
                  </a:lnTo>
                  <a:lnTo>
                    <a:pt x="2990" y="2050"/>
                  </a:lnTo>
                  <a:lnTo>
                    <a:pt x="3151" y="1984"/>
                  </a:lnTo>
                  <a:lnTo>
                    <a:pt x="3312" y="1924"/>
                  </a:lnTo>
                  <a:lnTo>
                    <a:pt x="3462" y="1858"/>
                  </a:lnTo>
                  <a:lnTo>
                    <a:pt x="3605" y="1792"/>
                  </a:lnTo>
                  <a:lnTo>
                    <a:pt x="3737" y="1720"/>
                  </a:lnTo>
                  <a:lnTo>
                    <a:pt x="3863" y="1654"/>
                  </a:lnTo>
                  <a:lnTo>
                    <a:pt x="3982" y="1589"/>
                  </a:lnTo>
                  <a:lnTo>
                    <a:pt x="4090" y="1523"/>
                  </a:lnTo>
                  <a:lnTo>
                    <a:pt x="4191" y="1457"/>
                  </a:lnTo>
                  <a:lnTo>
                    <a:pt x="4287" y="1391"/>
                  </a:lnTo>
                  <a:lnTo>
                    <a:pt x="4371" y="1325"/>
                  </a:lnTo>
                  <a:lnTo>
                    <a:pt x="4443" y="1259"/>
                  </a:lnTo>
                  <a:lnTo>
                    <a:pt x="4508" y="1193"/>
                  </a:lnTo>
                  <a:lnTo>
                    <a:pt x="4562" y="1127"/>
                  </a:lnTo>
                  <a:lnTo>
                    <a:pt x="4610" y="1061"/>
                  </a:lnTo>
                  <a:lnTo>
                    <a:pt x="4646" y="995"/>
                  </a:lnTo>
                  <a:lnTo>
                    <a:pt x="4670" y="935"/>
                  </a:lnTo>
                  <a:lnTo>
                    <a:pt x="4688" y="869"/>
                  </a:lnTo>
                  <a:lnTo>
                    <a:pt x="4688" y="86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18" name="Freeform 10"/>
            <p:cNvSpPr>
              <a:spLocks/>
            </p:cNvSpPr>
            <p:nvPr/>
          </p:nvSpPr>
          <p:spPr bwMode="hidden">
            <a:xfrm>
              <a:off x="0" y="0"/>
              <a:ext cx="3773" cy="2356"/>
            </a:xfrm>
            <a:custGeom>
              <a:avLst/>
              <a:gdLst/>
              <a:ahLst/>
              <a:cxnLst>
                <a:cxn ang="0">
                  <a:pos x="3761" y="719"/>
                </a:cxn>
                <a:cxn ang="0">
                  <a:pos x="3731" y="599"/>
                </a:cxn>
                <a:cxn ang="0">
                  <a:pos x="3653" y="486"/>
                </a:cxn>
                <a:cxn ang="0">
                  <a:pos x="3522" y="378"/>
                </a:cxn>
                <a:cxn ang="0">
                  <a:pos x="3348" y="282"/>
                </a:cxn>
                <a:cxn ang="0">
                  <a:pos x="3127" y="192"/>
                </a:cxn>
                <a:cxn ang="0">
                  <a:pos x="2864" y="108"/>
                </a:cxn>
                <a:cxn ang="0">
                  <a:pos x="2559" y="36"/>
                </a:cxn>
                <a:cxn ang="0">
                  <a:pos x="2230" y="0"/>
                </a:cxn>
                <a:cxn ang="0">
                  <a:pos x="2577" y="72"/>
                </a:cxn>
                <a:cxn ang="0">
                  <a:pos x="2876" y="150"/>
                </a:cxn>
                <a:cxn ang="0">
                  <a:pos x="3139" y="234"/>
                </a:cxn>
                <a:cxn ang="0">
                  <a:pos x="3348" y="330"/>
                </a:cxn>
                <a:cxn ang="0">
                  <a:pos x="3516" y="432"/>
                </a:cxn>
                <a:cxn ang="0">
                  <a:pos x="3623" y="545"/>
                </a:cxn>
                <a:cxn ang="0">
                  <a:pos x="3683" y="665"/>
                </a:cxn>
                <a:cxn ang="0">
                  <a:pos x="3689" y="791"/>
                </a:cxn>
                <a:cxn ang="0">
                  <a:pos x="3653" y="887"/>
                </a:cxn>
                <a:cxn ang="0">
                  <a:pos x="3593" y="989"/>
                </a:cxn>
                <a:cxn ang="0">
                  <a:pos x="3498" y="1091"/>
                </a:cxn>
                <a:cxn ang="0">
                  <a:pos x="3372" y="1187"/>
                </a:cxn>
                <a:cxn ang="0">
                  <a:pos x="3223" y="1289"/>
                </a:cxn>
                <a:cxn ang="0">
                  <a:pos x="3043" y="1391"/>
                </a:cxn>
                <a:cxn ang="0">
                  <a:pos x="2834" y="1493"/>
                </a:cxn>
                <a:cxn ang="0">
                  <a:pos x="2607" y="1589"/>
                </a:cxn>
                <a:cxn ang="0">
                  <a:pos x="2075" y="1786"/>
                </a:cxn>
                <a:cxn ang="0">
                  <a:pos x="1459" y="1972"/>
                </a:cxn>
                <a:cxn ang="0">
                  <a:pos x="765" y="2158"/>
                </a:cxn>
                <a:cxn ang="0">
                  <a:pos x="0" y="2326"/>
                </a:cxn>
                <a:cxn ang="0">
                  <a:pos x="401" y="2272"/>
                </a:cxn>
                <a:cxn ang="0">
                  <a:pos x="1142" y="2092"/>
                </a:cxn>
                <a:cxn ang="0">
                  <a:pos x="1812" y="1900"/>
                </a:cxn>
                <a:cxn ang="0">
                  <a:pos x="2392" y="1702"/>
                </a:cxn>
                <a:cxn ang="0">
                  <a:pos x="2649" y="1607"/>
                </a:cxn>
                <a:cxn ang="0">
                  <a:pos x="2882" y="1505"/>
                </a:cxn>
                <a:cxn ang="0">
                  <a:pos x="3091" y="1403"/>
                </a:cxn>
                <a:cxn ang="0">
                  <a:pos x="3277" y="1301"/>
                </a:cxn>
                <a:cxn ang="0">
                  <a:pos x="3432" y="1193"/>
                </a:cxn>
                <a:cxn ang="0">
                  <a:pos x="3558" y="1091"/>
                </a:cxn>
                <a:cxn ang="0">
                  <a:pos x="3653" y="989"/>
                </a:cxn>
                <a:cxn ang="0">
                  <a:pos x="3719" y="887"/>
                </a:cxn>
                <a:cxn ang="0">
                  <a:pos x="3755" y="785"/>
                </a:cxn>
              </a:cxnLst>
              <a:rect l="0" t="0" r="r" b="b"/>
              <a:pathLst>
                <a:path w="3761" h="2356">
                  <a:moveTo>
                    <a:pt x="3755" y="785"/>
                  </a:moveTo>
                  <a:lnTo>
                    <a:pt x="3761" y="719"/>
                  </a:lnTo>
                  <a:lnTo>
                    <a:pt x="3755" y="659"/>
                  </a:lnTo>
                  <a:lnTo>
                    <a:pt x="3731" y="599"/>
                  </a:lnTo>
                  <a:lnTo>
                    <a:pt x="3701" y="545"/>
                  </a:lnTo>
                  <a:lnTo>
                    <a:pt x="3653" y="486"/>
                  </a:lnTo>
                  <a:lnTo>
                    <a:pt x="3593" y="432"/>
                  </a:lnTo>
                  <a:lnTo>
                    <a:pt x="3522" y="378"/>
                  </a:lnTo>
                  <a:lnTo>
                    <a:pt x="3444" y="330"/>
                  </a:lnTo>
                  <a:lnTo>
                    <a:pt x="3348" y="282"/>
                  </a:lnTo>
                  <a:lnTo>
                    <a:pt x="3241" y="234"/>
                  </a:lnTo>
                  <a:lnTo>
                    <a:pt x="3127" y="192"/>
                  </a:lnTo>
                  <a:lnTo>
                    <a:pt x="3002" y="150"/>
                  </a:lnTo>
                  <a:lnTo>
                    <a:pt x="2864" y="108"/>
                  </a:lnTo>
                  <a:lnTo>
                    <a:pt x="2715" y="72"/>
                  </a:lnTo>
                  <a:lnTo>
                    <a:pt x="2559" y="36"/>
                  </a:lnTo>
                  <a:lnTo>
                    <a:pt x="2392" y="0"/>
                  </a:lnTo>
                  <a:lnTo>
                    <a:pt x="2230" y="0"/>
                  </a:lnTo>
                  <a:lnTo>
                    <a:pt x="2410" y="36"/>
                  </a:lnTo>
                  <a:lnTo>
                    <a:pt x="2577" y="72"/>
                  </a:lnTo>
                  <a:lnTo>
                    <a:pt x="2732" y="108"/>
                  </a:lnTo>
                  <a:lnTo>
                    <a:pt x="2876" y="150"/>
                  </a:lnTo>
                  <a:lnTo>
                    <a:pt x="3014" y="192"/>
                  </a:lnTo>
                  <a:lnTo>
                    <a:pt x="3139" y="234"/>
                  </a:lnTo>
                  <a:lnTo>
                    <a:pt x="3253" y="282"/>
                  </a:lnTo>
                  <a:lnTo>
                    <a:pt x="3348" y="330"/>
                  </a:lnTo>
                  <a:lnTo>
                    <a:pt x="3438" y="384"/>
                  </a:lnTo>
                  <a:lnTo>
                    <a:pt x="3516" y="432"/>
                  </a:lnTo>
                  <a:lnTo>
                    <a:pt x="3576" y="492"/>
                  </a:lnTo>
                  <a:lnTo>
                    <a:pt x="3623" y="545"/>
                  </a:lnTo>
                  <a:lnTo>
                    <a:pt x="3665" y="605"/>
                  </a:lnTo>
                  <a:lnTo>
                    <a:pt x="3683" y="665"/>
                  </a:lnTo>
                  <a:lnTo>
                    <a:pt x="3695" y="725"/>
                  </a:lnTo>
                  <a:lnTo>
                    <a:pt x="3689" y="791"/>
                  </a:lnTo>
                  <a:lnTo>
                    <a:pt x="3677" y="839"/>
                  </a:lnTo>
                  <a:lnTo>
                    <a:pt x="3653" y="887"/>
                  </a:lnTo>
                  <a:lnTo>
                    <a:pt x="3629" y="941"/>
                  </a:lnTo>
                  <a:lnTo>
                    <a:pt x="3593" y="989"/>
                  </a:lnTo>
                  <a:lnTo>
                    <a:pt x="3546" y="1037"/>
                  </a:lnTo>
                  <a:lnTo>
                    <a:pt x="3498" y="1091"/>
                  </a:lnTo>
                  <a:lnTo>
                    <a:pt x="3438" y="1139"/>
                  </a:lnTo>
                  <a:lnTo>
                    <a:pt x="3372" y="1187"/>
                  </a:lnTo>
                  <a:lnTo>
                    <a:pt x="3301" y="1241"/>
                  </a:lnTo>
                  <a:lnTo>
                    <a:pt x="3223" y="1289"/>
                  </a:lnTo>
                  <a:lnTo>
                    <a:pt x="3133" y="1343"/>
                  </a:lnTo>
                  <a:lnTo>
                    <a:pt x="3043" y="1391"/>
                  </a:lnTo>
                  <a:lnTo>
                    <a:pt x="2942" y="1439"/>
                  </a:lnTo>
                  <a:lnTo>
                    <a:pt x="2834" y="1493"/>
                  </a:lnTo>
                  <a:lnTo>
                    <a:pt x="2727" y="1541"/>
                  </a:lnTo>
                  <a:lnTo>
                    <a:pt x="2607" y="1589"/>
                  </a:lnTo>
                  <a:lnTo>
                    <a:pt x="2356" y="1690"/>
                  </a:lnTo>
                  <a:lnTo>
                    <a:pt x="2075" y="1786"/>
                  </a:lnTo>
                  <a:lnTo>
                    <a:pt x="1782" y="1882"/>
                  </a:lnTo>
                  <a:lnTo>
                    <a:pt x="1459" y="1972"/>
                  </a:lnTo>
                  <a:lnTo>
                    <a:pt x="1124" y="2068"/>
                  </a:lnTo>
                  <a:lnTo>
                    <a:pt x="765" y="2158"/>
                  </a:lnTo>
                  <a:lnTo>
                    <a:pt x="389" y="2242"/>
                  </a:lnTo>
                  <a:lnTo>
                    <a:pt x="0" y="2326"/>
                  </a:lnTo>
                  <a:lnTo>
                    <a:pt x="0" y="2356"/>
                  </a:lnTo>
                  <a:lnTo>
                    <a:pt x="401" y="2272"/>
                  </a:lnTo>
                  <a:lnTo>
                    <a:pt x="777" y="2182"/>
                  </a:lnTo>
                  <a:lnTo>
                    <a:pt x="1142" y="2092"/>
                  </a:lnTo>
                  <a:lnTo>
                    <a:pt x="1483" y="1996"/>
                  </a:lnTo>
                  <a:lnTo>
                    <a:pt x="1812" y="1900"/>
                  </a:lnTo>
                  <a:lnTo>
                    <a:pt x="2111" y="1804"/>
                  </a:lnTo>
                  <a:lnTo>
                    <a:pt x="2392" y="1702"/>
                  </a:lnTo>
                  <a:lnTo>
                    <a:pt x="2523" y="1654"/>
                  </a:lnTo>
                  <a:lnTo>
                    <a:pt x="2649" y="1607"/>
                  </a:lnTo>
                  <a:lnTo>
                    <a:pt x="2768" y="1553"/>
                  </a:lnTo>
                  <a:lnTo>
                    <a:pt x="2882" y="1505"/>
                  </a:lnTo>
                  <a:lnTo>
                    <a:pt x="2990" y="1451"/>
                  </a:lnTo>
                  <a:lnTo>
                    <a:pt x="3091" y="1403"/>
                  </a:lnTo>
                  <a:lnTo>
                    <a:pt x="3187" y="1349"/>
                  </a:lnTo>
                  <a:lnTo>
                    <a:pt x="3277" y="1301"/>
                  </a:lnTo>
                  <a:lnTo>
                    <a:pt x="3354" y="1247"/>
                  </a:lnTo>
                  <a:lnTo>
                    <a:pt x="3432" y="1193"/>
                  </a:lnTo>
                  <a:lnTo>
                    <a:pt x="3498" y="1145"/>
                  </a:lnTo>
                  <a:lnTo>
                    <a:pt x="3558" y="1091"/>
                  </a:lnTo>
                  <a:lnTo>
                    <a:pt x="3611" y="1043"/>
                  </a:lnTo>
                  <a:lnTo>
                    <a:pt x="3653" y="989"/>
                  </a:lnTo>
                  <a:lnTo>
                    <a:pt x="3689" y="941"/>
                  </a:lnTo>
                  <a:lnTo>
                    <a:pt x="3719" y="887"/>
                  </a:lnTo>
                  <a:lnTo>
                    <a:pt x="3743" y="833"/>
                  </a:lnTo>
                  <a:lnTo>
                    <a:pt x="3755" y="785"/>
                  </a:lnTo>
                  <a:lnTo>
                    <a:pt x="3755" y="78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19" name="Freeform 11"/>
            <p:cNvSpPr>
              <a:spLocks/>
            </p:cNvSpPr>
            <p:nvPr/>
          </p:nvSpPr>
          <p:spPr bwMode="hidden">
            <a:xfrm>
              <a:off x="0" y="0"/>
              <a:ext cx="2933" cy="1846"/>
            </a:xfrm>
            <a:custGeom>
              <a:avLst/>
              <a:gdLst/>
              <a:ahLst/>
              <a:cxnLst>
                <a:cxn ang="0">
                  <a:pos x="2924" y="647"/>
                </a:cxn>
                <a:cxn ang="0">
                  <a:pos x="2876" y="528"/>
                </a:cxn>
                <a:cxn ang="0">
                  <a:pos x="2750" y="414"/>
                </a:cxn>
                <a:cxn ang="0">
                  <a:pos x="2559" y="318"/>
                </a:cxn>
                <a:cxn ang="0">
                  <a:pos x="2302" y="228"/>
                </a:cxn>
                <a:cxn ang="0">
                  <a:pos x="1985" y="150"/>
                </a:cxn>
                <a:cxn ang="0">
                  <a:pos x="1608" y="78"/>
                </a:cxn>
                <a:cxn ang="0">
                  <a:pos x="1178" y="24"/>
                </a:cxn>
                <a:cxn ang="0">
                  <a:pos x="694" y="0"/>
                </a:cxn>
                <a:cxn ang="0">
                  <a:pos x="1190" y="48"/>
                </a:cxn>
                <a:cxn ang="0">
                  <a:pos x="1626" y="108"/>
                </a:cxn>
                <a:cxn ang="0">
                  <a:pos x="2009" y="180"/>
                </a:cxn>
                <a:cxn ang="0">
                  <a:pos x="2326" y="264"/>
                </a:cxn>
                <a:cxn ang="0">
                  <a:pos x="2571" y="360"/>
                </a:cxn>
                <a:cxn ang="0">
                  <a:pos x="2750" y="468"/>
                </a:cxn>
                <a:cxn ang="0">
                  <a:pos x="2846" y="587"/>
                </a:cxn>
                <a:cxn ang="0">
                  <a:pos x="2864" y="713"/>
                </a:cxn>
                <a:cxn ang="0">
                  <a:pos x="2840" y="785"/>
                </a:cxn>
                <a:cxn ang="0">
                  <a:pos x="2792" y="857"/>
                </a:cxn>
                <a:cxn ang="0">
                  <a:pos x="2625" y="1001"/>
                </a:cxn>
                <a:cxn ang="0">
                  <a:pos x="2368" y="1145"/>
                </a:cxn>
                <a:cxn ang="0">
                  <a:pos x="2033" y="1289"/>
                </a:cxn>
                <a:cxn ang="0">
                  <a:pos x="1626" y="1433"/>
                </a:cxn>
                <a:cxn ang="0">
                  <a:pos x="1142" y="1571"/>
                </a:cxn>
                <a:cxn ang="0">
                  <a:pos x="604" y="1702"/>
                </a:cxn>
                <a:cxn ang="0">
                  <a:pos x="0" y="1828"/>
                </a:cxn>
                <a:cxn ang="0">
                  <a:pos x="311" y="1780"/>
                </a:cxn>
                <a:cxn ang="0">
                  <a:pos x="897" y="1648"/>
                </a:cxn>
                <a:cxn ang="0">
                  <a:pos x="1417" y="1511"/>
                </a:cxn>
                <a:cxn ang="0">
                  <a:pos x="1871" y="1367"/>
                </a:cxn>
                <a:cxn ang="0">
                  <a:pos x="2254" y="1223"/>
                </a:cxn>
                <a:cxn ang="0">
                  <a:pos x="2559" y="1079"/>
                </a:cxn>
                <a:cxn ang="0">
                  <a:pos x="2774" y="929"/>
                </a:cxn>
                <a:cxn ang="0">
                  <a:pos x="2876" y="815"/>
                </a:cxn>
                <a:cxn ang="0">
                  <a:pos x="2912" y="743"/>
                </a:cxn>
                <a:cxn ang="0">
                  <a:pos x="2924" y="707"/>
                </a:cxn>
              </a:cxnLst>
              <a:rect l="0" t="0" r="r" b="b"/>
              <a:pathLst>
                <a:path w="2924" h="1846">
                  <a:moveTo>
                    <a:pt x="2924" y="707"/>
                  </a:moveTo>
                  <a:lnTo>
                    <a:pt x="2924" y="647"/>
                  </a:lnTo>
                  <a:lnTo>
                    <a:pt x="2912" y="581"/>
                  </a:lnTo>
                  <a:lnTo>
                    <a:pt x="2876" y="528"/>
                  </a:lnTo>
                  <a:lnTo>
                    <a:pt x="2822" y="468"/>
                  </a:lnTo>
                  <a:lnTo>
                    <a:pt x="2750" y="414"/>
                  </a:lnTo>
                  <a:lnTo>
                    <a:pt x="2667" y="366"/>
                  </a:lnTo>
                  <a:lnTo>
                    <a:pt x="2559" y="318"/>
                  </a:lnTo>
                  <a:lnTo>
                    <a:pt x="2440" y="270"/>
                  </a:lnTo>
                  <a:lnTo>
                    <a:pt x="2302" y="228"/>
                  </a:lnTo>
                  <a:lnTo>
                    <a:pt x="2153" y="186"/>
                  </a:lnTo>
                  <a:lnTo>
                    <a:pt x="1985" y="150"/>
                  </a:lnTo>
                  <a:lnTo>
                    <a:pt x="1806" y="114"/>
                  </a:lnTo>
                  <a:lnTo>
                    <a:pt x="1608" y="78"/>
                  </a:lnTo>
                  <a:lnTo>
                    <a:pt x="1399" y="54"/>
                  </a:lnTo>
                  <a:lnTo>
                    <a:pt x="1178" y="24"/>
                  </a:lnTo>
                  <a:lnTo>
                    <a:pt x="945" y="0"/>
                  </a:lnTo>
                  <a:lnTo>
                    <a:pt x="694" y="0"/>
                  </a:lnTo>
                  <a:lnTo>
                    <a:pt x="945" y="24"/>
                  </a:lnTo>
                  <a:lnTo>
                    <a:pt x="1190" y="48"/>
                  </a:lnTo>
                  <a:lnTo>
                    <a:pt x="1417" y="78"/>
                  </a:lnTo>
                  <a:lnTo>
                    <a:pt x="1626" y="108"/>
                  </a:lnTo>
                  <a:lnTo>
                    <a:pt x="1824" y="144"/>
                  </a:lnTo>
                  <a:lnTo>
                    <a:pt x="2009" y="180"/>
                  </a:lnTo>
                  <a:lnTo>
                    <a:pt x="2176" y="222"/>
                  </a:lnTo>
                  <a:lnTo>
                    <a:pt x="2326" y="264"/>
                  </a:lnTo>
                  <a:lnTo>
                    <a:pt x="2457" y="312"/>
                  </a:lnTo>
                  <a:lnTo>
                    <a:pt x="2571" y="360"/>
                  </a:lnTo>
                  <a:lnTo>
                    <a:pt x="2667" y="414"/>
                  </a:lnTo>
                  <a:lnTo>
                    <a:pt x="2750" y="468"/>
                  </a:lnTo>
                  <a:lnTo>
                    <a:pt x="2804" y="528"/>
                  </a:lnTo>
                  <a:lnTo>
                    <a:pt x="2846" y="587"/>
                  </a:lnTo>
                  <a:lnTo>
                    <a:pt x="2864" y="647"/>
                  </a:lnTo>
                  <a:lnTo>
                    <a:pt x="2864" y="713"/>
                  </a:lnTo>
                  <a:lnTo>
                    <a:pt x="2852" y="749"/>
                  </a:lnTo>
                  <a:lnTo>
                    <a:pt x="2840" y="785"/>
                  </a:lnTo>
                  <a:lnTo>
                    <a:pt x="2816" y="821"/>
                  </a:lnTo>
                  <a:lnTo>
                    <a:pt x="2792" y="857"/>
                  </a:lnTo>
                  <a:lnTo>
                    <a:pt x="2721" y="929"/>
                  </a:lnTo>
                  <a:lnTo>
                    <a:pt x="2625" y="1001"/>
                  </a:lnTo>
                  <a:lnTo>
                    <a:pt x="2505" y="1073"/>
                  </a:lnTo>
                  <a:lnTo>
                    <a:pt x="2368" y="1145"/>
                  </a:lnTo>
                  <a:lnTo>
                    <a:pt x="2212" y="1217"/>
                  </a:lnTo>
                  <a:lnTo>
                    <a:pt x="2033" y="1289"/>
                  </a:lnTo>
                  <a:lnTo>
                    <a:pt x="1842" y="1361"/>
                  </a:lnTo>
                  <a:lnTo>
                    <a:pt x="1626" y="1433"/>
                  </a:lnTo>
                  <a:lnTo>
                    <a:pt x="1393" y="1499"/>
                  </a:lnTo>
                  <a:lnTo>
                    <a:pt x="1142" y="1571"/>
                  </a:lnTo>
                  <a:lnTo>
                    <a:pt x="879" y="1636"/>
                  </a:lnTo>
                  <a:lnTo>
                    <a:pt x="604" y="1702"/>
                  </a:lnTo>
                  <a:lnTo>
                    <a:pt x="305" y="1768"/>
                  </a:lnTo>
                  <a:lnTo>
                    <a:pt x="0" y="1828"/>
                  </a:lnTo>
                  <a:lnTo>
                    <a:pt x="0" y="1846"/>
                  </a:lnTo>
                  <a:lnTo>
                    <a:pt x="311" y="1780"/>
                  </a:lnTo>
                  <a:lnTo>
                    <a:pt x="610" y="1714"/>
                  </a:lnTo>
                  <a:lnTo>
                    <a:pt x="897" y="1648"/>
                  </a:lnTo>
                  <a:lnTo>
                    <a:pt x="1166" y="1583"/>
                  </a:lnTo>
                  <a:lnTo>
                    <a:pt x="1417" y="1511"/>
                  </a:lnTo>
                  <a:lnTo>
                    <a:pt x="1656" y="1439"/>
                  </a:lnTo>
                  <a:lnTo>
                    <a:pt x="1871" y="1367"/>
                  </a:lnTo>
                  <a:lnTo>
                    <a:pt x="2075" y="1295"/>
                  </a:lnTo>
                  <a:lnTo>
                    <a:pt x="2254" y="1223"/>
                  </a:lnTo>
                  <a:lnTo>
                    <a:pt x="2416" y="1151"/>
                  </a:lnTo>
                  <a:lnTo>
                    <a:pt x="2559" y="1079"/>
                  </a:lnTo>
                  <a:lnTo>
                    <a:pt x="2679" y="1001"/>
                  </a:lnTo>
                  <a:lnTo>
                    <a:pt x="2774" y="929"/>
                  </a:lnTo>
                  <a:lnTo>
                    <a:pt x="2846" y="857"/>
                  </a:lnTo>
                  <a:lnTo>
                    <a:pt x="2876" y="815"/>
                  </a:lnTo>
                  <a:lnTo>
                    <a:pt x="2900" y="779"/>
                  </a:lnTo>
                  <a:lnTo>
                    <a:pt x="2912" y="743"/>
                  </a:lnTo>
                  <a:lnTo>
                    <a:pt x="2924" y="707"/>
                  </a:lnTo>
                  <a:lnTo>
                    <a:pt x="2924" y="70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20" name="Freeform 12"/>
            <p:cNvSpPr>
              <a:spLocks/>
            </p:cNvSpPr>
            <p:nvPr/>
          </p:nvSpPr>
          <p:spPr bwMode="hidden">
            <a:xfrm>
              <a:off x="114" y="2847"/>
              <a:ext cx="1493" cy="204"/>
            </a:xfrm>
            <a:custGeom>
              <a:avLst/>
              <a:gdLst/>
              <a:ahLst/>
              <a:cxnLst>
                <a:cxn ang="0">
                  <a:pos x="1399" y="204"/>
                </a:cxn>
                <a:cxn ang="0">
                  <a:pos x="0" y="18"/>
                </a:cxn>
                <a:cxn ang="0">
                  <a:pos x="77" y="0"/>
                </a:cxn>
                <a:cxn ang="0">
                  <a:pos x="1488" y="186"/>
                </a:cxn>
                <a:cxn ang="0">
                  <a:pos x="1399" y="204"/>
                </a:cxn>
                <a:cxn ang="0">
                  <a:pos x="1399" y="204"/>
                </a:cxn>
              </a:cxnLst>
              <a:rect l="0" t="0" r="r" b="b"/>
              <a:pathLst>
                <a:path w="1488" h="204">
                  <a:moveTo>
                    <a:pt x="1399" y="204"/>
                  </a:moveTo>
                  <a:lnTo>
                    <a:pt x="0" y="18"/>
                  </a:lnTo>
                  <a:lnTo>
                    <a:pt x="77" y="0"/>
                  </a:lnTo>
                  <a:lnTo>
                    <a:pt x="1488" y="186"/>
                  </a:lnTo>
                  <a:lnTo>
                    <a:pt x="1399" y="204"/>
                  </a:lnTo>
                  <a:lnTo>
                    <a:pt x="1399" y="20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21" name="Rectangle 13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8622" name="Rectangle 14"/>
            <p:cNvSpPr>
              <a:spLocks noChangeArrowheads="1"/>
            </p:cNvSpPr>
            <p:nvPr/>
          </p:nvSpPr>
          <p:spPr bwMode="hidden">
            <a:xfrm>
              <a:off x="473" y="3105"/>
              <a:ext cx="1" cy="1"/>
            </a:xfrm>
            <a:prstGeom prst="rect">
              <a:avLst/>
            </a:prstGeom>
            <a:solidFill>
              <a:srgbClr val="141485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grpSp>
          <p:nvGrpSpPr>
            <p:cNvPr id="1044" name="Group 15"/>
            <p:cNvGrpSpPr>
              <a:grpSpLocks/>
            </p:cNvGrpSpPr>
            <p:nvPr/>
          </p:nvGrpSpPr>
          <p:grpSpPr bwMode="auto">
            <a:xfrm>
              <a:off x="192" y="2284"/>
              <a:ext cx="1254" cy="923"/>
              <a:chOff x="192" y="2284"/>
              <a:chExt cx="1254" cy="923"/>
            </a:xfrm>
          </p:grpSpPr>
          <p:sp>
            <p:nvSpPr>
              <p:cNvPr id="68624" name="Freeform 16"/>
              <p:cNvSpPr>
                <a:spLocks/>
              </p:cNvSpPr>
              <p:nvPr/>
            </p:nvSpPr>
            <p:spPr bwMode="hidden">
              <a:xfrm>
                <a:off x="408" y="3009"/>
                <a:ext cx="47" cy="6"/>
              </a:xfrm>
              <a:custGeom>
                <a:avLst/>
                <a:gdLst/>
                <a:ahLst/>
                <a:cxnLst>
                  <a:cxn ang="0">
                    <a:pos x="47" y="6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47" y="6"/>
                  </a:cxn>
                  <a:cxn ang="0">
                    <a:pos x="47" y="6"/>
                  </a:cxn>
                  <a:cxn ang="0">
                    <a:pos x="47" y="6"/>
                  </a:cxn>
                </a:cxnLst>
                <a:rect l="0" t="0" r="r" b="b"/>
                <a:pathLst>
                  <a:path w="47" h="6">
                    <a:moveTo>
                      <a:pt x="47" y="6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47" y="6"/>
                    </a:lnTo>
                    <a:lnTo>
                      <a:pt x="47" y="6"/>
                    </a:lnTo>
                    <a:lnTo>
                      <a:pt x="47" y="6"/>
                    </a:lnTo>
                    <a:close/>
                  </a:path>
                </a:pathLst>
              </a:custGeom>
              <a:solidFill>
                <a:srgbClr val="14148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25" name="Freeform 17"/>
              <p:cNvSpPr>
                <a:spLocks/>
              </p:cNvSpPr>
              <p:nvPr/>
            </p:nvSpPr>
            <p:spPr bwMode="hidden">
              <a:xfrm>
                <a:off x="912" y="2284"/>
                <a:ext cx="324" cy="162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6" y="24"/>
                  </a:cxn>
                  <a:cxn ang="0">
                    <a:pos x="12" y="18"/>
                  </a:cxn>
                  <a:cxn ang="0">
                    <a:pos x="48" y="6"/>
                  </a:cxn>
                  <a:cxn ang="0">
                    <a:pos x="101" y="0"/>
                  </a:cxn>
                  <a:cxn ang="0">
                    <a:pos x="137" y="6"/>
                  </a:cxn>
                  <a:cxn ang="0">
                    <a:pos x="173" y="18"/>
                  </a:cxn>
                  <a:cxn ang="0">
                    <a:pos x="239" y="54"/>
                  </a:cxn>
                  <a:cxn ang="0">
                    <a:pos x="287" y="90"/>
                  </a:cxn>
                  <a:cxn ang="0">
                    <a:pos x="317" y="114"/>
                  </a:cxn>
                  <a:cxn ang="0">
                    <a:pos x="323" y="126"/>
                  </a:cxn>
                  <a:cxn ang="0">
                    <a:pos x="323" y="126"/>
                  </a:cxn>
                  <a:cxn ang="0">
                    <a:pos x="221" y="162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323" h="162">
                    <a:moveTo>
                      <a:pt x="0" y="24"/>
                    </a:moveTo>
                    <a:lnTo>
                      <a:pt x="6" y="24"/>
                    </a:lnTo>
                    <a:lnTo>
                      <a:pt x="12" y="18"/>
                    </a:lnTo>
                    <a:lnTo>
                      <a:pt x="48" y="6"/>
                    </a:lnTo>
                    <a:lnTo>
                      <a:pt x="101" y="0"/>
                    </a:lnTo>
                    <a:lnTo>
                      <a:pt x="137" y="6"/>
                    </a:lnTo>
                    <a:lnTo>
                      <a:pt x="173" y="18"/>
                    </a:lnTo>
                    <a:lnTo>
                      <a:pt x="239" y="54"/>
                    </a:lnTo>
                    <a:lnTo>
                      <a:pt x="287" y="90"/>
                    </a:lnTo>
                    <a:lnTo>
                      <a:pt x="317" y="114"/>
                    </a:lnTo>
                    <a:lnTo>
                      <a:pt x="323" y="126"/>
                    </a:lnTo>
                    <a:lnTo>
                      <a:pt x="323" y="126"/>
                    </a:lnTo>
                    <a:lnTo>
                      <a:pt x="221" y="162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26" name="Freeform 18"/>
              <p:cNvSpPr>
                <a:spLocks noEditPoints="1"/>
              </p:cNvSpPr>
              <p:nvPr/>
            </p:nvSpPr>
            <p:spPr bwMode="hidden">
              <a:xfrm>
                <a:off x="192" y="2284"/>
                <a:ext cx="1254" cy="923"/>
              </a:xfrm>
              <a:custGeom>
                <a:avLst/>
                <a:gdLst/>
                <a:ahLst/>
                <a:cxnLst>
                  <a:cxn ang="0">
                    <a:pos x="1166" y="641"/>
                  </a:cxn>
                  <a:cxn ang="0">
                    <a:pos x="1166" y="473"/>
                  </a:cxn>
                  <a:cxn ang="0">
                    <a:pos x="1136" y="384"/>
                  </a:cxn>
                  <a:cxn ang="0">
                    <a:pos x="1112" y="288"/>
                  </a:cxn>
                  <a:cxn ang="0">
                    <a:pos x="1053" y="174"/>
                  </a:cxn>
                  <a:cxn ang="0">
                    <a:pos x="981" y="96"/>
                  </a:cxn>
                  <a:cxn ang="0">
                    <a:pos x="963" y="72"/>
                  </a:cxn>
                  <a:cxn ang="0">
                    <a:pos x="891" y="18"/>
                  </a:cxn>
                  <a:cxn ang="0">
                    <a:pos x="819" y="6"/>
                  </a:cxn>
                  <a:cxn ang="0">
                    <a:pos x="712" y="24"/>
                  </a:cxn>
                  <a:cxn ang="0">
                    <a:pos x="664" y="42"/>
                  </a:cxn>
                  <a:cxn ang="0">
                    <a:pos x="568" y="120"/>
                  </a:cxn>
                  <a:cxn ang="0">
                    <a:pos x="532" y="228"/>
                  </a:cxn>
                  <a:cxn ang="0">
                    <a:pos x="509" y="348"/>
                  </a:cxn>
                  <a:cxn ang="0">
                    <a:pos x="431" y="479"/>
                  </a:cxn>
                  <a:cxn ang="0">
                    <a:pos x="413" y="539"/>
                  </a:cxn>
                  <a:cxn ang="0">
                    <a:pos x="353" y="599"/>
                  </a:cxn>
                  <a:cxn ang="0">
                    <a:pos x="305" y="629"/>
                  </a:cxn>
                  <a:cxn ang="0">
                    <a:pos x="293" y="635"/>
                  </a:cxn>
                  <a:cxn ang="0">
                    <a:pos x="257" y="677"/>
                  </a:cxn>
                  <a:cxn ang="0">
                    <a:pos x="150" y="797"/>
                  </a:cxn>
                  <a:cxn ang="0">
                    <a:pos x="54" y="839"/>
                  </a:cxn>
                  <a:cxn ang="0">
                    <a:pos x="156" y="905"/>
                  </a:cxn>
                  <a:cxn ang="0">
                    <a:pos x="240" y="869"/>
                  </a:cxn>
                  <a:cxn ang="0">
                    <a:pos x="640" y="827"/>
                  </a:cxn>
                  <a:cxn ang="0">
                    <a:pos x="700" y="725"/>
                  </a:cxn>
                  <a:cxn ang="0">
                    <a:pos x="694" y="611"/>
                  </a:cxn>
                  <a:cxn ang="0">
                    <a:pos x="778" y="551"/>
                  </a:cxn>
                  <a:cxn ang="0">
                    <a:pos x="879" y="449"/>
                  </a:cxn>
                  <a:cxn ang="0">
                    <a:pos x="909" y="414"/>
                  </a:cxn>
                  <a:cxn ang="0">
                    <a:pos x="975" y="318"/>
                  </a:cxn>
                  <a:cxn ang="0">
                    <a:pos x="1023" y="336"/>
                  </a:cxn>
                  <a:cxn ang="0">
                    <a:pos x="1118" y="617"/>
                  </a:cxn>
                  <a:cxn ang="0">
                    <a:pos x="1112" y="689"/>
                  </a:cxn>
                  <a:cxn ang="0">
                    <a:pos x="1148" y="749"/>
                  </a:cxn>
                  <a:cxn ang="0">
                    <a:pos x="1202" y="713"/>
                  </a:cxn>
                  <a:cxn ang="0">
                    <a:pos x="1238" y="749"/>
                  </a:cxn>
                  <a:cxn ang="0">
                    <a:pos x="1250" y="743"/>
                  </a:cxn>
                  <a:cxn ang="0">
                    <a:pos x="694" y="264"/>
                  </a:cxn>
                  <a:cxn ang="0">
                    <a:pos x="784" y="372"/>
                  </a:cxn>
                  <a:cxn ang="0">
                    <a:pos x="766" y="443"/>
                  </a:cxn>
                  <a:cxn ang="0">
                    <a:pos x="706" y="515"/>
                  </a:cxn>
                  <a:cxn ang="0">
                    <a:pos x="658" y="569"/>
                  </a:cxn>
                  <a:cxn ang="0">
                    <a:pos x="616" y="593"/>
                  </a:cxn>
                  <a:cxn ang="0">
                    <a:pos x="574" y="617"/>
                  </a:cxn>
                  <a:cxn ang="0">
                    <a:pos x="562" y="707"/>
                  </a:cxn>
                  <a:cxn ang="0">
                    <a:pos x="353" y="755"/>
                  </a:cxn>
                  <a:cxn ang="0">
                    <a:pos x="389" y="641"/>
                  </a:cxn>
                  <a:cxn ang="0">
                    <a:pos x="425" y="647"/>
                  </a:cxn>
                  <a:cxn ang="0">
                    <a:pos x="443" y="617"/>
                  </a:cxn>
                  <a:cxn ang="0">
                    <a:pos x="568" y="515"/>
                  </a:cxn>
                  <a:cxn ang="0">
                    <a:pos x="616" y="473"/>
                  </a:cxn>
                  <a:cxn ang="0">
                    <a:pos x="640" y="396"/>
                  </a:cxn>
                  <a:cxn ang="0">
                    <a:pos x="640" y="378"/>
                  </a:cxn>
                  <a:cxn ang="0">
                    <a:pos x="664" y="270"/>
                  </a:cxn>
                  <a:cxn ang="0">
                    <a:pos x="682" y="192"/>
                  </a:cxn>
                  <a:cxn ang="0">
                    <a:pos x="694" y="264"/>
                  </a:cxn>
                  <a:cxn ang="0">
                    <a:pos x="532" y="455"/>
                  </a:cxn>
                  <a:cxn ang="0">
                    <a:pos x="634" y="803"/>
                  </a:cxn>
                </a:cxnLst>
                <a:rect l="0" t="0" r="r" b="b"/>
                <a:pathLst>
                  <a:path w="1250" h="923">
                    <a:moveTo>
                      <a:pt x="1244" y="713"/>
                    </a:moveTo>
                    <a:lnTo>
                      <a:pt x="1214" y="683"/>
                    </a:lnTo>
                    <a:lnTo>
                      <a:pt x="1166" y="653"/>
                    </a:lnTo>
                    <a:lnTo>
                      <a:pt x="1166" y="653"/>
                    </a:lnTo>
                    <a:lnTo>
                      <a:pt x="1166" y="641"/>
                    </a:lnTo>
                    <a:lnTo>
                      <a:pt x="1172" y="617"/>
                    </a:lnTo>
                    <a:lnTo>
                      <a:pt x="1172" y="581"/>
                    </a:lnTo>
                    <a:lnTo>
                      <a:pt x="1172" y="545"/>
                    </a:lnTo>
                    <a:lnTo>
                      <a:pt x="1172" y="509"/>
                    </a:lnTo>
                    <a:lnTo>
                      <a:pt x="1166" y="473"/>
                    </a:lnTo>
                    <a:lnTo>
                      <a:pt x="1154" y="443"/>
                    </a:lnTo>
                    <a:lnTo>
                      <a:pt x="1148" y="431"/>
                    </a:lnTo>
                    <a:lnTo>
                      <a:pt x="1142" y="425"/>
                    </a:lnTo>
                    <a:lnTo>
                      <a:pt x="1142" y="408"/>
                    </a:lnTo>
                    <a:lnTo>
                      <a:pt x="1136" y="384"/>
                    </a:lnTo>
                    <a:lnTo>
                      <a:pt x="1130" y="354"/>
                    </a:lnTo>
                    <a:lnTo>
                      <a:pt x="1118" y="324"/>
                    </a:lnTo>
                    <a:lnTo>
                      <a:pt x="1106" y="300"/>
                    </a:lnTo>
                    <a:lnTo>
                      <a:pt x="1112" y="294"/>
                    </a:lnTo>
                    <a:lnTo>
                      <a:pt x="1112" y="288"/>
                    </a:lnTo>
                    <a:lnTo>
                      <a:pt x="1112" y="270"/>
                    </a:lnTo>
                    <a:lnTo>
                      <a:pt x="1106" y="252"/>
                    </a:lnTo>
                    <a:lnTo>
                      <a:pt x="1083" y="210"/>
                    </a:lnTo>
                    <a:lnTo>
                      <a:pt x="1059" y="180"/>
                    </a:lnTo>
                    <a:lnTo>
                      <a:pt x="1053" y="174"/>
                    </a:lnTo>
                    <a:lnTo>
                      <a:pt x="1047" y="168"/>
                    </a:lnTo>
                    <a:lnTo>
                      <a:pt x="1041" y="126"/>
                    </a:lnTo>
                    <a:lnTo>
                      <a:pt x="1017" y="114"/>
                    </a:lnTo>
                    <a:lnTo>
                      <a:pt x="987" y="90"/>
                    </a:lnTo>
                    <a:lnTo>
                      <a:pt x="981" y="96"/>
                    </a:lnTo>
                    <a:lnTo>
                      <a:pt x="981" y="102"/>
                    </a:lnTo>
                    <a:lnTo>
                      <a:pt x="975" y="120"/>
                    </a:lnTo>
                    <a:lnTo>
                      <a:pt x="975" y="108"/>
                    </a:lnTo>
                    <a:lnTo>
                      <a:pt x="969" y="90"/>
                    </a:lnTo>
                    <a:lnTo>
                      <a:pt x="963" y="72"/>
                    </a:lnTo>
                    <a:lnTo>
                      <a:pt x="963" y="66"/>
                    </a:lnTo>
                    <a:lnTo>
                      <a:pt x="933" y="42"/>
                    </a:lnTo>
                    <a:lnTo>
                      <a:pt x="921" y="36"/>
                    </a:lnTo>
                    <a:lnTo>
                      <a:pt x="915" y="30"/>
                    </a:lnTo>
                    <a:lnTo>
                      <a:pt x="891" y="18"/>
                    </a:lnTo>
                    <a:lnTo>
                      <a:pt x="885" y="18"/>
                    </a:lnTo>
                    <a:lnTo>
                      <a:pt x="867" y="18"/>
                    </a:lnTo>
                    <a:lnTo>
                      <a:pt x="855" y="18"/>
                    </a:lnTo>
                    <a:lnTo>
                      <a:pt x="849" y="18"/>
                    </a:lnTo>
                    <a:lnTo>
                      <a:pt x="819" y="6"/>
                    </a:lnTo>
                    <a:lnTo>
                      <a:pt x="796" y="0"/>
                    </a:lnTo>
                    <a:lnTo>
                      <a:pt x="772" y="6"/>
                    </a:lnTo>
                    <a:lnTo>
                      <a:pt x="754" y="18"/>
                    </a:lnTo>
                    <a:lnTo>
                      <a:pt x="730" y="18"/>
                    </a:lnTo>
                    <a:lnTo>
                      <a:pt x="712" y="24"/>
                    </a:lnTo>
                    <a:lnTo>
                      <a:pt x="700" y="30"/>
                    </a:lnTo>
                    <a:lnTo>
                      <a:pt x="700" y="30"/>
                    </a:lnTo>
                    <a:lnTo>
                      <a:pt x="694" y="30"/>
                    </a:lnTo>
                    <a:lnTo>
                      <a:pt x="688" y="30"/>
                    </a:lnTo>
                    <a:lnTo>
                      <a:pt x="664" y="42"/>
                    </a:lnTo>
                    <a:lnTo>
                      <a:pt x="628" y="60"/>
                    </a:lnTo>
                    <a:lnTo>
                      <a:pt x="586" y="90"/>
                    </a:lnTo>
                    <a:lnTo>
                      <a:pt x="574" y="108"/>
                    </a:lnTo>
                    <a:lnTo>
                      <a:pt x="562" y="120"/>
                    </a:lnTo>
                    <a:lnTo>
                      <a:pt x="568" y="120"/>
                    </a:lnTo>
                    <a:lnTo>
                      <a:pt x="568" y="114"/>
                    </a:lnTo>
                    <a:lnTo>
                      <a:pt x="550" y="150"/>
                    </a:lnTo>
                    <a:lnTo>
                      <a:pt x="538" y="192"/>
                    </a:lnTo>
                    <a:lnTo>
                      <a:pt x="532" y="216"/>
                    </a:lnTo>
                    <a:lnTo>
                      <a:pt x="532" y="228"/>
                    </a:lnTo>
                    <a:lnTo>
                      <a:pt x="532" y="228"/>
                    </a:lnTo>
                    <a:lnTo>
                      <a:pt x="527" y="246"/>
                    </a:lnTo>
                    <a:lnTo>
                      <a:pt x="521" y="276"/>
                    </a:lnTo>
                    <a:lnTo>
                      <a:pt x="515" y="312"/>
                    </a:lnTo>
                    <a:lnTo>
                      <a:pt x="509" y="348"/>
                    </a:lnTo>
                    <a:lnTo>
                      <a:pt x="473" y="390"/>
                    </a:lnTo>
                    <a:lnTo>
                      <a:pt x="473" y="396"/>
                    </a:lnTo>
                    <a:lnTo>
                      <a:pt x="467" y="402"/>
                    </a:lnTo>
                    <a:lnTo>
                      <a:pt x="449" y="437"/>
                    </a:lnTo>
                    <a:lnTo>
                      <a:pt x="431" y="479"/>
                    </a:lnTo>
                    <a:lnTo>
                      <a:pt x="419" y="521"/>
                    </a:lnTo>
                    <a:lnTo>
                      <a:pt x="413" y="527"/>
                    </a:lnTo>
                    <a:lnTo>
                      <a:pt x="413" y="533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413" y="539"/>
                    </a:lnTo>
                    <a:lnTo>
                      <a:pt x="353" y="599"/>
                    </a:lnTo>
                    <a:lnTo>
                      <a:pt x="347" y="599"/>
                    </a:lnTo>
                    <a:lnTo>
                      <a:pt x="341" y="599"/>
                    </a:lnTo>
                    <a:lnTo>
                      <a:pt x="335" y="611"/>
                    </a:lnTo>
                    <a:lnTo>
                      <a:pt x="311" y="629"/>
                    </a:lnTo>
                    <a:lnTo>
                      <a:pt x="305" y="629"/>
                    </a:lnTo>
                    <a:lnTo>
                      <a:pt x="299" y="629"/>
                    </a:lnTo>
                    <a:lnTo>
                      <a:pt x="299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93" y="635"/>
                    </a:lnTo>
                    <a:lnTo>
                      <a:pt x="257" y="659"/>
                    </a:lnTo>
                    <a:lnTo>
                      <a:pt x="257" y="665"/>
                    </a:lnTo>
                    <a:lnTo>
                      <a:pt x="257" y="665"/>
                    </a:lnTo>
                    <a:lnTo>
                      <a:pt x="257" y="677"/>
                    </a:lnTo>
                    <a:lnTo>
                      <a:pt x="257" y="701"/>
                    </a:lnTo>
                    <a:lnTo>
                      <a:pt x="257" y="719"/>
                    </a:lnTo>
                    <a:lnTo>
                      <a:pt x="257" y="731"/>
                    </a:lnTo>
                    <a:lnTo>
                      <a:pt x="216" y="725"/>
                    </a:lnTo>
                    <a:lnTo>
                      <a:pt x="150" y="797"/>
                    </a:lnTo>
                    <a:lnTo>
                      <a:pt x="150" y="827"/>
                    </a:lnTo>
                    <a:lnTo>
                      <a:pt x="174" y="827"/>
                    </a:lnTo>
                    <a:lnTo>
                      <a:pt x="114" y="845"/>
                    </a:lnTo>
                    <a:lnTo>
                      <a:pt x="108" y="851"/>
                    </a:lnTo>
                    <a:lnTo>
                      <a:pt x="54" y="839"/>
                    </a:lnTo>
                    <a:lnTo>
                      <a:pt x="0" y="857"/>
                    </a:lnTo>
                    <a:lnTo>
                      <a:pt x="0" y="875"/>
                    </a:lnTo>
                    <a:lnTo>
                      <a:pt x="102" y="893"/>
                    </a:lnTo>
                    <a:lnTo>
                      <a:pt x="96" y="893"/>
                    </a:lnTo>
                    <a:lnTo>
                      <a:pt x="156" y="905"/>
                    </a:lnTo>
                    <a:lnTo>
                      <a:pt x="168" y="899"/>
                    </a:lnTo>
                    <a:lnTo>
                      <a:pt x="311" y="923"/>
                    </a:lnTo>
                    <a:lnTo>
                      <a:pt x="365" y="911"/>
                    </a:lnTo>
                    <a:lnTo>
                      <a:pt x="371" y="887"/>
                    </a:lnTo>
                    <a:lnTo>
                      <a:pt x="240" y="869"/>
                    </a:lnTo>
                    <a:lnTo>
                      <a:pt x="240" y="863"/>
                    </a:lnTo>
                    <a:lnTo>
                      <a:pt x="497" y="791"/>
                    </a:lnTo>
                    <a:lnTo>
                      <a:pt x="503" y="809"/>
                    </a:lnTo>
                    <a:lnTo>
                      <a:pt x="640" y="827"/>
                    </a:lnTo>
                    <a:lnTo>
                      <a:pt x="640" y="827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700" y="725"/>
                    </a:lnTo>
                    <a:lnTo>
                      <a:pt x="658" y="719"/>
                    </a:lnTo>
                    <a:lnTo>
                      <a:pt x="664" y="653"/>
                    </a:lnTo>
                    <a:lnTo>
                      <a:pt x="664" y="653"/>
                    </a:lnTo>
                    <a:lnTo>
                      <a:pt x="670" y="623"/>
                    </a:lnTo>
                    <a:lnTo>
                      <a:pt x="694" y="611"/>
                    </a:lnTo>
                    <a:lnTo>
                      <a:pt x="694" y="605"/>
                    </a:lnTo>
                    <a:lnTo>
                      <a:pt x="694" y="605"/>
                    </a:lnTo>
                    <a:lnTo>
                      <a:pt x="718" y="587"/>
                    </a:lnTo>
                    <a:lnTo>
                      <a:pt x="748" y="569"/>
                    </a:lnTo>
                    <a:lnTo>
                      <a:pt x="778" y="551"/>
                    </a:lnTo>
                    <a:lnTo>
                      <a:pt x="796" y="533"/>
                    </a:lnTo>
                    <a:lnTo>
                      <a:pt x="819" y="515"/>
                    </a:lnTo>
                    <a:lnTo>
                      <a:pt x="843" y="497"/>
                    </a:lnTo>
                    <a:lnTo>
                      <a:pt x="867" y="467"/>
                    </a:lnTo>
                    <a:lnTo>
                      <a:pt x="879" y="449"/>
                    </a:lnTo>
                    <a:lnTo>
                      <a:pt x="879" y="443"/>
                    </a:lnTo>
                    <a:lnTo>
                      <a:pt x="885" y="443"/>
                    </a:lnTo>
                    <a:lnTo>
                      <a:pt x="891" y="431"/>
                    </a:lnTo>
                    <a:lnTo>
                      <a:pt x="903" y="425"/>
                    </a:lnTo>
                    <a:lnTo>
                      <a:pt x="909" y="414"/>
                    </a:lnTo>
                    <a:lnTo>
                      <a:pt x="909" y="390"/>
                    </a:lnTo>
                    <a:lnTo>
                      <a:pt x="903" y="360"/>
                    </a:lnTo>
                    <a:lnTo>
                      <a:pt x="927" y="348"/>
                    </a:lnTo>
                    <a:lnTo>
                      <a:pt x="951" y="330"/>
                    </a:lnTo>
                    <a:lnTo>
                      <a:pt x="975" y="318"/>
                    </a:lnTo>
                    <a:lnTo>
                      <a:pt x="993" y="300"/>
                    </a:lnTo>
                    <a:lnTo>
                      <a:pt x="999" y="306"/>
                    </a:lnTo>
                    <a:lnTo>
                      <a:pt x="1011" y="306"/>
                    </a:lnTo>
                    <a:lnTo>
                      <a:pt x="1023" y="336"/>
                    </a:lnTo>
                    <a:lnTo>
                      <a:pt x="1023" y="336"/>
                    </a:lnTo>
                    <a:lnTo>
                      <a:pt x="1071" y="449"/>
                    </a:lnTo>
                    <a:lnTo>
                      <a:pt x="1071" y="467"/>
                    </a:lnTo>
                    <a:lnTo>
                      <a:pt x="1077" y="497"/>
                    </a:lnTo>
                    <a:lnTo>
                      <a:pt x="1101" y="563"/>
                    </a:lnTo>
                    <a:lnTo>
                      <a:pt x="1118" y="617"/>
                    </a:lnTo>
                    <a:lnTo>
                      <a:pt x="1124" y="641"/>
                    </a:lnTo>
                    <a:lnTo>
                      <a:pt x="1124" y="653"/>
                    </a:lnTo>
                    <a:lnTo>
                      <a:pt x="1118" y="659"/>
                    </a:lnTo>
                    <a:lnTo>
                      <a:pt x="1112" y="671"/>
                    </a:lnTo>
                    <a:lnTo>
                      <a:pt x="1112" y="689"/>
                    </a:lnTo>
                    <a:lnTo>
                      <a:pt x="1118" y="701"/>
                    </a:lnTo>
                    <a:lnTo>
                      <a:pt x="1124" y="719"/>
                    </a:lnTo>
                    <a:lnTo>
                      <a:pt x="1130" y="737"/>
                    </a:lnTo>
                    <a:lnTo>
                      <a:pt x="1136" y="749"/>
                    </a:lnTo>
                    <a:lnTo>
                      <a:pt x="1148" y="749"/>
                    </a:lnTo>
                    <a:lnTo>
                      <a:pt x="1154" y="743"/>
                    </a:lnTo>
                    <a:lnTo>
                      <a:pt x="1154" y="725"/>
                    </a:lnTo>
                    <a:lnTo>
                      <a:pt x="1148" y="707"/>
                    </a:lnTo>
                    <a:lnTo>
                      <a:pt x="1148" y="701"/>
                    </a:lnTo>
                    <a:lnTo>
                      <a:pt x="1202" y="713"/>
                    </a:lnTo>
                    <a:lnTo>
                      <a:pt x="1208" y="719"/>
                    </a:lnTo>
                    <a:lnTo>
                      <a:pt x="1214" y="737"/>
                    </a:lnTo>
                    <a:lnTo>
                      <a:pt x="1220" y="749"/>
                    </a:lnTo>
                    <a:lnTo>
                      <a:pt x="1232" y="755"/>
                    </a:lnTo>
                    <a:lnTo>
                      <a:pt x="1238" y="749"/>
                    </a:lnTo>
                    <a:lnTo>
                      <a:pt x="1232" y="737"/>
                    </a:lnTo>
                    <a:lnTo>
                      <a:pt x="1238" y="749"/>
                    </a:lnTo>
                    <a:lnTo>
                      <a:pt x="1244" y="755"/>
                    </a:lnTo>
                    <a:lnTo>
                      <a:pt x="1250" y="749"/>
                    </a:lnTo>
                    <a:lnTo>
                      <a:pt x="1250" y="743"/>
                    </a:lnTo>
                    <a:lnTo>
                      <a:pt x="1250" y="731"/>
                    </a:lnTo>
                    <a:lnTo>
                      <a:pt x="1244" y="719"/>
                    </a:lnTo>
                    <a:lnTo>
                      <a:pt x="1244" y="713"/>
                    </a:lnTo>
                    <a:lnTo>
                      <a:pt x="1244" y="713"/>
                    </a:lnTo>
                    <a:close/>
                    <a:moveTo>
                      <a:pt x="694" y="264"/>
                    </a:moveTo>
                    <a:lnTo>
                      <a:pt x="700" y="276"/>
                    </a:lnTo>
                    <a:lnTo>
                      <a:pt x="712" y="288"/>
                    </a:lnTo>
                    <a:lnTo>
                      <a:pt x="742" y="330"/>
                    </a:lnTo>
                    <a:lnTo>
                      <a:pt x="778" y="360"/>
                    </a:lnTo>
                    <a:lnTo>
                      <a:pt x="784" y="372"/>
                    </a:lnTo>
                    <a:lnTo>
                      <a:pt x="790" y="378"/>
                    </a:lnTo>
                    <a:lnTo>
                      <a:pt x="796" y="384"/>
                    </a:lnTo>
                    <a:lnTo>
                      <a:pt x="796" y="384"/>
                    </a:lnTo>
                    <a:lnTo>
                      <a:pt x="790" y="431"/>
                    </a:lnTo>
                    <a:lnTo>
                      <a:pt x="766" y="443"/>
                    </a:lnTo>
                    <a:lnTo>
                      <a:pt x="748" y="461"/>
                    </a:lnTo>
                    <a:lnTo>
                      <a:pt x="724" y="485"/>
                    </a:lnTo>
                    <a:lnTo>
                      <a:pt x="712" y="503"/>
                    </a:lnTo>
                    <a:lnTo>
                      <a:pt x="712" y="509"/>
                    </a:lnTo>
                    <a:lnTo>
                      <a:pt x="706" y="515"/>
                    </a:lnTo>
                    <a:lnTo>
                      <a:pt x="688" y="533"/>
                    </a:lnTo>
                    <a:lnTo>
                      <a:pt x="670" y="551"/>
                    </a:lnTo>
                    <a:lnTo>
                      <a:pt x="658" y="563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8" y="569"/>
                    </a:lnTo>
                    <a:lnTo>
                      <a:pt x="652" y="569"/>
                    </a:lnTo>
                    <a:lnTo>
                      <a:pt x="652" y="575"/>
                    </a:lnTo>
                    <a:lnTo>
                      <a:pt x="640" y="581"/>
                    </a:lnTo>
                    <a:lnTo>
                      <a:pt x="616" y="593"/>
                    </a:lnTo>
                    <a:lnTo>
                      <a:pt x="604" y="599"/>
                    </a:lnTo>
                    <a:lnTo>
                      <a:pt x="592" y="605"/>
                    </a:lnTo>
                    <a:lnTo>
                      <a:pt x="592" y="605"/>
                    </a:lnTo>
                    <a:lnTo>
                      <a:pt x="586" y="611"/>
                    </a:lnTo>
                    <a:lnTo>
                      <a:pt x="574" y="617"/>
                    </a:lnTo>
                    <a:lnTo>
                      <a:pt x="562" y="629"/>
                    </a:lnTo>
                    <a:lnTo>
                      <a:pt x="550" y="635"/>
                    </a:lnTo>
                    <a:lnTo>
                      <a:pt x="550" y="653"/>
                    </a:lnTo>
                    <a:lnTo>
                      <a:pt x="556" y="677"/>
                    </a:lnTo>
                    <a:lnTo>
                      <a:pt x="562" y="707"/>
                    </a:lnTo>
                    <a:lnTo>
                      <a:pt x="538" y="737"/>
                    </a:lnTo>
                    <a:lnTo>
                      <a:pt x="377" y="785"/>
                    </a:lnTo>
                    <a:lnTo>
                      <a:pt x="365" y="761"/>
                    </a:lnTo>
                    <a:lnTo>
                      <a:pt x="359" y="755"/>
                    </a:lnTo>
                    <a:lnTo>
                      <a:pt x="353" y="755"/>
                    </a:lnTo>
                    <a:lnTo>
                      <a:pt x="359" y="683"/>
                    </a:lnTo>
                    <a:lnTo>
                      <a:pt x="365" y="671"/>
                    </a:lnTo>
                    <a:lnTo>
                      <a:pt x="371" y="665"/>
                    </a:lnTo>
                    <a:lnTo>
                      <a:pt x="389" y="641"/>
                    </a:lnTo>
                    <a:lnTo>
                      <a:pt x="389" y="641"/>
                    </a:lnTo>
                    <a:lnTo>
                      <a:pt x="413" y="629"/>
                    </a:lnTo>
                    <a:lnTo>
                      <a:pt x="431" y="611"/>
                    </a:lnTo>
                    <a:lnTo>
                      <a:pt x="419" y="623"/>
                    </a:lnTo>
                    <a:lnTo>
                      <a:pt x="419" y="629"/>
                    </a:lnTo>
                    <a:lnTo>
                      <a:pt x="425" y="647"/>
                    </a:lnTo>
                    <a:lnTo>
                      <a:pt x="425" y="659"/>
                    </a:lnTo>
                    <a:lnTo>
                      <a:pt x="431" y="665"/>
                    </a:lnTo>
                    <a:lnTo>
                      <a:pt x="437" y="659"/>
                    </a:lnTo>
                    <a:lnTo>
                      <a:pt x="443" y="635"/>
                    </a:lnTo>
                    <a:lnTo>
                      <a:pt x="443" y="617"/>
                    </a:lnTo>
                    <a:lnTo>
                      <a:pt x="443" y="605"/>
                    </a:lnTo>
                    <a:lnTo>
                      <a:pt x="491" y="575"/>
                    </a:lnTo>
                    <a:lnTo>
                      <a:pt x="527" y="545"/>
                    </a:lnTo>
                    <a:lnTo>
                      <a:pt x="550" y="527"/>
                    </a:lnTo>
                    <a:lnTo>
                      <a:pt x="568" y="515"/>
                    </a:lnTo>
                    <a:lnTo>
                      <a:pt x="586" y="503"/>
                    </a:lnTo>
                    <a:lnTo>
                      <a:pt x="598" y="497"/>
                    </a:lnTo>
                    <a:lnTo>
                      <a:pt x="610" y="485"/>
                    </a:lnTo>
                    <a:lnTo>
                      <a:pt x="616" y="479"/>
                    </a:lnTo>
                    <a:lnTo>
                      <a:pt x="616" y="473"/>
                    </a:lnTo>
                    <a:lnTo>
                      <a:pt x="628" y="455"/>
                    </a:lnTo>
                    <a:lnTo>
                      <a:pt x="634" y="431"/>
                    </a:lnTo>
                    <a:lnTo>
                      <a:pt x="640" y="408"/>
                    </a:lnTo>
                    <a:lnTo>
                      <a:pt x="640" y="402"/>
                    </a:lnTo>
                    <a:lnTo>
                      <a:pt x="640" y="396"/>
                    </a:lnTo>
                    <a:lnTo>
                      <a:pt x="628" y="396"/>
                    </a:lnTo>
                    <a:lnTo>
                      <a:pt x="634" y="396"/>
                    </a:lnTo>
                    <a:lnTo>
                      <a:pt x="634" y="396"/>
                    </a:lnTo>
                    <a:lnTo>
                      <a:pt x="634" y="390"/>
                    </a:lnTo>
                    <a:lnTo>
                      <a:pt x="640" y="378"/>
                    </a:lnTo>
                    <a:lnTo>
                      <a:pt x="652" y="336"/>
                    </a:lnTo>
                    <a:lnTo>
                      <a:pt x="664" y="300"/>
                    </a:lnTo>
                    <a:lnTo>
                      <a:pt x="664" y="282"/>
                    </a:lnTo>
                    <a:lnTo>
                      <a:pt x="670" y="276"/>
                    </a:lnTo>
                    <a:lnTo>
                      <a:pt x="664" y="270"/>
                    </a:lnTo>
                    <a:lnTo>
                      <a:pt x="658" y="258"/>
                    </a:lnTo>
                    <a:lnTo>
                      <a:pt x="646" y="246"/>
                    </a:lnTo>
                    <a:lnTo>
                      <a:pt x="640" y="240"/>
                    </a:lnTo>
                    <a:lnTo>
                      <a:pt x="676" y="258"/>
                    </a:lnTo>
                    <a:lnTo>
                      <a:pt x="682" y="192"/>
                    </a:lnTo>
                    <a:lnTo>
                      <a:pt x="682" y="198"/>
                    </a:lnTo>
                    <a:lnTo>
                      <a:pt x="682" y="222"/>
                    </a:lnTo>
                    <a:lnTo>
                      <a:pt x="688" y="246"/>
                    </a:lnTo>
                    <a:lnTo>
                      <a:pt x="694" y="264"/>
                    </a:lnTo>
                    <a:lnTo>
                      <a:pt x="694" y="264"/>
                    </a:lnTo>
                    <a:close/>
                    <a:moveTo>
                      <a:pt x="532" y="455"/>
                    </a:moveTo>
                    <a:lnTo>
                      <a:pt x="527" y="461"/>
                    </a:lnTo>
                    <a:lnTo>
                      <a:pt x="532" y="449"/>
                    </a:lnTo>
                    <a:lnTo>
                      <a:pt x="532" y="455"/>
                    </a:lnTo>
                    <a:lnTo>
                      <a:pt x="532" y="455"/>
                    </a:lnTo>
                    <a:close/>
                    <a:moveTo>
                      <a:pt x="634" y="803"/>
                    </a:move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lnTo>
                      <a:pt x="634" y="80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27" name="Freeform 19"/>
              <p:cNvSpPr>
                <a:spLocks/>
              </p:cNvSpPr>
              <p:nvPr/>
            </p:nvSpPr>
            <p:spPr bwMode="hidden">
              <a:xfrm>
                <a:off x="684" y="2709"/>
                <a:ext cx="47" cy="78"/>
              </a:xfrm>
              <a:custGeom>
                <a:avLst/>
                <a:gdLst/>
                <a:ahLst/>
                <a:cxnLst>
                  <a:cxn ang="0">
                    <a:pos x="12" y="72"/>
                  </a:cxn>
                  <a:cxn ang="0">
                    <a:pos x="18" y="60"/>
                  </a:cxn>
                  <a:cxn ang="0">
                    <a:pos x="24" y="54"/>
                  </a:cxn>
                  <a:cxn ang="0">
                    <a:pos x="47" y="0"/>
                  </a:cxn>
                  <a:cxn ang="0">
                    <a:pos x="0" y="78"/>
                  </a:cxn>
                  <a:cxn ang="0">
                    <a:pos x="12" y="72"/>
                  </a:cxn>
                  <a:cxn ang="0">
                    <a:pos x="12" y="72"/>
                  </a:cxn>
                </a:cxnLst>
                <a:rect l="0" t="0" r="r" b="b"/>
                <a:pathLst>
                  <a:path w="47" h="78">
                    <a:moveTo>
                      <a:pt x="12" y="72"/>
                    </a:moveTo>
                    <a:lnTo>
                      <a:pt x="18" y="60"/>
                    </a:lnTo>
                    <a:lnTo>
                      <a:pt x="24" y="54"/>
                    </a:lnTo>
                    <a:lnTo>
                      <a:pt x="47" y="0"/>
                    </a:lnTo>
                    <a:lnTo>
                      <a:pt x="0" y="78"/>
                    </a:lnTo>
                    <a:lnTo>
                      <a:pt x="12" y="72"/>
                    </a:lnTo>
                    <a:lnTo>
                      <a:pt x="12" y="7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28" name="Freeform 20"/>
              <p:cNvSpPr>
                <a:spLocks/>
              </p:cNvSpPr>
              <p:nvPr/>
            </p:nvSpPr>
            <p:spPr bwMode="hidden">
              <a:xfrm>
                <a:off x="1284" y="2572"/>
                <a:ext cx="149" cy="419"/>
              </a:xfrm>
              <a:custGeom>
                <a:avLst/>
                <a:gdLst/>
                <a:ahLst/>
                <a:cxnLst>
                  <a:cxn ang="0">
                    <a:pos x="29" y="96"/>
                  </a:cxn>
                  <a:cxn ang="0">
                    <a:pos x="41" y="126"/>
                  </a:cxn>
                  <a:cxn ang="0">
                    <a:pos x="29" y="161"/>
                  </a:cxn>
                  <a:cxn ang="0">
                    <a:pos x="47" y="149"/>
                  </a:cxn>
                  <a:cxn ang="0">
                    <a:pos x="53" y="347"/>
                  </a:cxn>
                  <a:cxn ang="0">
                    <a:pos x="65" y="371"/>
                  </a:cxn>
                  <a:cxn ang="0">
                    <a:pos x="65" y="377"/>
                  </a:cxn>
                  <a:cxn ang="0">
                    <a:pos x="65" y="389"/>
                  </a:cxn>
                  <a:cxn ang="0">
                    <a:pos x="77" y="395"/>
                  </a:cxn>
                  <a:cxn ang="0">
                    <a:pos x="101" y="407"/>
                  </a:cxn>
                  <a:cxn ang="0">
                    <a:pos x="125" y="413"/>
                  </a:cxn>
                  <a:cxn ang="0">
                    <a:pos x="149" y="419"/>
                  </a:cxn>
                  <a:cxn ang="0">
                    <a:pos x="125" y="395"/>
                  </a:cxn>
                  <a:cxn ang="0">
                    <a:pos x="77" y="365"/>
                  </a:cxn>
                  <a:cxn ang="0">
                    <a:pos x="77" y="365"/>
                  </a:cxn>
                  <a:cxn ang="0">
                    <a:pos x="77" y="353"/>
                  </a:cxn>
                  <a:cxn ang="0">
                    <a:pos x="83" y="329"/>
                  </a:cxn>
                  <a:cxn ang="0">
                    <a:pos x="83" y="293"/>
                  </a:cxn>
                  <a:cxn ang="0">
                    <a:pos x="83" y="257"/>
                  </a:cxn>
                  <a:cxn ang="0">
                    <a:pos x="83" y="221"/>
                  </a:cxn>
                  <a:cxn ang="0">
                    <a:pos x="77" y="185"/>
                  </a:cxn>
                  <a:cxn ang="0">
                    <a:pos x="65" y="155"/>
                  </a:cxn>
                  <a:cxn ang="0">
                    <a:pos x="59" y="143"/>
                  </a:cxn>
                  <a:cxn ang="0">
                    <a:pos x="53" y="137"/>
                  </a:cxn>
                  <a:cxn ang="0">
                    <a:pos x="53" y="120"/>
                  </a:cxn>
                  <a:cxn ang="0">
                    <a:pos x="53" y="108"/>
                  </a:cxn>
                  <a:cxn ang="0">
                    <a:pos x="47" y="90"/>
                  </a:cxn>
                  <a:cxn ang="0">
                    <a:pos x="35" y="54"/>
                  </a:cxn>
                  <a:cxn ang="0">
                    <a:pos x="23" y="18"/>
                  </a:cxn>
                  <a:cxn ang="0">
                    <a:pos x="17" y="6"/>
                  </a:cxn>
                  <a:cxn ang="0">
                    <a:pos x="17" y="0"/>
                  </a:cxn>
                  <a:cxn ang="0">
                    <a:pos x="0" y="6"/>
                  </a:cxn>
                  <a:cxn ang="0">
                    <a:pos x="6" y="114"/>
                  </a:cxn>
                  <a:cxn ang="0">
                    <a:pos x="29" y="96"/>
                  </a:cxn>
                  <a:cxn ang="0">
                    <a:pos x="29" y="96"/>
                  </a:cxn>
                </a:cxnLst>
                <a:rect l="0" t="0" r="r" b="b"/>
                <a:pathLst>
                  <a:path w="149" h="419">
                    <a:moveTo>
                      <a:pt x="29" y="96"/>
                    </a:moveTo>
                    <a:lnTo>
                      <a:pt x="41" y="126"/>
                    </a:lnTo>
                    <a:lnTo>
                      <a:pt x="29" y="161"/>
                    </a:lnTo>
                    <a:lnTo>
                      <a:pt x="47" y="149"/>
                    </a:lnTo>
                    <a:lnTo>
                      <a:pt x="53" y="347"/>
                    </a:lnTo>
                    <a:lnTo>
                      <a:pt x="65" y="371"/>
                    </a:lnTo>
                    <a:lnTo>
                      <a:pt x="65" y="377"/>
                    </a:lnTo>
                    <a:lnTo>
                      <a:pt x="65" y="389"/>
                    </a:lnTo>
                    <a:lnTo>
                      <a:pt x="77" y="395"/>
                    </a:lnTo>
                    <a:lnTo>
                      <a:pt x="101" y="407"/>
                    </a:lnTo>
                    <a:lnTo>
                      <a:pt x="125" y="413"/>
                    </a:lnTo>
                    <a:lnTo>
                      <a:pt x="149" y="419"/>
                    </a:lnTo>
                    <a:lnTo>
                      <a:pt x="125" y="395"/>
                    </a:lnTo>
                    <a:lnTo>
                      <a:pt x="77" y="365"/>
                    </a:lnTo>
                    <a:lnTo>
                      <a:pt x="77" y="365"/>
                    </a:lnTo>
                    <a:lnTo>
                      <a:pt x="77" y="353"/>
                    </a:lnTo>
                    <a:lnTo>
                      <a:pt x="83" y="329"/>
                    </a:lnTo>
                    <a:lnTo>
                      <a:pt x="83" y="293"/>
                    </a:lnTo>
                    <a:lnTo>
                      <a:pt x="83" y="257"/>
                    </a:lnTo>
                    <a:lnTo>
                      <a:pt x="83" y="221"/>
                    </a:lnTo>
                    <a:lnTo>
                      <a:pt x="77" y="185"/>
                    </a:lnTo>
                    <a:lnTo>
                      <a:pt x="65" y="155"/>
                    </a:lnTo>
                    <a:lnTo>
                      <a:pt x="59" y="143"/>
                    </a:lnTo>
                    <a:lnTo>
                      <a:pt x="53" y="137"/>
                    </a:lnTo>
                    <a:lnTo>
                      <a:pt x="53" y="120"/>
                    </a:lnTo>
                    <a:lnTo>
                      <a:pt x="53" y="108"/>
                    </a:lnTo>
                    <a:lnTo>
                      <a:pt x="47" y="90"/>
                    </a:lnTo>
                    <a:lnTo>
                      <a:pt x="35" y="54"/>
                    </a:lnTo>
                    <a:lnTo>
                      <a:pt x="23" y="18"/>
                    </a:lnTo>
                    <a:lnTo>
                      <a:pt x="17" y="6"/>
                    </a:lnTo>
                    <a:lnTo>
                      <a:pt x="17" y="0"/>
                    </a:lnTo>
                    <a:lnTo>
                      <a:pt x="0" y="6"/>
                    </a:lnTo>
                    <a:lnTo>
                      <a:pt x="6" y="114"/>
                    </a:lnTo>
                    <a:lnTo>
                      <a:pt x="29" y="96"/>
                    </a:lnTo>
                    <a:lnTo>
                      <a:pt x="2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29" name="Freeform 21"/>
              <p:cNvSpPr>
                <a:spLocks/>
              </p:cNvSpPr>
              <p:nvPr/>
            </p:nvSpPr>
            <p:spPr bwMode="hidden">
              <a:xfrm>
                <a:off x="1140" y="2434"/>
                <a:ext cx="167" cy="138"/>
              </a:xfrm>
              <a:custGeom>
                <a:avLst/>
                <a:gdLst/>
                <a:ahLst/>
                <a:cxnLst>
                  <a:cxn ang="0">
                    <a:pos x="102" y="18"/>
                  </a:cxn>
                  <a:cxn ang="0">
                    <a:pos x="96" y="12"/>
                  </a:cxn>
                  <a:cxn ang="0">
                    <a:pos x="90" y="0"/>
                  </a:cxn>
                  <a:cxn ang="0">
                    <a:pos x="78" y="0"/>
                  </a:cxn>
                  <a:cxn ang="0">
                    <a:pos x="66" y="0"/>
                  </a:cxn>
                  <a:cxn ang="0">
                    <a:pos x="60" y="0"/>
                  </a:cxn>
                  <a:cxn ang="0">
                    <a:pos x="48" y="6"/>
                  </a:cxn>
                  <a:cxn ang="0">
                    <a:pos x="36" y="12"/>
                  </a:cxn>
                  <a:cxn ang="0">
                    <a:pos x="30" y="12"/>
                  </a:cxn>
                  <a:cxn ang="0">
                    <a:pos x="24" y="24"/>
                  </a:cxn>
                  <a:cxn ang="0">
                    <a:pos x="18" y="42"/>
                  </a:cxn>
                  <a:cxn ang="0">
                    <a:pos x="6" y="66"/>
                  </a:cxn>
                  <a:cxn ang="0">
                    <a:pos x="0" y="72"/>
                  </a:cxn>
                  <a:cxn ang="0">
                    <a:pos x="42" y="30"/>
                  </a:cxn>
                  <a:cxn ang="0">
                    <a:pos x="30" y="66"/>
                  </a:cxn>
                  <a:cxn ang="0">
                    <a:pos x="96" y="36"/>
                  </a:cxn>
                  <a:cxn ang="0">
                    <a:pos x="120" y="78"/>
                  </a:cxn>
                  <a:cxn ang="0">
                    <a:pos x="120" y="54"/>
                  </a:cxn>
                  <a:cxn ang="0">
                    <a:pos x="167" y="138"/>
                  </a:cxn>
                  <a:cxn ang="0">
                    <a:pos x="167" y="120"/>
                  </a:cxn>
                  <a:cxn ang="0">
                    <a:pos x="161" y="102"/>
                  </a:cxn>
                  <a:cxn ang="0">
                    <a:pos x="138" y="60"/>
                  </a:cxn>
                  <a:cxn ang="0">
                    <a:pos x="114" y="30"/>
                  </a:cxn>
                  <a:cxn ang="0">
                    <a:pos x="108" y="24"/>
                  </a:cxn>
                  <a:cxn ang="0">
                    <a:pos x="102" y="18"/>
                  </a:cxn>
                  <a:cxn ang="0">
                    <a:pos x="102" y="18"/>
                  </a:cxn>
                </a:cxnLst>
                <a:rect l="0" t="0" r="r" b="b"/>
                <a:pathLst>
                  <a:path w="167" h="138">
                    <a:moveTo>
                      <a:pt x="102" y="18"/>
                    </a:moveTo>
                    <a:lnTo>
                      <a:pt x="96" y="12"/>
                    </a:lnTo>
                    <a:lnTo>
                      <a:pt x="90" y="0"/>
                    </a:lnTo>
                    <a:lnTo>
                      <a:pt x="78" y="0"/>
                    </a:lnTo>
                    <a:lnTo>
                      <a:pt x="66" y="0"/>
                    </a:lnTo>
                    <a:lnTo>
                      <a:pt x="60" y="0"/>
                    </a:lnTo>
                    <a:lnTo>
                      <a:pt x="48" y="6"/>
                    </a:lnTo>
                    <a:lnTo>
                      <a:pt x="36" y="12"/>
                    </a:lnTo>
                    <a:lnTo>
                      <a:pt x="30" y="12"/>
                    </a:lnTo>
                    <a:lnTo>
                      <a:pt x="24" y="24"/>
                    </a:lnTo>
                    <a:lnTo>
                      <a:pt x="18" y="42"/>
                    </a:lnTo>
                    <a:lnTo>
                      <a:pt x="6" y="66"/>
                    </a:lnTo>
                    <a:lnTo>
                      <a:pt x="0" y="72"/>
                    </a:lnTo>
                    <a:lnTo>
                      <a:pt x="42" y="30"/>
                    </a:lnTo>
                    <a:lnTo>
                      <a:pt x="30" y="66"/>
                    </a:lnTo>
                    <a:lnTo>
                      <a:pt x="96" y="36"/>
                    </a:lnTo>
                    <a:lnTo>
                      <a:pt x="120" y="78"/>
                    </a:lnTo>
                    <a:lnTo>
                      <a:pt x="120" y="54"/>
                    </a:lnTo>
                    <a:lnTo>
                      <a:pt x="167" y="138"/>
                    </a:lnTo>
                    <a:lnTo>
                      <a:pt x="167" y="120"/>
                    </a:lnTo>
                    <a:lnTo>
                      <a:pt x="161" y="102"/>
                    </a:lnTo>
                    <a:lnTo>
                      <a:pt x="138" y="60"/>
                    </a:lnTo>
                    <a:lnTo>
                      <a:pt x="114" y="30"/>
                    </a:lnTo>
                    <a:lnTo>
                      <a:pt x="108" y="24"/>
                    </a:lnTo>
                    <a:lnTo>
                      <a:pt x="102" y="18"/>
                    </a:lnTo>
                    <a:lnTo>
                      <a:pt x="102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30" name="Freeform 22"/>
              <p:cNvSpPr>
                <a:spLocks/>
              </p:cNvSpPr>
              <p:nvPr/>
            </p:nvSpPr>
            <p:spPr bwMode="hidden">
              <a:xfrm>
                <a:off x="948" y="2314"/>
                <a:ext cx="113" cy="11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0"/>
                  </a:cxn>
                  <a:cxn ang="0">
                    <a:pos x="24" y="6"/>
                  </a:cxn>
                  <a:cxn ang="0">
                    <a:pos x="48" y="18"/>
                  </a:cxn>
                  <a:cxn ang="0">
                    <a:pos x="71" y="36"/>
                  </a:cxn>
                  <a:cxn ang="0">
                    <a:pos x="83" y="48"/>
                  </a:cxn>
                  <a:cxn ang="0">
                    <a:pos x="95" y="66"/>
                  </a:cxn>
                  <a:cxn ang="0">
                    <a:pos x="107" y="90"/>
                  </a:cxn>
                  <a:cxn ang="0">
                    <a:pos x="113" y="114"/>
                  </a:cxn>
                  <a:cxn ang="0">
                    <a:pos x="83" y="66"/>
                  </a:cxn>
                  <a:cxn ang="0">
                    <a:pos x="60" y="78"/>
                  </a:cxn>
                  <a:cxn ang="0">
                    <a:pos x="71" y="54"/>
                  </a:cxn>
                  <a:cxn ang="0">
                    <a:pos x="12" y="78"/>
                  </a:cxn>
                  <a:cxn ang="0">
                    <a:pos x="60" y="48"/>
                  </a:cxn>
                  <a:cxn ang="0">
                    <a:pos x="60" y="42"/>
                  </a:cxn>
                  <a:cxn ang="0">
                    <a:pos x="54" y="30"/>
                  </a:cxn>
                  <a:cxn ang="0">
                    <a:pos x="36" y="18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13" h="114">
                    <a:moveTo>
                      <a:pt x="0" y="0"/>
                    </a:moveTo>
                    <a:lnTo>
                      <a:pt x="6" y="0"/>
                    </a:lnTo>
                    <a:lnTo>
                      <a:pt x="24" y="6"/>
                    </a:lnTo>
                    <a:lnTo>
                      <a:pt x="48" y="18"/>
                    </a:lnTo>
                    <a:lnTo>
                      <a:pt x="71" y="36"/>
                    </a:lnTo>
                    <a:lnTo>
                      <a:pt x="83" y="48"/>
                    </a:lnTo>
                    <a:lnTo>
                      <a:pt x="95" y="66"/>
                    </a:lnTo>
                    <a:lnTo>
                      <a:pt x="107" y="90"/>
                    </a:lnTo>
                    <a:lnTo>
                      <a:pt x="113" y="114"/>
                    </a:lnTo>
                    <a:lnTo>
                      <a:pt x="83" y="66"/>
                    </a:lnTo>
                    <a:lnTo>
                      <a:pt x="60" y="78"/>
                    </a:lnTo>
                    <a:lnTo>
                      <a:pt x="71" y="54"/>
                    </a:lnTo>
                    <a:lnTo>
                      <a:pt x="12" y="78"/>
                    </a:lnTo>
                    <a:lnTo>
                      <a:pt x="60" y="48"/>
                    </a:lnTo>
                    <a:lnTo>
                      <a:pt x="60" y="42"/>
                    </a:lnTo>
                    <a:lnTo>
                      <a:pt x="54" y="30"/>
                    </a:lnTo>
                    <a:lnTo>
                      <a:pt x="36" y="18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31" name="Freeform 23"/>
              <p:cNvSpPr>
                <a:spLocks/>
              </p:cNvSpPr>
              <p:nvPr/>
            </p:nvSpPr>
            <p:spPr bwMode="hidden">
              <a:xfrm>
                <a:off x="1122" y="2578"/>
                <a:ext cx="66" cy="6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42" y="18"/>
                  </a:cxn>
                  <a:cxn ang="0">
                    <a:pos x="36" y="6"/>
                  </a:cxn>
                  <a:cxn ang="0">
                    <a:pos x="24" y="30"/>
                  </a:cxn>
                  <a:cxn ang="0">
                    <a:pos x="18" y="36"/>
                  </a:cxn>
                  <a:cxn ang="0">
                    <a:pos x="6" y="48"/>
                  </a:cxn>
                  <a:cxn ang="0">
                    <a:pos x="0" y="60"/>
                  </a:cxn>
                  <a:cxn ang="0">
                    <a:pos x="12" y="54"/>
                  </a:cxn>
                  <a:cxn ang="0">
                    <a:pos x="30" y="36"/>
                  </a:cxn>
                  <a:cxn ang="0">
                    <a:pos x="54" y="18"/>
                  </a:cxn>
                  <a:cxn ang="0">
                    <a:pos x="66" y="6"/>
                  </a:cxn>
                  <a:cxn ang="0">
                    <a:pos x="54" y="0"/>
                  </a:cxn>
                  <a:cxn ang="0">
                    <a:pos x="54" y="0"/>
                  </a:cxn>
                </a:cxnLst>
                <a:rect l="0" t="0" r="r" b="b"/>
                <a:pathLst>
                  <a:path w="66" h="60">
                    <a:moveTo>
                      <a:pt x="54" y="0"/>
                    </a:moveTo>
                    <a:lnTo>
                      <a:pt x="42" y="18"/>
                    </a:lnTo>
                    <a:lnTo>
                      <a:pt x="36" y="6"/>
                    </a:lnTo>
                    <a:lnTo>
                      <a:pt x="24" y="30"/>
                    </a:lnTo>
                    <a:lnTo>
                      <a:pt x="18" y="36"/>
                    </a:lnTo>
                    <a:lnTo>
                      <a:pt x="6" y="48"/>
                    </a:lnTo>
                    <a:lnTo>
                      <a:pt x="0" y="60"/>
                    </a:lnTo>
                    <a:lnTo>
                      <a:pt x="12" y="54"/>
                    </a:lnTo>
                    <a:lnTo>
                      <a:pt x="30" y="36"/>
                    </a:lnTo>
                    <a:lnTo>
                      <a:pt x="54" y="18"/>
                    </a:lnTo>
                    <a:lnTo>
                      <a:pt x="66" y="6"/>
                    </a:lnTo>
                    <a:lnTo>
                      <a:pt x="54" y="0"/>
                    </a:lnTo>
                    <a:lnTo>
                      <a:pt x="5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32" name="Freeform 24"/>
              <p:cNvSpPr>
                <a:spLocks/>
              </p:cNvSpPr>
              <p:nvPr/>
            </p:nvSpPr>
            <p:spPr bwMode="hidden">
              <a:xfrm>
                <a:off x="942" y="2674"/>
                <a:ext cx="161" cy="179"/>
              </a:xfrm>
              <a:custGeom>
                <a:avLst/>
                <a:gdLst/>
                <a:ahLst/>
                <a:cxnLst>
                  <a:cxn ang="0">
                    <a:pos x="131" y="53"/>
                  </a:cxn>
                  <a:cxn ang="0">
                    <a:pos x="137" y="53"/>
                  </a:cxn>
                  <a:cxn ang="0">
                    <a:pos x="143" y="41"/>
                  </a:cxn>
                  <a:cxn ang="0">
                    <a:pos x="155" y="35"/>
                  </a:cxn>
                  <a:cxn ang="0">
                    <a:pos x="161" y="24"/>
                  </a:cxn>
                  <a:cxn ang="0">
                    <a:pos x="161" y="12"/>
                  </a:cxn>
                  <a:cxn ang="0">
                    <a:pos x="161" y="0"/>
                  </a:cxn>
                  <a:cxn ang="0">
                    <a:pos x="149" y="24"/>
                  </a:cxn>
                  <a:cxn ang="0">
                    <a:pos x="143" y="35"/>
                  </a:cxn>
                  <a:cxn ang="0">
                    <a:pos x="131" y="35"/>
                  </a:cxn>
                  <a:cxn ang="0">
                    <a:pos x="119" y="41"/>
                  </a:cxn>
                  <a:cxn ang="0">
                    <a:pos x="125" y="53"/>
                  </a:cxn>
                  <a:cxn ang="0">
                    <a:pos x="95" y="95"/>
                  </a:cxn>
                  <a:cxn ang="0">
                    <a:pos x="0" y="137"/>
                  </a:cxn>
                  <a:cxn ang="0">
                    <a:pos x="60" y="119"/>
                  </a:cxn>
                  <a:cxn ang="0">
                    <a:pos x="54" y="125"/>
                  </a:cxn>
                  <a:cxn ang="0">
                    <a:pos x="48" y="131"/>
                  </a:cxn>
                  <a:cxn ang="0">
                    <a:pos x="24" y="155"/>
                  </a:cxn>
                  <a:cxn ang="0">
                    <a:pos x="12" y="167"/>
                  </a:cxn>
                  <a:cxn ang="0">
                    <a:pos x="0" y="173"/>
                  </a:cxn>
                  <a:cxn ang="0">
                    <a:pos x="0" y="179"/>
                  </a:cxn>
                  <a:cxn ang="0">
                    <a:pos x="6" y="173"/>
                  </a:cxn>
                  <a:cxn ang="0">
                    <a:pos x="30" y="155"/>
                  </a:cxn>
                  <a:cxn ang="0">
                    <a:pos x="48" y="143"/>
                  </a:cxn>
                  <a:cxn ang="0">
                    <a:pos x="71" y="125"/>
                  </a:cxn>
                  <a:cxn ang="0">
                    <a:pos x="95" y="107"/>
                  </a:cxn>
                  <a:cxn ang="0">
                    <a:pos x="119" y="77"/>
                  </a:cxn>
                  <a:cxn ang="0">
                    <a:pos x="131" y="59"/>
                  </a:cxn>
                  <a:cxn ang="0">
                    <a:pos x="131" y="53"/>
                  </a:cxn>
                  <a:cxn ang="0">
                    <a:pos x="131" y="53"/>
                  </a:cxn>
                </a:cxnLst>
                <a:rect l="0" t="0" r="r" b="b"/>
                <a:pathLst>
                  <a:path w="161" h="179">
                    <a:moveTo>
                      <a:pt x="131" y="53"/>
                    </a:moveTo>
                    <a:lnTo>
                      <a:pt x="137" y="53"/>
                    </a:lnTo>
                    <a:lnTo>
                      <a:pt x="143" y="41"/>
                    </a:lnTo>
                    <a:lnTo>
                      <a:pt x="155" y="35"/>
                    </a:lnTo>
                    <a:lnTo>
                      <a:pt x="161" y="24"/>
                    </a:lnTo>
                    <a:lnTo>
                      <a:pt x="161" y="12"/>
                    </a:lnTo>
                    <a:lnTo>
                      <a:pt x="161" y="0"/>
                    </a:lnTo>
                    <a:lnTo>
                      <a:pt x="149" y="24"/>
                    </a:lnTo>
                    <a:lnTo>
                      <a:pt x="143" y="35"/>
                    </a:lnTo>
                    <a:lnTo>
                      <a:pt x="131" y="35"/>
                    </a:lnTo>
                    <a:lnTo>
                      <a:pt x="119" y="41"/>
                    </a:lnTo>
                    <a:lnTo>
                      <a:pt x="125" y="53"/>
                    </a:lnTo>
                    <a:lnTo>
                      <a:pt x="95" y="95"/>
                    </a:lnTo>
                    <a:lnTo>
                      <a:pt x="0" y="137"/>
                    </a:lnTo>
                    <a:lnTo>
                      <a:pt x="60" y="119"/>
                    </a:lnTo>
                    <a:lnTo>
                      <a:pt x="54" y="125"/>
                    </a:lnTo>
                    <a:lnTo>
                      <a:pt x="48" y="131"/>
                    </a:lnTo>
                    <a:lnTo>
                      <a:pt x="24" y="155"/>
                    </a:lnTo>
                    <a:lnTo>
                      <a:pt x="12" y="167"/>
                    </a:lnTo>
                    <a:lnTo>
                      <a:pt x="0" y="173"/>
                    </a:lnTo>
                    <a:lnTo>
                      <a:pt x="0" y="179"/>
                    </a:lnTo>
                    <a:lnTo>
                      <a:pt x="6" y="173"/>
                    </a:lnTo>
                    <a:lnTo>
                      <a:pt x="30" y="155"/>
                    </a:lnTo>
                    <a:lnTo>
                      <a:pt x="48" y="143"/>
                    </a:lnTo>
                    <a:lnTo>
                      <a:pt x="71" y="125"/>
                    </a:lnTo>
                    <a:lnTo>
                      <a:pt x="95" y="107"/>
                    </a:lnTo>
                    <a:lnTo>
                      <a:pt x="119" y="77"/>
                    </a:lnTo>
                    <a:lnTo>
                      <a:pt x="131" y="59"/>
                    </a:lnTo>
                    <a:lnTo>
                      <a:pt x="131" y="53"/>
                    </a:lnTo>
                    <a:lnTo>
                      <a:pt x="131" y="5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33" name="Freeform 25"/>
              <p:cNvSpPr>
                <a:spLocks/>
              </p:cNvSpPr>
              <p:nvPr/>
            </p:nvSpPr>
            <p:spPr bwMode="hidden">
              <a:xfrm>
                <a:off x="737" y="2763"/>
                <a:ext cx="73" cy="54"/>
              </a:xfrm>
              <a:custGeom>
                <a:avLst/>
                <a:gdLst/>
                <a:ahLst/>
                <a:cxnLst>
                  <a:cxn ang="0">
                    <a:pos x="24" y="36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66" y="6"/>
                  </a:cxn>
                  <a:cxn ang="0">
                    <a:pos x="72" y="0"/>
                  </a:cxn>
                  <a:cxn ang="0">
                    <a:pos x="42" y="18"/>
                  </a:cxn>
                  <a:cxn ang="0">
                    <a:pos x="30" y="24"/>
                  </a:cxn>
                  <a:cxn ang="0">
                    <a:pos x="24" y="24"/>
                  </a:cxn>
                  <a:cxn ang="0">
                    <a:pos x="18" y="18"/>
                  </a:cxn>
                  <a:cxn ang="0">
                    <a:pos x="12" y="12"/>
                  </a:cxn>
                  <a:cxn ang="0">
                    <a:pos x="0" y="54"/>
                  </a:cxn>
                  <a:cxn ang="0">
                    <a:pos x="12" y="42"/>
                  </a:cxn>
                  <a:cxn ang="0">
                    <a:pos x="24" y="36"/>
                  </a:cxn>
                  <a:cxn ang="0">
                    <a:pos x="24" y="36"/>
                  </a:cxn>
                </a:cxnLst>
                <a:rect l="0" t="0" r="r" b="b"/>
                <a:pathLst>
                  <a:path w="72" h="54">
                    <a:moveTo>
                      <a:pt x="24" y="36"/>
                    </a:moveTo>
                    <a:lnTo>
                      <a:pt x="48" y="24"/>
                    </a:lnTo>
                    <a:lnTo>
                      <a:pt x="60" y="12"/>
                    </a:lnTo>
                    <a:lnTo>
                      <a:pt x="66" y="6"/>
                    </a:lnTo>
                    <a:lnTo>
                      <a:pt x="72" y="0"/>
                    </a:lnTo>
                    <a:lnTo>
                      <a:pt x="42" y="18"/>
                    </a:lnTo>
                    <a:lnTo>
                      <a:pt x="30" y="24"/>
                    </a:lnTo>
                    <a:lnTo>
                      <a:pt x="24" y="24"/>
                    </a:lnTo>
                    <a:lnTo>
                      <a:pt x="18" y="18"/>
                    </a:lnTo>
                    <a:lnTo>
                      <a:pt x="12" y="12"/>
                    </a:lnTo>
                    <a:lnTo>
                      <a:pt x="0" y="54"/>
                    </a:lnTo>
                    <a:lnTo>
                      <a:pt x="12" y="42"/>
                    </a:lnTo>
                    <a:lnTo>
                      <a:pt x="24" y="36"/>
                    </a:lnTo>
                    <a:lnTo>
                      <a:pt x="24" y="3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34" name="Freeform 26"/>
              <p:cNvSpPr>
                <a:spLocks/>
              </p:cNvSpPr>
              <p:nvPr/>
            </p:nvSpPr>
            <p:spPr bwMode="hidden">
              <a:xfrm>
                <a:off x="624" y="2889"/>
                <a:ext cx="12" cy="54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12"/>
                  </a:cxn>
                  <a:cxn ang="0">
                    <a:pos x="0" y="18"/>
                  </a:cxn>
                  <a:cxn ang="0">
                    <a:pos x="6" y="54"/>
                  </a:cxn>
                  <a:cxn ang="0">
                    <a:pos x="12" y="36"/>
                  </a:cxn>
                  <a:cxn ang="0">
                    <a:pos x="12" y="18"/>
                  </a:cxn>
                  <a:cxn ang="0">
                    <a:pos x="12" y="6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12" y="0"/>
                    </a:moveTo>
                    <a:lnTo>
                      <a:pt x="0" y="12"/>
                    </a:lnTo>
                    <a:lnTo>
                      <a:pt x="0" y="18"/>
                    </a:lnTo>
                    <a:lnTo>
                      <a:pt x="6" y="54"/>
                    </a:lnTo>
                    <a:lnTo>
                      <a:pt x="12" y="36"/>
                    </a:lnTo>
                    <a:lnTo>
                      <a:pt x="12" y="18"/>
                    </a:lnTo>
                    <a:lnTo>
                      <a:pt x="12" y="6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35" name="Freeform 27"/>
              <p:cNvSpPr>
                <a:spLocks/>
              </p:cNvSpPr>
              <p:nvPr/>
            </p:nvSpPr>
            <p:spPr bwMode="hidden">
              <a:xfrm>
                <a:off x="492" y="3021"/>
                <a:ext cx="48" cy="72"/>
              </a:xfrm>
              <a:custGeom>
                <a:avLst/>
                <a:gdLst/>
                <a:ahLst/>
                <a:cxnLst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6" y="0"/>
                  </a:cxn>
                  <a:cxn ang="0">
                    <a:pos x="42" y="12"/>
                  </a:cxn>
                  <a:cxn ang="0">
                    <a:pos x="42" y="12"/>
                  </a:cxn>
                  <a:cxn ang="0">
                    <a:pos x="0" y="72"/>
                  </a:cxn>
                  <a:cxn ang="0">
                    <a:pos x="18" y="54"/>
                  </a:cxn>
                  <a:cxn ang="0">
                    <a:pos x="18" y="66"/>
                  </a:cxn>
                  <a:cxn ang="0">
                    <a:pos x="48" y="6"/>
                  </a:cxn>
                  <a:cxn ang="0">
                    <a:pos x="48" y="6"/>
                  </a:cxn>
                  <a:cxn ang="0">
                    <a:pos x="48" y="6"/>
                  </a:cxn>
                </a:cxnLst>
                <a:rect l="0" t="0" r="r" b="b"/>
                <a:pathLst>
                  <a:path w="48" h="72">
                    <a:moveTo>
                      <a:pt x="48" y="6"/>
                    </a:move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6" y="0"/>
                    </a:lnTo>
                    <a:lnTo>
                      <a:pt x="42" y="12"/>
                    </a:lnTo>
                    <a:lnTo>
                      <a:pt x="42" y="12"/>
                    </a:lnTo>
                    <a:lnTo>
                      <a:pt x="0" y="72"/>
                    </a:lnTo>
                    <a:lnTo>
                      <a:pt x="18" y="54"/>
                    </a:lnTo>
                    <a:lnTo>
                      <a:pt x="18" y="66"/>
                    </a:lnTo>
                    <a:lnTo>
                      <a:pt x="48" y="6"/>
                    </a:lnTo>
                    <a:lnTo>
                      <a:pt x="48" y="6"/>
                    </a:lnTo>
                    <a:lnTo>
                      <a:pt x="48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36" name="Freeform 28"/>
              <p:cNvSpPr>
                <a:spLocks/>
              </p:cNvSpPr>
              <p:nvPr/>
            </p:nvSpPr>
            <p:spPr bwMode="hidden">
              <a:xfrm>
                <a:off x="437" y="3027"/>
                <a:ext cx="288" cy="84"/>
              </a:xfrm>
              <a:custGeom>
                <a:avLst/>
                <a:gdLst/>
                <a:ahLst/>
                <a:cxnLst>
                  <a:cxn ang="0">
                    <a:pos x="287" y="0"/>
                  </a:cxn>
                  <a:cxn ang="0">
                    <a:pos x="0" y="84"/>
                  </a:cxn>
                  <a:cxn ang="0">
                    <a:pos x="168" y="36"/>
                  </a:cxn>
                  <a:cxn ang="0">
                    <a:pos x="114" y="60"/>
                  </a:cxn>
                  <a:cxn ang="0">
                    <a:pos x="276" y="18"/>
                  </a:cxn>
                  <a:cxn ang="0">
                    <a:pos x="287" y="0"/>
                  </a:cxn>
                  <a:cxn ang="0">
                    <a:pos x="287" y="0"/>
                  </a:cxn>
                </a:cxnLst>
                <a:rect l="0" t="0" r="r" b="b"/>
                <a:pathLst>
                  <a:path w="287" h="84">
                    <a:moveTo>
                      <a:pt x="287" y="0"/>
                    </a:moveTo>
                    <a:lnTo>
                      <a:pt x="0" y="84"/>
                    </a:lnTo>
                    <a:lnTo>
                      <a:pt x="168" y="36"/>
                    </a:lnTo>
                    <a:lnTo>
                      <a:pt x="114" y="60"/>
                    </a:lnTo>
                    <a:lnTo>
                      <a:pt x="276" y="18"/>
                    </a:lnTo>
                    <a:lnTo>
                      <a:pt x="287" y="0"/>
                    </a:lnTo>
                    <a:lnTo>
                      <a:pt x="287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37" name="Freeform 29"/>
              <p:cNvSpPr>
                <a:spLocks/>
              </p:cNvSpPr>
              <p:nvPr/>
            </p:nvSpPr>
            <p:spPr bwMode="hidden">
              <a:xfrm>
                <a:off x="828" y="3003"/>
                <a:ext cx="66" cy="10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6" y="6"/>
                  </a:cxn>
                  <a:cxn ang="0">
                    <a:pos x="0" y="84"/>
                  </a:cxn>
                  <a:cxn ang="0">
                    <a:pos x="54" y="24"/>
                  </a:cxn>
                  <a:cxn ang="0">
                    <a:pos x="6" y="108"/>
                  </a:cxn>
                  <a:cxn ang="0">
                    <a:pos x="66" y="6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6" h="108">
                    <a:moveTo>
                      <a:pt x="6" y="0"/>
                    </a:moveTo>
                    <a:lnTo>
                      <a:pt x="66" y="6"/>
                    </a:lnTo>
                    <a:lnTo>
                      <a:pt x="0" y="84"/>
                    </a:lnTo>
                    <a:lnTo>
                      <a:pt x="54" y="24"/>
                    </a:lnTo>
                    <a:lnTo>
                      <a:pt x="6" y="108"/>
                    </a:lnTo>
                    <a:lnTo>
                      <a:pt x="66" y="6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38" name="Freeform 30"/>
              <p:cNvSpPr>
                <a:spLocks/>
              </p:cNvSpPr>
              <p:nvPr/>
            </p:nvSpPr>
            <p:spPr bwMode="hidden">
              <a:xfrm>
                <a:off x="366" y="3111"/>
                <a:ext cx="77" cy="42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42" y="0"/>
                  </a:cxn>
                  <a:cxn ang="0">
                    <a:pos x="60" y="6"/>
                  </a:cxn>
                  <a:cxn ang="0">
                    <a:pos x="48" y="6"/>
                  </a:cxn>
                  <a:cxn ang="0">
                    <a:pos x="42" y="6"/>
                  </a:cxn>
                  <a:cxn ang="0">
                    <a:pos x="60" y="6"/>
                  </a:cxn>
                  <a:cxn ang="0">
                    <a:pos x="0" y="24"/>
                  </a:cxn>
                  <a:cxn ang="0">
                    <a:pos x="71" y="6"/>
                  </a:cxn>
                  <a:cxn ang="0">
                    <a:pos x="66" y="42"/>
                  </a:cxn>
                  <a:cxn ang="0">
                    <a:pos x="77" y="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77" h="42">
                    <a:moveTo>
                      <a:pt x="36" y="0"/>
                    </a:moveTo>
                    <a:lnTo>
                      <a:pt x="42" y="0"/>
                    </a:lnTo>
                    <a:lnTo>
                      <a:pt x="60" y="6"/>
                    </a:lnTo>
                    <a:lnTo>
                      <a:pt x="48" y="6"/>
                    </a:lnTo>
                    <a:lnTo>
                      <a:pt x="42" y="6"/>
                    </a:lnTo>
                    <a:lnTo>
                      <a:pt x="60" y="6"/>
                    </a:lnTo>
                    <a:lnTo>
                      <a:pt x="0" y="24"/>
                    </a:lnTo>
                    <a:lnTo>
                      <a:pt x="71" y="6"/>
                    </a:lnTo>
                    <a:lnTo>
                      <a:pt x="66" y="42"/>
                    </a:lnTo>
                    <a:lnTo>
                      <a:pt x="77" y="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39" name="Freeform 31"/>
              <p:cNvSpPr>
                <a:spLocks/>
              </p:cNvSpPr>
              <p:nvPr/>
            </p:nvSpPr>
            <p:spPr bwMode="hidden">
              <a:xfrm>
                <a:off x="498" y="3165"/>
                <a:ext cx="66" cy="30"/>
              </a:xfrm>
              <a:custGeom>
                <a:avLst/>
                <a:gdLst/>
                <a:ahLst/>
                <a:cxnLst>
                  <a:cxn ang="0">
                    <a:pos x="66" y="6"/>
                  </a:cxn>
                  <a:cxn ang="0">
                    <a:pos x="0" y="0"/>
                  </a:cxn>
                  <a:cxn ang="0">
                    <a:pos x="54" y="6"/>
                  </a:cxn>
                  <a:cxn ang="0">
                    <a:pos x="18" y="18"/>
                  </a:cxn>
                  <a:cxn ang="0">
                    <a:pos x="60" y="12"/>
                  </a:cxn>
                  <a:cxn ang="0">
                    <a:pos x="60" y="30"/>
                  </a:cxn>
                  <a:cxn ang="0">
                    <a:pos x="60" y="30"/>
                  </a:cxn>
                  <a:cxn ang="0">
                    <a:pos x="66" y="6"/>
                  </a:cxn>
                  <a:cxn ang="0">
                    <a:pos x="66" y="6"/>
                  </a:cxn>
                </a:cxnLst>
                <a:rect l="0" t="0" r="r" b="b"/>
                <a:pathLst>
                  <a:path w="66" h="30">
                    <a:moveTo>
                      <a:pt x="66" y="6"/>
                    </a:moveTo>
                    <a:lnTo>
                      <a:pt x="0" y="0"/>
                    </a:lnTo>
                    <a:lnTo>
                      <a:pt x="54" y="6"/>
                    </a:lnTo>
                    <a:lnTo>
                      <a:pt x="18" y="18"/>
                    </a:lnTo>
                    <a:lnTo>
                      <a:pt x="60" y="12"/>
                    </a:lnTo>
                    <a:lnTo>
                      <a:pt x="60" y="30"/>
                    </a:lnTo>
                    <a:lnTo>
                      <a:pt x="60" y="30"/>
                    </a:lnTo>
                    <a:lnTo>
                      <a:pt x="66" y="6"/>
                    </a:lnTo>
                    <a:lnTo>
                      <a:pt x="6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40" name="Freeform 32"/>
              <p:cNvSpPr>
                <a:spLocks/>
              </p:cNvSpPr>
              <p:nvPr/>
            </p:nvSpPr>
            <p:spPr bwMode="hidden">
              <a:xfrm>
                <a:off x="840" y="2919"/>
                <a:ext cx="18" cy="60"/>
              </a:xfrm>
              <a:custGeom>
                <a:avLst/>
                <a:gdLst/>
                <a:ahLst/>
                <a:cxnLst>
                  <a:cxn ang="0">
                    <a:pos x="0" y="24"/>
                  </a:cxn>
                  <a:cxn ang="0">
                    <a:pos x="12" y="24"/>
                  </a:cxn>
                  <a:cxn ang="0">
                    <a:pos x="12" y="60"/>
                  </a:cxn>
                  <a:cxn ang="0">
                    <a:pos x="18" y="18"/>
                  </a:cxn>
                  <a:cxn ang="0">
                    <a:pos x="18" y="18"/>
                  </a:cxn>
                  <a:cxn ang="0">
                    <a:pos x="18" y="0"/>
                  </a:cxn>
                  <a:cxn ang="0">
                    <a:pos x="12" y="18"/>
                  </a:cxn>
                  <a:cxn ang="0">
                    <a:pos x="0" y="24"/>
                  </a:cxn>
                  <a:cxn ang="0">
                    <a:pos x="0" y="24"/>
                  </a:cxn>
                </a:cxnLst>
                <a:rect l="0" t="0" r="r" b="b"/>
                <a:pathLst>
                  <a:path w="18" h="60">
                    <a:moveTo>
                      <a:pt x="0" y="24"/>
                    </a:moveTo>
                    <a:lnTo>
                      <a:pt x="12" y="24"/>
                    </a:lnTo>
                    <a:lnTo>
                      <a:pt x="12" y="60"/>
                    </a:lnTo>
                    <a:lnTo>
                      <a:pt x="18" y="18"/>
                    </a:lnTo>
                    <a:lnTo>
                      <a:pt x="18" y="18"/>
                    </a:lnTo>
                    <a:lnTo>
                      <a:pt x="18" y="0"/>
                    </a:lnTo>
                    <a:lnTo>
                      <a:pt x="12" y="18"/>
                    </a:lnTo>
                    <a:lnTo>
                      <a:pt x="0" y="24"/>
                    </a:lnTo>
                    <a:lnTo>
                      <a:pt x="0" y="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41" name="Freeform 33"/>
              <p:cNvSpPr>
                <a:spLocks/>
              </p:cNvSpPr>
              <p:nvPr/>
            </p:nvSpPr>
            <p:spPr bwMode="hidden">
              <a:xfrm>
                <a:off x="546" y="3021"/>
                <a:ext cx="6" cy="18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18"/>
                  </a:cxn>
                  <a:cxn ang="0">
                    <a:pos x="6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8">
                    <a:moveTo>
                      <a:pt x="6" y="0"/>
                    </a:moveTo>
                    <a:lnTo>
                      <a:pt x="0" y="18"/>
                    </a:lnTo>
                    <a:lnTo>
                      <a:pt x="6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42" name="Freeform 34"/>
              <p:cNvSpPr>
                <a:spLocks/>
              </p:cNvSpPr>
              <p:nvPr/>
            </p:nvSpPr>
            <p:spPr bwMode="hidden">
              <a:xfrm>
                <a:off x="534" y="2943"/>
                <a:ext cx="30" cy="78"/>
              </a:xfrm>
              <a:custGeom>
                <a:avLst/>
                <a:gdLst/>
                <a:ahLst/>
                <a:cxnLst>
                  <a:cxn ang="0">
                    <a:pos x="24" y="6"/>
                  </a:cxn>
                  <a:cxn ang="0">
                    <a:pos x="18" y="24"/>
                  </a:cxn>
                  <a:cxn ang="0">
                    <a:pos x="0" y="18"/>
                  </a:cxn>
                  <a:cxn ang="0">
                    <a:pos x="12" y="30"/>
                  </a:cxn>
                  <a:cxn ang="0">
                    <a:pos x="6" y="42"/>
                  </a:cxn>
                  <a:cxn ang="0">
                    <a:pos x="18" y="78"/>
                  </a:cxn>
                  <a:cxn ang="0">
                    <a:pos x="18" y="24"/>
                  </a:cxn>
                  <a:cxn ang="0">
                    <a:pos x="24" y="12"/>
                  </a:cxn>
                  <a:cxn ang="0">
                    <a:pos x="30" y="6"/>
                  </a:cxn>
                  <a:cxn ang="0">
                    <a:pos x="30" y="6"/>
                  </a:cxn>
                  <a:cxn ang="0">
                    <a:pos x="12" y="0"/>
                  </a:cxn>
                  <a:cxn ang="0">
                    <a:pos x="24" y="6"/>
                  </a:cxn>
                  <a:cxn ang="0">
                    <a:pos x="24" y="6"/>
                  </a:cxn>
                </a:cxnLst>
                <a:rect l="0" t="0" r="r" b="b"/>
                <a:pathLst>
                  <a:path w="30" h="78">
                    <a:moveTo>
                      <a:pt x="24" y="6"/>
                    </a:moveTo>
                    <a:lnTo>
                      <a:pt x="18" y="24"/>
                    </a:lnTo>
                    <a:lnTo>
                      <a:pt x="0" y="18"/>
                    </a:lnTo>
                    <a:lnTo>
                      <a:pt x="12" y="30"/>
                    </a:lnTo>
                    <a:lnTo>
                      <a:pt x="6" y="42"/>
                    </a:lnTo>
                    <a:lnTo>
                      <a:pt x="18" y="78"/>
                    </a:lnTo>
                    <a:lnTo>
                      <a:pt x="18" y="24"/>
                    </a:lnTo>
                    <a:lnTo>
                      <a:pt x="24" y="12"/>
                    </a:lnTo>
                    <a:lnTo>
                      <a:pt x="30" y="6"/>
                    </a:lnTo>
                    <a:lnTo>
                      <a:pt x="30" y="6"/>
                    </a:lnTo>
                    <a:lnTo>
                      <a:pt x="12" y="0"/>
                    </a:lnTo>
                    <a:lnTo>
                      <a:pt x="24" y="6"/>
                    </a:lnTo>
                    <a:lnTo>
                      <a:pt x="24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43" name="Freeform 35"/>
              <p:cNvSpPr>
                <a:spLocks/>
              </p:cNvSpPr>
              <p:nvPr/>
            </p:nvSpPr>
            <p:spPr bwMode="hidden">
              <a:xfrm>
                <a:off x="540" y="3039"/>
                <a:ext cx="24" cy="24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0"/>
                  </a:cxn>
                  <a:cxn ang="0">
                    <a:pos x="6" y="0"/>
                  </a:cxn>
                  <a:cxn ang="0">
                    <a:pos x="12" y="6"/>
                  </a:cxn>
                  <a:cxn ang="0">
                    <a:pos x="24" y="24"/>
                  </a:cxn>
                  <a:cxn ang="0">
                    <a:pos x="24" y="18"/>
                  </a:cxn>
                  <a:cxn ang="0">
                    <a:pos x="18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24" h="24">
                    <a:moveTo>
                      <a:pt x="6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12" y="6"/>
                    </a:lnTo>
                    <a:lnTo>
                      <a:pt x="24" y="24"/>
                    </a:lnTo>
                    <a:lnTo>
                      <a:pt x="24" y="18"/>
                    </a:lnTo>
                    <a:lnTo>
                      <a:pt x="18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44" name="Freeform 36"/>
              <p:cNvSpPr>
                <a:spLocks/>
              </p:cNvSpPr>
              <p:nvPr/>
            </p:nvSpPr>
            <p:spPr bwMode="hidden">
              <a:xfrm>
                <a:off x="801" y="2681"/>
                <a:ext cx="215" cy="216"/>
              </a:xfrm>
              <a:custGeom>
                <a:avLst/>
                <a:gdLst/>
                <a:ahLst/>
                <a:cxnLst>
                  <a:cxn ang="0">
                    <a:pos x="215" y="0"/>
                  </a:cxn>
                  <a:cxn ang="0">
                    <a:pos x="147" y="36"/>
                  </a:cxn>
                  <a:cxn ang="0">
                    <a:pos x="132" y="49"/>
                  </a:cxn>
                  <a:cxn ang="0">
                    <a:pos x="104" y="79"/>
                  </a:cxn>
                  <a:cxn ang="0">
                    <a:pos x="87" y="114"/>
                  </a:cxn>
                  <a:cxn ang="0">
                    <a:pos x="48" y="156"/>
                  </a:cxn>
                  <a:cxn ang="0">
                    <a:pos x="42" y="166"/>
                  </a:cxn>
                  <a:cxn ang="0">
                    <a:pos x="29" y="177"/>
                  </a:cxn>
                  <a:cxn ang="0">
                    <a:pos x="0" y="208"/>
                  </a:cxn>
                  <a:cxn ang="0">
                    <a:pos x="48" y="216"/>
                  </a:cxn>
                  <a:cxn ang="0">
                    <a:pos x="215" y="0"/>
                  </a:cxn>
                </a:cxnLst>
                <a:rect l="0" t="0" r="r" b="b"/>
                <a:pathLst>
                  <a:path w="215" h="216">
                    <a:moveTo>
                      <a:pt x="215" y="0"/>
                    </a:moveTo>
                    <a:lnTo>
                      <a:pt x="147" y="36"/>
                    </a:lnTo>
                    <a:lnTo>
                      <a:pt x="132" y="49"/>
                    </a:lnTo>
                    <a:lnTo>
                      <a:pt x="104" y="79"/>
                    </a:lnTo>
                    <a:lnTo>
                      <a:pt x="87" y="114"/>
                    </a:lnTo>
                    <a:lnTo>
                      <a:pt x="48" y="156"/>
                    </a:lnTo>
                    <a:lnTo>
                      <a:pt x="42" y="166"/>
                    </a:lnTo>
                    <a:lnTo>
                      <a:pt x="29" y="177"/>
                    </a:lnTo>
                    <a:lnTo>
                      <a:pt x="0" y="208"/>
                    </a:lnTo>
                    <a:lnTo>
                      <a:pt x="48" y="216"/>
                    </a:lnTo>
                    <a:lnTo>
                      <a:pt x="21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45" name="Freeform 37"/>
              <p:cNvSpPr>
                <a:spLocks/>
              </p:cNvSpPr>
              <p:nvPr/>
            </p:nvSpPr>
            <p:spPr bwMode="hidden">
              <a:xfrm>
                <a:off x="536" y="2710"/>
                <a:ext cx="212" cy="179"/>
              </a:xfrm>
              <a:custGeom>
                <a:avLst/>
                <a:gdLst/>
                <a:ahLst/>
                <a:cxnLst>
                  <a:cxn ang="0">
                    <a:pos x="212" y="0"/>
                  </a:cxn>
                  <a:cxn ang="0">
                    <a:pos x="144" y="36"/>
                  </a:cxn>
                  <a:cxn ang="0">
                    <a:pos x="0" y="179"/>
                  </a:cxn>
                  <a:cxn ang="0">
                    <a:pos x="177" y="85"/>
                  </a:cxn>
                  <a:cxn ang="0">
                    <a:pos x="212" y="0"/>
                  </a:cxn>
                </a:cxnLst>
                <a:rect l="0" t="0" r="r" b="b"/>
                <a:pathLst>
                  <a:path w="212" h="179">
                    <a:moveTo>
                      <a:pt x="212" y="0"/>
                    </a:moveTo>
                    <a:lnTo>
                      <a:pt x="144" y="36"/>
                    </a:lnTo>
                    <a:lnTo>
                      <a:pt x="0" y="179"/>
                    </a:lnTo>
                    <a:lnTo>
                      <a:pt x="177" y="85"/>
                    </a:lnTo>
                    <a:lnTo>
                      <a:pt x="212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46" name="Freeform 38"/>
              <p:cNvSpPr>
                <a:spLocks/>
              </p:cNvSpPr>
              <p:nvPr/>
            </p:nvSpPr>
            <p:spPr bwMode="hidden">
              <a:xfrm>
                <a:off x="1037" y="2609"/>
                <a:ext cx="64" cy="79"/>
              </a:xfrm>
              <a:custGeom>
                <a:avLst/>
                <a:gdLst/>
                <a:ahLst/>
                <a:cxnLst>
                  <a:cxn ang="0">
                    <a:pos x="0" y="22"/>
                  </a:cxn>
                  <a:cxn ang="0">
                    <a:pos x="64" y="79"/>
                  </a:cxn>
                  <a:cxn ang="0">
                    <a:pos x="60" y="0"/>
                  </a:cxn>
                  <a:cxn ang="0">
                    <a:pos x="0" y="22"/>
                  </a:cxn>
                </a:cxnLst>
                <a:rect l="0" t="0" r="r" b="b"/>
                <a:pathLst>
                  <a:path w="64" h="79">
                    <a:moveTo>
                      <a:pt x="0" y="22"/>
                    </a:moveTo>
                    <a:lnTo>
                      <a:pt x="64" y="79"/>
                    </a:lnTo>
                    <a:lnTo>
                      <a:pt x="60" y="0"/>
                    </a:lnTo>
                    <a:lnTo>
                      <a:pt x="0" y="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47" name="Freeform 39"/>
              <p:cNvSpPr>
                <a:spLocks/>
              </p:cNvSpPr>
              <p:nvPr userDrawn="1"/>
            </p:nvSpPr>
            <p:spPr bwMode="hidden">
              <a:xfrm>
                <a:off x="867" y="2471"/>
                <a:ext cx="137" cy="20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7" y="87"/>
                  </a:cxn>
                  <a:cxn ang="0">
                    <a:pos x="69" y="154"/>
                  </a:cxn>
                  <a:cxn ang="0">
                    <a:pos x="137" y="207"/>
                  </a:cxn>
                  <a:cxn ang="0">
                    <a:pos x="0" y="0"/>
                  </a:cxn>
                </a:cxnLst>
                <a:rect l="0" t="0" r="r" b="b"/>
                <a:pathLst>
                  <a:path w="137" h="207">
                    <a:moveTo>
                      <a:pt x="0" y="0"/>
                    </a:moveTo>
                    <a:lnTo>
                      <a:pt x="17" y="87"/>
                    </a:lnTo>
                    <a:lnTo>
                      <a:pt x="69" y="154"/>
                    </a:lnTo>
                    <a:lnTo>
                      <a:pt x="137" y="2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68648" name="Freeform 40"/>
              <p:cNvSpPr>
                <a:spLocks/>
              </p:cNvSpPr>
              <p:nvPr userDrawn="1"/>
            </p:nvSpPr>
            <p:spPr bwMode="hidden">
              <a:xfrm>
                <a:off x="817" y="2507"/>
                <a:ext cx="65" cy="222"/>
              </a:xfrm>
              <a:custGeom>
                <a:avLst/>
                <a:gdLst/>
                <a:ahLst/>
                <a:cxnLst>
                  <a:cxn ang="0">
                    <a:pos x="0" y="222"/>
                  </a:cxn>
                  <a:cxn ang="0">
                    <a:pos x="40" y="142"/>
                  </a:cxn>
                  <a:cxn ang="0">
                    <a:pos x="65" y="72"/>
                  </a:cxn>
                  <a:cxn ang="0">
                    <a:pos x="7" y="0"/>
                  </a:cxn>
                  <a:cxn ang="0">
                    <a:pos x="0" y="222"/>
                  </a:cxn>
                </a:cxnLst>
                <a:rect l="0" t="0" r="r" b="b"/>
                <a:pathLst>
                  <a:path w="65" h="222">
                    <a:moveTo>
                      <a:pt x="0" y="222"/>
                    </a:moveTo>
                    <a:lnTo>
                      <a:pt x="40" y="142"/>
                    </a:lnTo>
                    <a:lnTo>
                      <a:pt x="65" y="72"/>
                    </a:lnTo>
                    <a:lnTo>
                      <a:pt x="7" y="0"/>
                    </a:lnTo>
                    <a:lnTo>
                      <a:pt x="0" y="22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68649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8750"/>
            <a:ext cx="8229600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8650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8651" name="Rectangle 4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52" name="Rectangle 4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8653" name="Rectangle 4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3C74D81-AE1C-410A-B990-3E2EFA50A5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2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8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8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8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8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8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8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9" grpId="0"/>
      <p:bldP spid="6865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5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5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5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5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86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6865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6865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865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47800"/>
            <a:ext cx="7772400" cy="213360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 smtClean="0"/>
              <a:t>Kondiční příprava v tréninku basketbalistů</a:t>
            </a:r>
            <a:r>
              <a:rPr lang="cs-CZ" sz="4000" dirty="0" smtClean="0"/>
              <a:t>.</a:t>
            </a:r>
            <a:br>
              <a:rPr lang="cs-CZ" sz="4000" dirty="0" smtClean="0"/>
            </a:br>
            <a:endParaRPr lang="cs-CZ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3575"/>
            <a:ext cx="6400800" cy="2663825"/>
          </a:xfrm>
        </p:spPr>
        <p:txBody>
          <a:bodyPr/>
          <a:lstStyle/>
          <a:p>
            <a:pPr eaLnBrk="1" hangingPunct="1">
              <a:defRPr/>
            </a:pPr>
            <a:endParaRPr lang="cs-CZ" smtClean="0"/>
          </a:p>
        </p:txBody>
      </p:sp>
      <p:pic>
        <p:nvPicPr>
          <p:cNvPr id="3076" name="Picture 4" descr="j043246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200400"/>
            <a:ext cx="1822450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98450"/>
          </a:xfrm>
        </p:spPr>
        <p:txBody>
          <a:bodyPr/>
          <a:lstStyle/>
          <a:p>
            <a:pPr eaLnBrk="1" hangingPunct="1">
              <a:defRPr/>
            </a:pPr>
            <a:endParaRPr lang="cs-CZ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b="1" smtClean="0"/>
              <a:t>koordinační schopnosti</a:t>
            </a:r>
            <a:r>
              <a:rPr lang="cs-CZ" sz="2800" smtClean="0"/>
              <a:t> – především orientace v prostoru a rovnovážné schopnosti </a:t>
            </a:r>
          </a:p>
        </p:txBody>
      </p:sp>
      <p:pic>
        <p:nvPicPr>
          <p:cNvPr id="12292" name="Picture 4" descr="j0426204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419600" y="1981200"/>
            <a:ext cx="3175000" cy="29718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22250"/>
          </a:xfrm>
        </p:spPr>
        <p:txBody>
          <a:bodyPr/>
          <a:lstStyle/>
          <a:p>
            <a:pPr eaLnBrk="1" hangingPunct="1">
              <a:defRPr/>
            </a:pPr>
            <a:endParaRPr lang="cs-CZ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smtClean="0"/>
              <a:t>Při koncipování kondičního tréninku bychom také měli striktně vyžadovat individuální přístup trenéra ke sportovcům. Důvodů proč volit individuální přístup je však více. Může jím být: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 rozdílnost úkolů jednotlivých herních postů (rozehrávač, křídelní hráč, podkošový hráč)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odlišné genetické dispozice jednotlivých hráčů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rozdílný biologický věk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rozdílné fungování adaptačních mechanismů (hledisko délky regenerace po konkrétním typu tréninku).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79450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smtClean="0"/>
              <a:t>Plánování kondiční přípravy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914400"/>
            <a:ext cx="5105400" cy="533400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Nezbytnou součástí basketbalového tréninku  je systematické plánování  sportovní přípravy. V basketbalu zpravidla plánujeme kondiční přípravu na jednotlivé období, mezocykly či mikrocykly v rámci RTC. </a:t>
            </a:r>
          </a:p>
        </p:txBody>
      </p:sp>
      <p:pic>
        <p:nvPicPr>
          <p:cNvPr id="14340" name="Picture 7" descr="j019538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768975" y="2947988"/>
            <a:ext cx="1795463" cy="1833562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dirty="0" smtClean="0"/>
              <a:t>Koncepce přípravy BASKETBALOVÉHO DRUŽSTVA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b="1" i="1" u="sng" smtClean="0"/>
              <a:t>přípravné období</a:t>
            </a:r>
            <a:r>
              <a:rPr lang="cs-CZ" sz="2800" smtClean="0"/>
              <a:t>  </a:t>
            </a:r>
            <a:r>
              <a:rPr lang="cs-CZ" sz="2800" b="1" smtClean="0"/>
              <a:t>I.</a:t>
            </a:r>
            <a:r>
              <a:rPr lang="cs-CZ" sz="2800" smtClean="0"/>
              <a:t> (21. 5. – 30. 6.)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smtClean="0"/>
              <a:t>5 TJ týdně zaměřených na všeobecnou kondiční přípravu s dobou trvání 6 týdnů, důraz na: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 silovou a obecnou vytrvalost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zařazení kruhových tréninků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posilovny (silová vytrvalost)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fartlekovou metodu (45-90 minut s kombinací odrazových cvičení a běhů do kopce)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smtClean="0"/>
              <a:t>jiné kolektivní sporty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98450"/>
          </a:xfrm>
        </p:spPr>
        <p:txBody>
          <a:bodyPr/>
          <a:lstStyle/>
          <a:p>
            <a:pPr eaLnBrk="1" hangingPunct="1">
              <a:defRPr/>
            </a:pPr>
            <a:endParaRPr lang="cs-CZ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dirty="0" smtClean="0"/>
              <a:t>V přípravném období I. </a:t>
            </a:r>
          </a:p>
          <a:p>
            <a:pPr eaLnBrk="1" hangingPunct="1">
              <a:defRPr/>
            </a:pPr>
            <a:r>
              <a:rPr lang="cs-CZ" dirty="0" smtClean="0"/>
              <a:t> model pětidenních cyklů </a:t>
            </a:r>
          </a:p>
          <a:p>
            <a:pPr eaLnBrk="1" hangingPunct="1">
              <a:defRPr/>
            </a:pPr>
            <a:r>
              <a:rPr lang="cs-CZ" dirty="0" smtClean="0"/>
              <a:t>dva dny volna s rehabilitací po odpoledních jednotkách v úterý a v pátek (tab. 1)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1800" smtClean="0">
                <a:solidFill>
                  <a:srgbClr val="009900"/>
                </a:solidFill>
              </a:rPr>
              <a:t>Tab. 1: Orientační plán přípravného období  I. – ve sloupci je uvedena hodnota absolvovaná průměrně v jednom mikrocyklu</a:t>
            </a:r>
          </a:p>
        </p:txBody>
      </p:sp>
      <p:graphicFrame>
        <p:nvGraphicFramePr>
          <p:cNvPr id="28906" name="Group 23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30727"/>
        </p:xfrm>
        <a:graphic>
          <a:graphicData uri="http://schemas.openxmlformats.org/drawingml/2006/table">
            <a:tbl>
              <a:tblPr/>
              <a:tblGrid>
                <a:gridCol w="3922713"/>
                <a:gridCol w="1435100"/>
                <a:gridCol w="1436687"/>
                <a:gridCol w="717550"/>
                <a:gridCol w="717550"/>
              </a:tblGrid>
              <a:tr h="487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mikrocyklus přípravy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a 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a 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Obecná vytrvalost (km)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Tempová a rychlostní vytrvalost (km)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1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Explozivní síla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(počet odrazů)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Síla vytrvalostní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(tuny)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kruhový trénink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kruhový trénink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8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Akcelerační, startovní a max. rychlost (km)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0325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i="1" u="sng" smtClean="0"/>
              <a:t>přípravné období</a:t>
            </a:r>
            <a:r>
              <a:rPr lang="cs-CZ" sz="3200" smtClean="0"/>
              <a:t>  </a:t>
            </a:r>
            <a:r>
              <a:rPr lang="cs-CZ" sz="3200" b="1" smtClean="0"/>
              <a:t>II.</a:t>
            </a:r>
            <a:r>
              <a:rPr lang="cs-CZ" sz="3200" smtClean="0"/>
              <a:t> (1. 7. – 31. 7.)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individuální tréninkový plán – hráči plní dle denního rozpisu a zapisují splněné dle pokynů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zaměřen na: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 maximální a opakované úsilí (posilovna),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err="1" smtClean="0"/>
              <a:t>fartleková</a:t>
            </a:r>
            <a:r>
              <a:rPr lang="cs-CZ" sz="2400" dirty="0" smtClean="0"/>
              <a:t> metoda (45-90 minut s kombinací odrazových cvičení a běhů do kopce)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intervalová metoda (střednědobá a krátkodobá vytrvalost  s úseky od 50 – 1500m),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intermitentní metoda (střídání intenzit a intervalů odpočinku a délek úseků)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resistenční metoda (běh do kopce do 7s trvání s intervalem odpočinku  1:15)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dirty="0" smtClean="0"/>
              <a:t>Při individuálním tréninkovém plánu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model třídenních cyklů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/>
              <a:t>den volna (případně rehabilitace).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79450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b="1" i="1" u="sng" smtClean="0"/>
              <a:t>přípravné období</a:t>
            </a:r>
            <a:r>
              <a:rPr lang="cs-CZ" sz="2800" smtClean="0"/>
              <a:t>  </a:t>
            </a:r>
            <a:r>
              <a:rPr lang="cs-CZ" sz="2800" b="1" smtClean="0"/>
              <a:t>III.</a:t>
            </a:r>
            <a:r>
              <a:rPr lang="cs-CZ" sz="2800" smtClean="0"/>
              <a:t> (1. 8. – 1. 10.)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5257800" cy="5064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12 TJ za týden:</a:t>
            </a:r>
          </a:p>
          <a:p>
            <a:pPr eaLnBrk="1" hangingPunct="1">
              <a:defRPr/>
            </a:pPr>
            <a:r>
              <a:rPr lang="cs-CZ" sz="2400" smtClean="0"/>
              <a:t> 5x atletická příprava</a:t>
            </a:r>
          </a:p>
          <a:p>
            <a:pPr eaLnBrk="1" hangingPunct="1">
              <a:defRPr/>
            </a:pPr>
            <a:r>
              <a:rPr lang="cs-CZ" sz="2400" smtClean="0"/>
              <a:t>3x posilovna</a:t>
            </a:r>
          </a:p>
          <a:p>
            <a:pPr eaLnBrk="1" hangingPunct="1">
              <a:defRPr/>
            </a:pPr>
            <a:r>
              <a:rPr lang="cs-CZ" sz="2400" smtClean="0"/>
              <a:t>2x hala</a:t>
            </a:r>
          </a:p>
          <a:p>
            <a:pPr eaLnBrk="1" hangingPunct="1">
              <a:defRPr/>
            </a:pPr>
            <a:r>
              <a:rPr lang="cs-CZ" sz="2400" smtClean="0"/>
              <a:t>2x rehabilitace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400" smtClean="0"/>
              <a:t>V průběhu období se snižuje počet jednotek zaměřených na rozvoj rychlosti a vytrvalosti na 3TJ  a na rozvoj síly ze 3 TJ na 2 TJ.</a:t>
            </a:r>
          </a:p>
        </p:txBody>
      </p:sp>
      <p:pic>
        <p:nvPicPr>
          <p:cNvPr id="19460" name="Picture 4" descr="j0430739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43600" y="1676400"/>
            <a:ext cx="2819400" cy="327660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22250"/>
          </a:xfrm>
        </p:spPr>
        <p:txBody>
          <a:bodyPr/>
          <a:lstStyle/>
          <a:p>
            <a:pPr eaLnBrk="1" hangingPunct="1">
              <a:defRPr/>
            </a:pPr>
            <a:endParaRPr lang="cs-CZ" sz="40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51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Přípravné období III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společný  tréninkový plán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model:</a:t>
            </a:r>
          </a:p>
          <a:p>
            <a:pPr eaLnBrk="1" hangingPunct="1">
              <a:defRPr/>
            </a:pPr>
            <a:r>
              <a:rPr lang="cs-CZ" sz="2800" dirty="0" smtClean="0"/>
              <a:t> pětidenních (měsíc srpen) </a:t>
            </a:r>
          </a:p>
          <a:p>
            <a:pPr eaLnBrk="1" hangingPunct="1">
              <a:defRPr/>
            </a:pPr>
            <a:r>
              <a:rPr lang="cs-CZ" sz="2800" dirty="0" smtClean="0"/>
              <a:t>šestidenních cyklů (měsíc září)</a:t>
            </a:r>
          </a:p>
          <a:p>
            <a:pPr eaLnBrk="1" hangingPunct="1">
              <a:defRPr/>
            </a:pPr>
            <a:r>
              <a:rPr lang="cs-CZ" sz="2800" dirty="0" smtClean="0"/>
              <a:t> 2 dny a později 1 den volna.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Z hlediska kondiční přípravy by bylo vhodné do tohoto období zařadit větší množství TJ se smíšeným obsahem (tj. kondiční i herní složka v rámci jedné TJ)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527050"/>
          </a:xfrm>
        </p:spPr>
        <p:txBody>
          <a:bodyPr/>
          <a:lstStyle/>
          <a:p>
            <a:pPr eaLnBrk="1" hangingPunct="1">
              <a:defRPr/>
            </a:pPr>
            <a:r>
              <a:rPr lang="cs-CZ" sz="1400" smtClean="0">
                <a:solidFill>
                  <a:srgbClr val="009900"/>
                </a:solidFill>
              </a:rPr>
              <a:t>Tab. 2: Orientační plán přípravného období  III. Měsíc srpen– ve sloupci je uvedena hodnota absolvovaná průměrně v jednom mikrocyklu</a:t>
            </a:r>
          </a:p>
        </p:txBody>
      </p:sp>
      <p:graphicFrame>
        <p:nvGraphicFramePr>
          <p:cNvPr id="32967" name="Group 199"/>
          <p:cNvGraphicFramePr>
            <a:graphicFrameLocks noGrp="1"/>
          </p:cNvGraphicFramePr>
          <p:nvPr>
            <p:ph type="tbl" idx="1"/>
          </p:nvPr>
        </p:nvGraphicFramePr>
        <p:xfrm>
          <a:off x="457200" y="914400"/>
          <a:ext cx="8229600" cy="5216527"/>
        </p:xfrm>
        <a:graphic>
          <a:graphicData uri="http://schemas.openxmlformats.org/drawingml/2006/table">
            <a:tbl>
              <a:tblPr/>
              <a:tblGrid>
                <a:gridCol w="5588000"/>
                <a:gridCol w="660400"/>
                <a:gridCol w="660400"/>
                <a:gridCol w="660400"/>
                <a:gridCol w="660400"/>
              </a:tblGrid>
              <a:tr h="603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mikrocyklus přípravy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Obecná vytrvalost (km)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---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Tempová a rychlostní vytrvalost (km)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Explozivní síla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(počet odrazů)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325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265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Max a submax síla (tuny)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5,4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Startovní, akcelerační a max. rychlost (km)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Neustále stoupající mezinárodní výkonnost družstev basketbalu v Evropě musí vést trenéry k zamyšlení, jak koncipovat přípravu mužstva hrajícího evropské poháry tak, aby bylo konkurenceschopné či dokonce v dané soutěži nejlepší. </a:t>
            </a:r>
          </a:p>
        </p:txBody>
      </p:sp>
      <p:pic>
        <p:nvPicPr>
          <p:cNvPr id="4099" name="Picture 5" descr="j02860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81000"/>
            <a:ext cx="91916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j02860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533400"/>
            <a:ext cx="91916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j02860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5486400"/>
            <a:ext cx="91916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679450"/>
          </a:xfrm>
        </p:spPr>
        <p:txBody>
          <a:bodyPr/>
          <a:lstStyle/>
          <a:p>
            <a:pPr eaLnBrk="1" hangingPunct="1">
              <a:defRPr/>
            </a:pPr>
            <a:r>
              <a:rPr lang="cs-CZ" sz="1600" i="1" u="sng" smtClean="0">
                <a:solidFill>
                  <a:srgbClr val="009900"/>
                </a:solidFill>
                <a:latin typeface="Arial Black" pitchFamily="34" charset="0"/>
              </a:rPr>
              <a:t>rozložení tréninkového zatížení v mikrocyklu  v přípravném období III. V měsíci září:</a:t>
            </a:r>
            <a:r>
              <a:rPr lang="cs-CZ" sz="1600" b="1" smtClean="0">
                <a:solidFill>
                  <a:srgbClr val="009900"/>
                </a:solidFill>
                <a:latin typeface="Arial Black" pitchFamily="34" charset="0"/>
              </a:rPr>
              <a:t/>
            </a:r>
            <a:br>
              <a:rPr lang="cs-CZ" sz="1600" b="1" smtClean="0">
                <a:solidFill>
                  <a:srgbClr val="009900"/>
                </a:solidFill>
                <a:latin typeface="Arial Black" pitchFamily="34" charset="0"/>
              </a:rPr>
            </a:br>
            <a:endParaRPr lang="cs-CZ" sz="1600" b="1" smtClean="0">
              <a:solidFill>
                <a:srgbClr val="009900"/>
              </a:solidFill>
              <a:latin typeface="Arial Black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003399"/>
                </a:solidFill>
              </a:rPr>
              <a:t>sobota</a:t>
            </a:r>
            <a:r>
              <a:rPr lang="cs-CZ" sz="1800" smtClean="0">
                <a:solidFill>
                  <a:srgbClr val="003399"/>
                </a:solidFill>
              </a:rPr>
              <a:t>	</a:t>
            </a:r>
            <a:r>
              <a:rPr lang="cs-CZ" sz="1000" smtClean="0">
                <a:solidFill>
                  <a:srgbClr val="003399"/>
                </a:solidFill>
              </a:rPr>
              <a:t>	</a:t>
            </a:r>
            <a:r>
              <a:rPr lang="cs-CZ" sz="1800" smtClean="0"/>
              <a:t>přátelské utkání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003399"/>
                </a:solidFill>
              </a:rPr>
              <a:t>neděle</a:t>
            </a:r>
            <a:r>
              <a:rPr lang="cs-CZ" sz="1800" smtClean="0"/>
              <a:t> 	volno, případně individuálně fartlek, plavání,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003399"/>
                </a:solidFill>
              </a:rPr>
              <a:t>pondělí</a:t>
            </a:r>
            <a:r>
              <a:rPr lang="cs-CZ" sz="1800" smtClean="0">
                <a:solidFill>
                  <a:srgbClr val="003399"/>
                </a:solidFill>
              </a:rPr>
              <a:t> </a:t>
            </a:r>
            <a:r>
              <a:rPr lang="cs-CZ" sz="1800" smtClean="0"/>
              <a:t>	dopoledne - kondiční trénink (kombinace hala – 		posilovna)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smtClean="0"/>
              <a:t>			odpoledne - basketbalový trénink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smtClean="0"/>
              <a:t>			večer – rehabilitace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003399"/>
                </a:solidFill>
              </a:rPr>
              <a:t>úterý</a:t>
            </a:r>
            <a:r>
              <a:rPr lang="cs-CZ" sz="1800" b="1" smtClean="0"/>
              <a:t>	</a:t>
            </a:r>
            <a:r>
              <a:rPr lang="cs-CZ" sz="1800" smtClean="0"/>
              <a:t>dopoledne -</a:t>
            </a:r>
            <a:r>
              <a:rPr lang="cs-CZ" sz="1800" b="1" smtClean="0"/>
              <a:t>  </a:t>
            </a:r>
            <a:r>
              <a:rPr lang="cs-CZ" sz="1800" smtClean="0"/>
              <a:t>individuální a střelecký trénink, 			odpoledne - basketbalový týmový trénink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b="1" smtClean="0"/>
              <a:t>	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003399"/>
                </a:solidFill>
              </a:rPr>
              <a:t>středa</a:t>
            </a:r>
            <a:r>
              <a:rPr lang="cs-CZ" sz="1800" smtClean="0">
                <a:solidFill>
                  <a:srgbClr val="003399"/>
                </a:solidFill>
              </a:rPr>
              <a:t> </a:t>
            </a:r>
            <a:r>
              <a:rPr lang="cs-CZ" sz="1800" smtClean="0"/>
              <a:t>	dopoledne – střelecký trénink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smtClean="0"/>
              <a:t>			odpoledne přátelské utkání nebo týmový trénink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003399"/>
                </a:solidFill>
              </a:rPr>
              <a:t>čtvrtek </a:t>
            </a:r>
            <a:r>
              <a:rPr lang="cs-CZ" sz="1800" b="1" smtClean="0"/>
              <a:t>	</a:t>
            </a:r>
            <a:r>
              <a:rPr lang="cs-CZ" sz="1800" smtClean="0"/>
              <a:t>dopoledne - kondiční trénink (kombinace hala – 		posilovna)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smtClean="0"/>
              <a:t>			odpoledne - basketbalový trénink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smtClean="0"/>
              <a:t>			večer – rehabilitace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18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b="1" smtClean="0">
                <a:solidFill>
                  <a:srgbClr val="003399"/>
                </a:solidFill>
              </a:rPr>
              <a:t>pátek</a:t>
            </a:r>
            <a:r>
              <a:rPr lang="cs-CZ" sz="1800" smtClean="0">
                <a:solidFill>
                  <a:srgbClr val="003399"/>
                </a:solidFill>
              </a:rPr>
              <a:t> </a:t>
            </a:r>
            <a:r>
              <a:rPr lang="cs-CZ" sz="1800" smtClean="0"/>
              <a:t>	odpoledne -  basketbalový týmový trénink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i="1" u="sng" smtClean="0"/>
              <a:t>hlavní období</a:t>
            </a:r>
            <a:r>
              <a:rPr lang="cs-CZ" smtClean="0"/>
              <a:t>  (3. 10. – 30. 4.)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Při počtu dvě utkání týdně (režim středa – sobota) je volným dnem neděle a hráči mají devět tréninkových jednotek týdně.</a:t>
            </a:r>
          </a:p>
          <a:p>
            <a:pPr eaLnBrk="1" hangingPunct="1">
              <a:defRPr/>
            </a:pPr>
            <a:r>
              <a:rPr lang="cs-CZ" smtClean="0"/>
              <a:t>4 x týmový trénink hala, 2x  smíšený kondiční a herní trénink, 2x posilovna, 1x individuální a 1x dobrovolný střelecký trénink a 2x rehabilitace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98450"/>
          </a:xfrm>
        </p:spPr>
        <p:txBody>
          <a:bodyPr/>
          <a:lstStyle/>
          <a:p>
            <a:pPr eaLnBrk="1" hangingPunct="1">
              <a:defRPr/>
            </a:pPr>
            <a:endParaRPr lang="cs-CZ" sz="40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21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400" smtClean="0"/>
              <a:t>Se zaměřením na: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/>
              <a:t>udržení úrovně potřebných pohybových schopností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/>
              <a:t>v tomto období se nejvíce střetává rovina teoretická s praktickými aplikacemi kondičního tréninku. Vzhledem k vytíženosti hráčů v utkáních (2x týdně a nutné regeneraci po utkání) zbývá minimum prostoru pro racionálně a systematicky řízenou stimulaci pohybových schopností. Přesto považujeme za velmi důležité, aby trenéři v hlavním období respektovali adaptační zákonitosti (hledisko regresu úrovně pohybových schopností při absenci stimulačních podnětů) a věnovali kondiční přípravě minimálně část tréninkové jednotky každý den.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i="1" u="sng" smtClean="0"/>
              <a:t>přechodné období</a:t>
            </a:r>
            <a:r>
              <a:rPr lang="cs-CZ" sz="4000" smtClean="0"/>
              <a:t> (1. 5. –  20.5.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smtClean="0"/>
              <a:t>Regenerační procedury - po 3 týdnech volna zvolit nespecifické sportovní činnosti  (jiné kolektivní i individuální sporty dle zájmu).</a:t>
            </a:r>
          </a:p>
        </p:txBody>
      </p:sp>
      <p:pic>
        <p:nvPicPr>
          <p:cNvPr id="25604" name="Picture 5" descr="j0430450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67263" y="1600200"/>
            <a:ext cx="3800475" cy="4530725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b="1" smtClean="0">
                <a:solidFill>
                  <a:srgbClr val="003399"/>
                </a:solidFill>
              </a:rPr>
              <a:t>počet odehraných utkání v sezóně: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solidFill>
                  <a:srgbClr val="003399"/>
                </a:solidFill>
              </a:rPr>
              <a:t>přípravné období</a:t>
            </a:r>
            <a:r>
              <a:rPr lang="cs-CZ" sz="2400" dirty="0" smtClean="0"/>
              <a:t> -   celkem 10 - 20 utkání   (utkání systémem doma – venku a turnaje)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solidFill>
                  <a:srgbClr val="003399"/>
                </a:solidFill>
              </a:rPr>
              <a:t>hlavní období</a:t>
            </a:r>
            <a:r>
              <a:rPr lang="cs-CZ" sz="2400" dirty="0" smtClean="0"/>
              <a:t> 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u="sng" dirty="0" smtClean="0">
                <a:solidFill>
                  <a:srgbClr val="009900"/>
                </a:solidFill>
              </a:rPr>
              <a:t>liga</a:t>
            </a:r>
            <a:r>
              <a:rPr lang="cs-CZ" sz="2400" u="sng" dirty="0" smtClean="0"/>
              <a:t>:</a:t>
            </a:r>
            <a:r>
              <a:rPr lang="cs-CZ" sz="2400" dirty="0" smtClean="0"/>
              <a:t> min. 44 utkání v základní části 4x s každým soupeřem 2x doma, venku, pak play </a:t>
            </a:r>
            <a:r>
              <a:rPr lang="cs-CZ" sz="2400" dirty="0" err="1" smtClean="0"/>
              <a:t>off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u="sng" dirty="0" smtClean="0">
                <a:solidFill>
                  <a:srgbClr val="009900"/>
                </a:solidFill>
              </a:rPr>
              <a:t>evropský pohár</a:t>
            </a:r>
            <a:r>
              <a:rPr lang="cs-CZ" sz="2400" u="sng" dirty="0" smtClean="0"/>
              <a:t> –</a:t>
            </a:r>
            <a:r>
              <a:rPr lang="cs-CZ" sz="2400" dirty="0" smtClean="0"/>
              <a:t> celkem 8 utkání   (6 utkání v základní skupině a 2 utkání o umístění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400" u="sng" dirty="0" smtClean="0">
                <a:solidFill>
                  <a:srgbClr val="009900"/>
                </a:solidFill>
              </a:rPr>
              <a:t>Český pohár</a:t>
            </a:r>
            <a:r>
              <a:rPr lang="cs-CZ" sz="2400" dirty="0" smtClean="0"/>
              <a:t> – 1-5 utkání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b="1" u="sng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u="sng" dirty="0" smtClean="0">
                <a:solidFill>
                  <a:schemeClr val="accent1"/>
                </a:solidFill>
              </a:rPr>
              <a:t>celkem  min. 53 utkání v celé sezóně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" name="Rectangle 1024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00025"/>
          </a:xfrm>
        </p:spPr>
        <p:txBody>
          <a:bodyPr/>
          <a:lstStyle/>
          <a:p>
            <a:pPr eaLnBrk="1" hangingPunct="1">
              <a:defRPr/>
            </a:pPr>
            <a:endParaRPr lang="cs-CZ" sz="4000" smtClean="0"/>
          </a:p>
        </p:txBody>
      </p:sp>
      <p:graphicFrame>
        <p:nvGraphicFramePr>
          <p:cNvPr id="51659" name="Group 1483"/>
          <p:cNvGraphicFramePr>
            <a:graphicFrameLocks noGrp="1"/>
          </p:cNvGraphicFramePr>
          <p:nvPr>
            <p:ph type="tbl" idx="1"/>
          </p:nvPr>
        </p:nvGraphicFramePr>
        <p:xfrm>
          <a:off x="457200" y="609600"/>
          <a:ext cx="8229600" cy="5556250"/>
        </p:xfrm>
        <a:graphic>
          <a:graphicData uri="http://schemas.openxmlformats.org/drawingml/2006/table">
            <a:tbl>
              <a:tblPr/>
              <a:tblGrid>
                <a:gridCol w="1103313"/>
                <a:gridCol w="1544637"/>
                <a:gridCol w="350838"/>
                <a:gridCol w="352425"/>
                <a:gridCol w="704850"/>
                <a:gridCol w="182562"/>
                <a:gridCol w="522288"/>
                <a:gridCol w="801687"/>
                <a:gridCol w="1460500"/>
                <a:gridCol w="352425"/>
                <a:gridCol w="854075"/>
              </a:tblGrid>
              <a:tr h="2952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Cykly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5-11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460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Metody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kruhová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silově-vytrvalostní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kontinuální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fartleková intervalová resistenční</a:t>
                      </a:r>
                      <a:endParaRPr kumimoji="0" lang="cs-CZ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maximální a opakované úsilí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fartleková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intervalová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intermitentní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resistenční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opakovací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max. úsilí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kontrastní rychlostní  plyometrická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intervalová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intermitentní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opakovací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asistenční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rychlostní,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plyometrická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kontrastní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opakovací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intermitentní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intervalová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Měsíc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3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červen, červenec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srpen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září - říjen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říjen - duben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květen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9933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cs-CZ" smtClean="0"/>
              <a:t>Otázka racionálně řízené kondiční přípravy mužstva se v dnešní době stává aktuální. Důvodem je zlepšující se ekonomická situace oddílů, které disponují prostředky na angažování kondičních trenérů. </a:t>
            </a:r>
          </a:p>
        </p:txBody>
      </p:sp>
      <p:pic>
        <p:nvPicPr>
          <p:cNvPr id="5123" name="Picture 4" descr="j02220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4572000"/>
            <a:ext cx="1781175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98450"/>
          </a:xfrm>
        </p:spPr>
        <p:txBody>
          <a:bodyPr/>
          <a:lstStyle/>
          <a:p>
            <a:pPr eaLnBrk="1" hangingPunct="1">
              <a:defRPr/>
            </a:pPr>
            <a:endParaRPr lang="cs-CZ" sz="4000" smtClean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762000"/>
            <a:ext cx="4038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sz="2800" smtClean="0"/>
              <a:t>Využití jednotlivých pohybových schopností v basketbalu (jejich rozvoj je primárním cílem kondičního tréninku) vyplývá ze zapojení hráčů do hry dle vymezených pozic a definovaných úkolů. </a:t>
            </a:r>
          </a:p>
        </p:txBody>
      </p:sp>
      <p:pic>
        <p:nvPicPr>
          <p:cNvPr id="6148" name="Picture 11" descr="j0431320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517775"/>
            <a:ext cx="4038600" cy="2693988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Pozice v basketbalu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1 rozehrávač</a:t>
            </a:r>
          </a:p>
          <a:p>
            <a:pPr>
              <a:defRPr/>
            </a:pPr>
            <a:r>
              <a:rPr lang="cs-CZ" dirty="0" smtClean="0"/>
              <a:t>2 malé křídlo</a:t>
            </a:r>
          </a:p>
          <a:p>
            <a:pPr>
              <a:defRPr/>
            </a:pPr>
            <a:r>
              <a:rPr lang="cs-CZ" dirty="0" smtClean="0"/>
              <a:t>3 velké křídlo</a:t>
            </a:r>
          </a:p>
          <a:p>
            <a:pPr>
              <a:defRPr/>
            </a:pPr>
            <a:r>
              <a:rPr lang="cs-CZ" dirty="0" smtClean="0"/>
              <a:t>4 </a:t>
            </a:r>
            <a:r>
              <a:rPr lang="cs-CZ" dirty="0" err="1" smtClean="0"/>
              <a:t>podkošovýhráč</a:t>
            </a:r>
            <a:r>
              <a:rPr lang="cs-CZ" dirty="0" smtClean="0"/>
              <a:t>, tzv. </a:t>
            </a:r>
            <a:r>
              <a:rPr lang="cs-CZ" dirty="0" err="1" smtClean="0"/>
              <a:t>postman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5 klasický pivotman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Současný trend</a:t>
            </a:r>
          </a:p>
          <a:p>
            <a:pPr>
              <a:buFont typeface="Wingdings" pitchFamily="2" charset="2"/>
              <a:buNone/>
              <a:defRPr/>
            </a:pPr>
            <a:r>
              <a:rPr lang="cs-CZ" dirty="0" smtClean="0"/>
              <a:t>Univerzálnost hráčů na pozici 2-4</a:t>
            </a:r>
            <a:endParaRPr lang="cs-CZ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cs-CZ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/>
              <a:t>Základem fyzické připravenosti pro vlastní herní činnosti je vysoká úroveň: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22250"/>
          </a:xfrm>
        </p:spPr>
        <p:txBody>
          <a:bodyPr/>
          <a:lstStyle/>
          <a:p>
            <a:pPr eaLnBrk="1" hangingPunct="1">
              <a:defRPr/>
            </a:pPr>
            <a:endParaRPr lang="cs-CZ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6705600" cy="55213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b="1" smtClean="0"/>
              <a:t>rychlosti – reakční, startovní, akcelerační, odrazové a jednorázových pohybů (hody) </a:t>
            </a:r>
            <a:endParaRPr lang="cs-CZ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/>
              <a:t>Rychlost reakční, startovní, akcelerační a odrazovou hráči využijí mnohokrát během utkání. Dominantně využívané metody pro rozvoj potřebných rychlostních schopností by měly být: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/>
              <a:t>metody resistenční (se zátěží, běh do kopce, běh proti větru)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/>
              <a:t>metody opakovací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/>
              <a:t>metody intermitentní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smtClean="0"/>
              <a:t>metody asistenční (v případě stagnace akcelerační a maximální rychlosti </a:t>
            </a:r>
          </a:p>
        </p:txBody>
      </p:sp>
      <p:pic>
        <p:nvPicPr>
          <p:cNvPr id="9220" name="Picture 4" descr="j0424214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91400" y="2438400"/>
            <a:ext cx="1536700" cy="2127250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46050"/>
          </a:xfrm>
        </p:spPr>
        <p:txBody>
          <a:bodyPr/>
          <a:lstStyle/>
          <a:p>
            <a:pPr eaLnBrk="1" hangingPunct="1">
              <a:defRPr/>
            </a:pPr>
            <a:endParaRPr lang="cs-CZ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5943600" cy="5597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síly (explozivní, rychlé a statické)</a:t>
            </a:r>
            <a:endParaRPr lang="cs-CZ" sz="24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Spektrum silových schopností využívají basketbalisté v utkání skoro kompletně. Přesto lze tvrdit, že nejdůležitější by měl být rozvoj síly explozivní a rychlé.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Velmi důležité budou pro samotný výkon následující metody: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metoda plyometrické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metoda kontrastní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metoda rychlostní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metoda kruhová a silově vytrvalostní – anaerobní charakter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metoda izometrická (z hlediska udržení určité pozice)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cs-CZ" sz="2400" smtClean="0"/>
          </a:p>
        </p:txBody>
      </p:sp>
      <p:pic>
        <p:nvPicPr>
          <p:cNvPr id="10244" name="Picture 11" descr="j043078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24600" y="1752600"/>
            <a:ext cx="2433638" cy="338772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22250"/>
          </a:xfrm>
        </p:spPr>
        <p:txBody>
          <a:bodyPr/>
          <a:lstStyle/>
          <a:p>
            <a:pPr eaLnBrk="1" hangingPunct="1">
              <a:defRPr/>
            </a:pPr>
            <a:endParaRPr lang="cs-CZ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4038600" cy="601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smtClean="0"/>
              <a:t>vytrvalosti (především anaerobní a aerobně anaerobní)</a:t>
            </a:r>
            <a:r>
              <a:rPr lang="cs-CZ" sz="2400" smtClean="0"/>
              <a:t> Na základě analýzy literárních pramenů lze konstatovat, že vytrvalost je podmíněna především čtveřicí navzájem nezávislých faktorů: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výší maximální spotřeby kyslíku (dále jen VO2 max),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 ekonomikou běhu,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 % VO2 max na anaerobním prahu (dále jen ANP).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smtClean="0"/>
              <a:t>anaerobní kapacitou</a:t>
            </a:r>
          </a:p>
        </p:txBody>
      </p:sp>
      <p:pic>
        <p:nvPicPr>
          <p:cNvPr id="11268" name="Picture 4" descr="j0424397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2519363"/>
            <a:ext cx="4038600" cy="2690812"/>
          </a:xfr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Závod">
  <a:themeElements>
    <a:clrScheme name="Závod 2">
      <a:dk1>
        <a:srgbClr val="800000"/>
      </a:dk1>
      <a:lt1>
        <a:srgbClr val="FFFFFF"/>
      </a:lt1>
      <a:dk2>
        <a:srgbClr val="FF9900"/>
      </a:dk2>
      <a:lt2>
        <a:srgbClr val="FFFF99"/>
      </a:lt2>
      <a:accent1>
        <a:srgbClr val="FF5050"/>
      </a:accent1>
      <a:accent2>
        <a:srgbClr val="CC3300"/>
      </a:accent2>
      <a:accent3>
        <a:srgbClr val="FFCAAA"/>
      </a:accent3>
      <a:accent4>
        <a:srgbClr val="DADADA"/>
      </a:accent4>
      <a:accent5>
        <a:srgbClr val="FFB3B3"/>
      </a:accent5>
      <a:accent6>
        <a:srgbClr val="B92D00"/>
      </a:accent6>
      <a:hlink>
        <a:srgbClr val="FFFF99"/>
      </a:hlink>
      <a:folHlink>
        <a:srgbClr val="FFCC00"/>
      </a:folHlink>
    </a:clrScheme>
    <a:fontScheme name="Závod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ávod 1">
        <a:dk1>
          <a:srgbClr val="5C1F00"/>
        </a:dk1>
        <a:lt1>
          <a:srgbClr val="FFFFFF"/>
        </a:lt1>
        <a:dk2>
          <a:srgbClr val="990000"/>
        </a:dk2>
        <a:lt2>
          <a:srgbClr val="FFF9BB"/>
        </a:lt2>
        <a:accent1>
          <a:srgbClr val="FF3300"/>
        </a:accent1>
        <a:accent2>
          <a:srgbClr val="B86D52"/>
        </a:accent2>
        <a:accent3>
          <a:srgbClr val="CAAAAA"/>
        </a:accent3>
        <a:accent4>
          <a:srgbClr val="DADADA"/>
        </a:accent4>
        <a:accent5>
          <a:srgbClr val="FFADAA"/>
        </a:accent5>
        <a:accent6>
          <a:srgbClr val="A66249"/>
        </a:accent6>
        <a:hlink>
          <a:srgbClr val="FF99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2">
        <a:dk1>
          <a:srgbClr val="800000"/>
        </a:dk1>
        <a:lt1>
          <a:srgbClr val="FFFFFF"/>
        </a:lt1>
        <a:dk2>
          <a:srgbClr val="FF9900"/>
        </a:dk2>
        <a:lt2>
          <a:srgbClr val="FFFF99"/>
        </a:lt2>
        <a:accent1>
          <a:srgbClr val="FF5050"/>
        </a:accent1>
        <a:accent2>
          <a:srgbClr val="CC3300"/>
        </a:accent2>
        <a:accent3>
          <a:srgbClr val="FFCAAA"/>
        </a:accent3>
        <a:accent4>
          <a:srgbClr val="DADADA"/>
        </a:accent4>
        <a:accent5>
          <a:srgbClr val="FFB3B3"/>
        </a:accent5>
        <a:accent6>
          <a:srgbClr val="B92D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3">
        <a:dk1>
          <a:srgbClr val="2A5400"/>
        </a:dk1>
        <a:lt1>
          <a:srgbClr val="FFFFFF"/>
        </a:lt1>
        <a:dk2>
          <a:srgbClr val="4A9400"/>
        </a:dk2>
        <a:lt2>
          <a:srgbClr val="F3F2D9"/>
        </a:lt2>
        <a:accent1>
          <a:srgbClr val="99CC00"/>
        </a:accent1>
        <a:accent2>
          <a:srgbClr val="6B4A39"/>
        </a:accent2>
        <a:accent3>
          <a:srgbClr val="B1C8AA"/>
        </a:accent3>
        <a:accent4>
          <a:srgbClr val="DADADA"/>
        </a:accent4>
        <a:accent5>
          <a:srgbClr val="CAE2AA"/>
        </a:accent5>
        <a:accent6>
          <a:srgbClr val="604233"/>
        </a:accent6>
        <a:hlink>
          <a:srgbClr val="E2BC5E"/>
        </a:hlink>
        <a:folHlink>
          <a:srgbClr val="AB7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4">
        <a:dk1>
          <a:srgbClr val="005A58"/>
        </a:dk1>
        <a:lt1>
          <a:srgbClr val="FFFFFF"/>
        </a:lt1>
        <a:dk2>
          <a:srgbClr val="009E9A"/>
        </a:dk2>
        <a:lt2>
          <a:srgbClr val="C5EBE4"/>
        </a:lt2>
        <a:accent1>
          <a:srgbClr val="0099CC"/>
        </a:accent1>
        <a:accent2>
          <a:srgbClr val="339933"/>
        </a:accent2>
        <a:accent3>
          <a:srgbClr val="AACCCA"/>
        </a:accent3>
        <a:accent4>
          <a:srgbClr val="DADADA"/>
        </a:accent4>
        <a:accent5>
          <a:srgbClr val="AACAE2"/>
        </a:accent5>
        <a:accent6>
          <a:srgbClr val="2D8A2D"/>
        </a:accent6>
        <a:hlink>
          <a:srgbClr val="00FF99"/>
        </a:hlink>
        <a:folHlink>
          <a:srgbClr val="4CD2D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5">
        <a:dk1>
          <a:srgbClr val="000070"/>
        </a:dk1>
        <a:lt1>
          <a:srgbClr val="FFFFFF"/>
        </a:lt1>
        <a:dk2>
          <a:srgbClr val="0000FF"/>
        </a:dk2>
        <a:lt2>
          <a:srgbClr val="C5C5FF"/>
        </a:lt2>
        <a:accent1>
          <a:srgbClr val="0099FF"/>
        </a:accent1>
        <a:accent2>
          <a:srgbClr val="7883B4"/>
        </a:accent2>
        <a:accent3>
          <a:srgbClr val="AAAAFF"/>
        </a:accent3>
        <a:accent4>
          <a:srgbClr val="DADADA"/>
        </a:accent4>
        <a:accent5>
          <a:srgbClr val="AACAFF"/>
        </a:accent5>
        <a:accent6>
          <a:srgbClr val="6C76A3"/>
        </a:accent6>
        <a:hlink>
          <a:srgbClr val="00FFFF"/>
        </a:hlink>
        <a:folHlink>
          <a:srgbClr val="2DBF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6">
        <a:dk1>
          <a:srgbClr val="4D4D4D"/>
        </a:dk1>
        <a:lt1>
          <a:srgbClr val="FFFFFF"/>
        </a:lt1>
        <a:dk2>
          <a:srgbClr val="8202E2"/>
        </a:dk2>
        <a:lt2>
          <a:srgbClr val="CCCCFF"/>
        </a:lt2>
        <a:accent1>
          <a:srgbClr val="CC99FF"/>
        </a:accent1>
        <a:accent2>
          <a:srgbClr val="666699"/>
        </a:accent2>
        <a:accent3>
          <a:srgbClr val="C1AAEE"/>
        </a:accent3>
        <a:accent4>
          <a:srgbClr val="DADADA"/>
        </a:accent4>
        <a:accent5>
          <a:srgbClr val="E2CAFF"/>
        </a:accent5>
        <a:accent6>
          <a:srgbClr val="5C5C8A"/>
        </a:accent6>
        <a:hlink>
          <a:srgbClr val="FF7C8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7">
        <a:dk1>
          <a:srgbClr val="575863"/>
        </a:dk1>
        <a:lt1>
          <a:srgbClr val="FFFFFF"/>
        </a:lt1>
        <a:dk2>
          <a:srgbClr val="818982"/>
        </a:dk2>
        <a:lt2>
          <a:srgbClr val="EAEAEA"/>
        </a:lt2>
        <a:accent1>
          <a:srgbClr val="CC6600"/>
        </a:accent1>
        <a:accent2>
          <a:srgbClr val="A4A686"/>
        </a:accent2>
        <a:accent3>
          <a:srgbClr val="C1C4C1"/>
        </a:accent3>
        <a:accent4>
          <a:srgbClr val="DADADA"/>
        </a:accent4>
        <a:accent5>
          <a:srgbClr val="E2B8AA"/>
        </a:accent5>
        <a:accent6>
          <a:srgbClr val="949679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ávod 8">
        <a:dk1>
          <a:srgbClr val="000000"/>
        </a:dk1>
        <a:lt1>
          <a:srgbClr val="FFFFFF"/>
        </a:lt1>
        <a:dk2>
          <a:srgbClr val="000000"/>
        </a:dk2>
        <a:lt2>
          <a:srgbClr val="CDCDCD"/>
        </a:lt2>
        <a:accent1>
          <a:srgbClr val="CDD9F7"/>
        </a:accent1>
        <a:accent2>
          <a:srgbClr val="99FF33"/>
        </a:accent2>
        <a:accent3>
          <a:srgbClr val="FFFFFF"/>
        </a:accent3>
        <a:accent4>
          <a:srgbClr val="000000"/>
        </a:accent4>
        <a:accent5>
          <a:srgbClr val="E3E9FA"/>
        </a:accent5>
        <a:accent6>
          <a:srgbClr val="8AE72D"/>
        </a:accent6>
        <a:hlink>
          <a:srgbClr val="0033CC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Competition</Template>
  <TotalTime>146</TotalTime>
  <Words>825</Words>
  <Application>Microsoft Office PowerPoint</Application>
  <PresentationFormat>Předvádění na obrazovce (4:3)</PresentationFormat>
  <Paragraphs>244</Paragraphs>
  <Slides>25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Verdana</vt:lpstr>
      <vt:lpstr>Arial</vt:lpstr>
      <vt:lpstr>Wingdings</vt:lpstr>
      <vt:lpstr>Calibri</vt:lpstr>
      <vt:lpstr>Times New Roman</vt:lpstr>
      <vt:lpstr>Arial Black</vt:lpstr>
      <vt:lpstr>Závod</vt:lpstr>
      <vt:lpstr>Kondiční příprava v tréninku basketbalistů. </vt:lpstr>
      <vt:lpstr>Snímek 2</vt:lpstr>
      <vt:lpstr>Snímek 3</vt:lpstr>
      <vt:lpstr>Snímek 4</vt:lpstr>
      <vt:lpstr>Pozice v basketbalu</vt:lpstr>
      <vt:lpstr>Snímek 6</vt:lpstr>
      <vt:lpstr>Snímek 7</vt:lpstr>
      <vt:lpstr>Snímek 8</vt:lpstr>
      <vt:lpstr>Snímek 9</vt:lpstr>
      <vt:lpstr>Snímek 10</vt:lpstr>
      <vt:lpstr>Snímek 11</vt:lpstr>
      <vt:lpstr>Plánování kondiční přípravy</vt:lpstr>
      <vt:lpstr>Koncepce přípravy BASKETBALOVÉHO DRUŽSTVA</vt:lpstr>
      <vt:lpstr>Snímek 14</vt:lpstr>
      <vt:lpstr>Tab. 1: Orientační plán přípravného období  I. – ve sloupci je uvedena hodnota absolvovaná průměrně v jednom mikrocyklu</vt:lpstr>
      <vt:lpstr>přípravné období  II. (1. 7. – 31. 7.)</vt:lpstr>
      <vt:lpstr>přípravné období  III. (1. 8. – 1. 10.)</vt:lpstr>
      <vt:lpstr>Snímek 18</vt:lpstr>
      <vt:lpstr>Tab. 2: Orientační plán přípravného období  III. Měsíc srpen– ve sloupci je uvedena hodnota absolvovaná průměrně v jednom mikrocyklu</vt:lpstr>
      <vt:lpstr>rozložení tréninkového zatížení v mikrocyklu  v přípravném období III. V měsíci září: </vt:lpstr>
      <vt:lpstr>hlavní období  (3. 10. – 30. 4.)</vt:lpstr>
      <vt:lpstr>Snímek 22</vt:lpstr>
      <vt:lpstr>přechodné období (1. 5. –  20.5. </vt:lpstr>
      <vt:lpstr>počet odehraných utkání v sezóně:</vt:lpstr>
      <vt:lpstr>Snímek 25</vt:lpstr>
    </vt:vector>
  </TitlesOfParts>
  <Company>FSpS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Teoretická východiska versus praktické aplikace kondiční přípravy v tréninku basketbalistů. </dc:title>
  <dc:creator>Martin</dc:creator>
  <cp:lastModifiedBy>Valued Acer Customer</cp:lastModifiedBy>
  <cp:revision>11</cp:revision>
  <dcterms:created xsi:type="dcterms:W3CDTF">2008-05-05T12:03:08Z</dcterms:created>
  <dcterms:modified xsi:type="dcterms:W3CDTF">2013-09-11T16:33:08Z</dcterms:modified>
</cp:coreProperties>
</file>