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82" r:id="rId2"/>
    <p:sldId id="285" r:id="rId3"/>
    <p:sldId id="286" r:id="rId4"/>
    <p:sldId id="296" r:id="rId5"/>
    <p:sldId id="294" r:id="rId6"/>
    <p:sldId id="297" r:id="rId7"/>
    <p:sldId id="298" r:id="rId8"/>
    <p:sldId id="299" r:id="rId9"/>
    <p:sldId id="300" r:id="rId10"/>
    <p:sldId id="295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8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781E5B-B3EE-4AE0-879E-DF949675477D}" type="datetimeFigureOut">
              <a:rPr lang="cs-CZ"/>
              <a:pPr>
                <a:defRPr/>
              </a:pPr>
              <a:t>11.9.2013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1978C-8851-4B87-9418-E9FD9D99D3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F36C97-9651-4439-A18E-441B9E4532F1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EFC34B-5E71-4584-8773-FAEFE748C399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084030-C5CA-4A62-9FB1-B6A887440C81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482066-9D86-447E-A26A-BE10DD4FC789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4F27B-84CA-4224-8B76-E975F7AAAD78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1F1CA3-971D-48B9-B996-B81950E99C18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FE71CF-856D-4FBC-BEA4-C096E11C1775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F8778E-E230-4024-B060-50C40D8FA527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FA124D-3074-4B78-A7E1-D4BBA86FE352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9A8FD2-4C74-4463-B42A-A385B53854ED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20882-303E-486E-87FC-7F0B142216CB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8CB0B-16AE-4ED5-A9C8-92DDA0CAEAC5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D8FF9-02B7-4018-9C01-D3A3554585A2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C9A8C9-8F83-425D-8E06-8ED433715DCE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C01194-02B1-4ED3-A656-CDCFD9545D32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C62FB2-1DB3-4FF3-90C2-7FD41734D44F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B5F09-1319-4B12-A6C0-565AEACE3258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F2D770-08D2-4BE1-8F9E-B67A07E35DEE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162" y="-14"/>
              <a:ext cx="5996" cy="4553"/>
              <a:chOff x="-162" y="-14"/>
              <a:chExt cx="5996" cy="4553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5" y="-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6" name="Group 85"/>
            <p:cNvGrpSpPr>
              <a:grpSpLocks/>
            </p:cNvGrpSpPr>
            <p:nvPr userDrawn="1"/>
          </p:nvGrpSpPr>
          <p:grpSpPr bwMode="auto">
            <a:xfrm>
              <a:off x="76" y="1905"/>
              <a:ext cx="5577" cy="1255"/>
              <a:chOff x="76" y="1905"/>
              <a:chExt cx="5577" cy="1255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9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 rot="-3629538">
                <a:off x="242" y="1942"/>
                <a:ext cx="1025" cy="952"/>
                <a:chOff x="1028" y="936"/>
                <a:chExt cx="2844" cy="2640"/>
              </a:xfrm>
            </p:grpSpPr>
            <p:sp>
              <p:nvSpPr>
                <p:cNvPr id="11" name="Freeform 94"/>
                <p:cNvSpPr>
                  <a:spLocks/>
                </p:cNvSpPr>
                <p:nvPr/>
              </p:nvSpPr>
              <p:spPr bwMode="auto">
                <a:xfrm>
                  <a:off x="1038" y="955"/>
                  <a:ext cx="2844" cy="2609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2" name="Freeform 95"/>
                <p:cNvSpPr>
                  <a:spLocks/>
                </p:cNvSpPr>
                <p:nvPr/>
              </p:nvSpPr>
              <p:spPr bwMode="auto">
                <a:xfrm>
                  <a:off x="1090" y="974"/>
                  <a:ext cx="641" cy="1916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3" name="Freeform 96"/>
                <p:cNvSpPr>
                  <a:spLocks/>
                </p:cNvSpPr>
                <p:nvPr/>
              </p:nvSpPr>
              <p:spPr bwMode="auto">
                <a:xfrm>
                  <a:off x="1219" y="926"/>
                  <a:ext cx="2411" cy="627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4" name="Freeform 97"/>
                <p:cNvSpPr>
                  <a:spLocks/>
                </p:cNvSpPr>
                <p:nvPr/>
              </p:nvSpPr>
              <p:spPr bwMode="auto">
                <a:xfrm>
                  <a:off x="1843" y="1635"/>
                  <a:ext cx="1548" cy="1506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98"/>
                <p:cNvSpPr>
                  <a:spLocks/>
                </p:cNvSpPr>
                <p:nvPr/>
              </p:nvSpPr>
              <p:spPr bwMode="auto">
                <a:xfrm>
                  <a:off x="1629" y="1452"/>
                  <a:ext cx="921" cy="910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4195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196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0E05-7674-4D64-AD92-33A6A52C5B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FAE2-97E4-49D7-BB0F-47B45EB32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16A2-4566-4F85-BFB4-163BC8DA7C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3C48-EB47-4A97-A61A-A40995E8D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510C-AC9D-4959-989F-864792996C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6F57-0903-4C61-9F89-3AA90C83D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9A64-7A6D-4BFF-83B4-E3B3F9C02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1AB1-2FA0-4509-B67B-4998EA2C2E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8F-89F7-4199-BA66-D2D17899E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F8196-CB9A-44CD-BB41-B3515E055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5E265-FA51-4DF0-96EE-DB1DD0640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5DB07-AD4D-4816-B021-EF78872E9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53388-4032-481C-B7D0-20CD0BD33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5ECE-BEF5-4F92-AEA1-6DCCA2F9F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3076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7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1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3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4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5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6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7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8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9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0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1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2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3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4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5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6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7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0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1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2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3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8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9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0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1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2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7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8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9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0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1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2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3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4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5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6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7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8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9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0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1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2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3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4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5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6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7" name="Freeform 65"/>
              <p:cNvSpPr>
                <a:spLocks/>
              </p:cNvSpPr>
              <p:nvPr userDrawn="1"/>
            </p:nvSpPr>
            <p:spPr bwMode="hidden">
              <a:xfrm rot="3318475">
                <a:off x="4139" y="-6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8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9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0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1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2" name="Freeform 70"/>
              <p:cNvSpPr>
                <a:spLocks/>
              </p:cNvSpPr>
              <p:nvPr userDrawn="1"/>
            </p:nvSpPr>
            <p:spPr bwMode="hidden">
              <a:xfrm rot="6284068">
                <a:off x="4901" y="7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3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4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5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6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7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8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9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0" name="Freeform 78"/>
              <p:cNvSpPr>
                <a:spLocks/>
              </p:cNvSpPr>
              <p:nvPr userDrawn="1"/>
            </p:nvSpPr>
            <p:spPr bwMode="hidden">
              <a:xfrm rot="3318475">
                <a:off x="4103" y="199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1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2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3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4" name="Freeform 82"/>
              <p:cNvSpPr>
                <a:spLocks/>
              </p:cNvSpPr>
              <p:nvPr userDrawn="1"/>
            </p:nvSpPr>
            <p:spPr bwMode="hidden">
              <a:xfrm rot="6284068">
                <a:off x="4589" y="25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5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6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3158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9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4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316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3163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6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3170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171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72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3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6B74F4-61DF-4900-A3D4-70843528C9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0" grpId="0"/>
      <p:bldP spid="317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.idnes.cz/10/082/org/JB3507e2_baskett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pPr algn="ctr"/>
            <a:r>
              <a:rPr lang="cs-CZ" smtClean="0"/>
              <a:t> Basketbalová pravidla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076" name="Picture 4" descr="MCj03186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517775"/>
            <a:ext cx="61722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1" descr="Nové&#10;rozměry basketbalového hřiště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747713"/>
            <a:ext cx="851535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1"/>
          <p:cNvSpPr>
            <a:spLocks noChangeArrowheads="1"/>
          </p:cNvSpPr>
          <p:nvPr/>
        </p:nvSpPr>
        <p:spPr bwMode="auto">
          <a:xfrm>
            <a:off x="609600" y="990600"/>
            <a:ext cx="79248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/>
              <a:t>1. Hráči</a:t>
            </a: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hráč je člen týmu na hřišti, náhradník je člen týmu na lavičce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- hráči nesmí mít při hře : předměty, které mohou způsobit zranění např. řetízky, náušnici, ostré spony ve vlasech, prsteny, dlouhé nehty.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hráč může mít : bandáže, ortézy (měkké bez ostrých hran), chránič nosu, brýle, čelenky (nesmí být z hrubého, abrazivního materiálu)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5 na hřišti, 12 celkem</a:t>
            </a:r>
          </a:p>
          <a:p>
            <a:pPr>
              <a:buFontTx/>
              <a:buChar char="-"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délník 1"/>
          <p:cNvSpPr>
            <a:spLocks noChangeArrowheads="1"/>
          </p:cNvSpPr>
          <p:nvPr/>
        </p:nvSpPr>
        <p:spPr bwMode="auto">
          <a:xfrm>
            <a:off x="533400" y="990600"/>
            <a:ext cx="7924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/>
              <a:t>2. Trenér</a:t>
            </a:r>
            <a:r>
              <a:rPr lang="cs-CZ" sz="2400"/>
              <a:t/>
            </a:r>
            <a:br>
              <a:rPr lang="cs-CZ" sz="2400"/>
            </a:b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   20 minut před začátkem utkání dá zapisovatelovi seznam jmen a čísel hráčů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   10 minut před začátkem utkání svým podpisem potvrdí souhlas se jmény a čísly hráčů a s jmény trenérů, současně označí 5 hráčů, kteří nastoupí na začátek utkání,</a:t>
            </a:r>
            <a:br>
              <a:rPr lang="cs-CZ" sz="2400"/>
            </a:b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    vede družstvo v průběhu utkání, může zůstat stát v průběhu utkání a vyžaduje oddechové časy.</a:t>
            </a:r>
          </a:p>
        </p:txBody>
      </p:sp>
    </p:spTree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élník 1"/>
          <p:cNvSpPr>
            <a:spLocks noChangeArrowheads="1"/>
          </p:cNvSpPr>
          <p:nvPr/>
        </p:nvSpPr>
        <p:spPr bwMode="auto">
          <a:xfrm>
            <a:off x="609600" y="685800"/>
            <a:ext cx="8077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/>
              <a:t>3. Dresy </a:t>
            </a: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- stejné barvy, musí být vždy zastrčené do trenek během zápasu, povoleny jsou i kombinézy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- jakýkoliv nátělník pod dresem jen s lékařským povolením, bez lékařského povolení jen nátělník stejné barvy jako dres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- čísla na dresech : na zádech min. 20 cm, vepředu 10 cm, oboje 2 cm široké, čísla od 4 do 99</a:t>
            </a:r>
          </a:p>
          <a:p>
            <a:pPr>
              <a:buFont typeface="Arial" charset="0"/>
              <a:buChar char="•"/>
            </a:pPr>
            <a:endParaRPr lang="cs-CZ" sz="2400"/>
          </a:p>
          <a:p>
            <a:pPr>
              <a:buFont typeface="Arial" charset="0"/>
              <a:buChar char="•"/>
            </a:pPr>
            <a:r>
              <a:rPr lang="cs-CZ" sz="2400"/>
              <a:t>- tým musí mít minimálně dvě sady dresů, domácí tým světlé, hostující tmavé. Týmy se mohou domluvit.</a:t>
            </a:r>
          </a:p>
        </p:txBody>
      </p:sp>
    </p:spTree>
  </p:cSld>
  <p:clrMapOvr>
    <a:masterClrMapping/>
  </p:clrMapOvr>
  <p:transition spd="med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délník 1"/>
          <p:cNvSpPr>
            <a:spLocks noChangeArrowheads="1"/>
          </p:cNvSpPr>
          <p:nvPr/>
        </p:nvSpPr>
        <p:spPr bwMode="auto">
          <a:xfrm>
            <a:off x="2286000" y="890588"/>
            <a:ext cx="45720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4 Tři rozhodčí</a:t>
            </a:r>
            <a:r>
              <a:rPr lang="cs-CZ"/>
              <a:t/>
            </a:r>
            <a:br>
              <a:rPr lang="cs-CZ"/>
            </a:br>
            <a:r>
              <a:rPr lang="cs-CZ"/>
              <a:t>- první schvaluje a kontroluje všechny zařízení, které se mají v utkání použít,</a:t>
            </a:r>
            <a:br>
              <a:rPr lang="cs-CZ"/>
            </a:br>
            <a:r>
              <a:rPr lang="cs-CZ"/>
              <a:t>-  rozhodují v souladu s pravidly a jejich rozhodnutí jsou rovnocenné.</a:t>
            </a:r>
          </a:p>
        </p:txBody>
      </p:sp>
    </p:spTree>
  </p:cSld>
  <p:clrMapOvr>
    <a:masterClrMapping/>
  </p:clrMapOvr>
  <p:transition spd="med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délník 1"/>
          <p:cNvSpPr>
            <a:spLocks noChangeArrowheads="1"/>
          </p:cNvSpPr>
          <p:nvPr/>
        </p:nvSpPr>
        <p:spPr bwMode="auto">
          <a:xfrm>
            <a:off x="2286000" y="838200"/>
            <a:ext cx="4572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5. Začátek utkání</a:t>
            </a:r>
            <a:r>
              <a:rPr lang="cs-CZ"/>
              <a:t/>
            </a:r>
            <a:br>
              <a:rPr lang="cs-CZ"/>
            </a:br>
            <a:r>
              <a:rPr lang="cs-CZ"/>
              <a:t>- obě dvě družstva musí mít na hřišti po 5 hráčů</a:t>
            </a:r>
          </a:p>
          <a:p>
            <a:r>
              <a:rPr lang="cs-CZ"/>
              <a:t/>
            </a:r>
            <a:br>
              <a:rPr lang="cs-CZ"/>
            </a:br>
            <a:r>
              <a:rPr lang="cs-CZ"/>
              <a:t>- rozskok ve středovém kruhu</a:t>
            </a:r>
          </a:p>
          <a:p>
            <a:endParaRPr lang="cs-CZ"/>
          </a:p>
          <a:p>
            <a:r>
              <a:rPr lang="cs-CZ"/>
              <a:t>-alternativní držení míče</a:t>
            </a:r>
          </a:p>
        </p:txBody>
      </p:sp>
    </p:spTree>
  </p:cSld>
  <p:clrMapOvr>
    <a:masterClrMapping/>
  </p:clrMapOvr>
  <p:transition spd="med"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délník 1"/>
          <p:cNvSpPr>
            <a:spLocks noChangeArrowheads="1"/>
          </p:cNvSpPr>
          <p:nvPr/>
        </p:nvSpPr>
        <p:spPr bwMode="auto">
          <a:xfrm>
            <a:off x="2286000" y="612775"/>
            <a:ext cx="4572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6. Hrací čas</a:t>
            </a:r>
            <a:r>
              <a:rPr lang="cs-CZ"/>
              <a:t/>
            </a:r>
            <a:br>
              <a:rPr lang="cs-CZ"/>
            </a:br>
            <a:r>
              <a:rPr lang="cs-CZ"/>
              <a:t>- 2 poločasy, 4 čtvrtiny po 10 minutách (4x10 min.),</a:t>
            </a:r>
            <a:br>
              <a:rPr lang="cs-CZ"/>
            </a:br>
            <a:r>
              <a:rPr lang="cs-CZ"/>
              <a:t>- přestávka mezi čtvrtinami (1. a 2., 3. a 4.) a před každým prodloužením je 2 minuty, přestávka mezi poločasy je 15 minut.</a:t>
            </a:r>
          </a:p>
        </p:txBody>
      </p:sp>
    </p:spTree>
  </p:cSld>
  <p:clrMapOvr>
    <a:masterClrMapping/>
  </p:clrMapOvr>
  <p:transition spd="med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1"/>
          <p:cNvSpPr txBox="1">
            <a:spLocks noChangeArrowheads="1"/>
          </p:cNvSpPr>
          <p:nvPr/>
        </p:nvSpPr>
        <p:spPr bwMode="auto">
          <a:xfrm>
            <a:off x="2286000" y="2438400"/>
            <a:ext cx="45243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Přestupky  x  chyby</a:t>
            </a:r>
          </a:p>
          <a:p>
            <a:r>
              <a:rPr lang="cs-CZ" sz="2000"/>
              <a:t>Přerušený driblink             osobní</a:t>
            </a:r>
          </a:p>
          <a:p>
            <a:r>
              <a:rPr lang="cs-CZ" sz="2000"/>
              <a:t>Kroky                                 družstva</a:t>
            </a:r>
          </a:p>
          <a:p>
            <a:r>
              <a:rPr lang="cs-CZ" sz="2000"/>
              <a:t>24s                                      technické</a:t>
            </a:r>
          </a:p>
          <a:p>
            <a:r>
              <a:rPr lang="cs-CZ" sz="2000"/>
              <a:t>8s                                        nesportovní</a:t>
            </a:r>
          </a:p>
          <a:p>
            <a:r>
              <a:rPr lang="cs-CZ" sz="2000"/>
              <a:t>5s                                        diskvalifikující</a:t>
            </a:r>
          </a:p>
          <a:p>
            <a:r>
              <a:rPr lang="cs-CZ" sz="2000"/>
              <a:t>3s      </a:t>
            </a:r>
          </a:p>
        </p:txBody>
      </p:sp>
    </p:spTree>
  </p:cSld>
  <p:clrMapOvr>
    <a:masterClrMapping/>
  </p:clrMapOvr>
  <p:transition spd="med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</p:txBody>
      </p:sp>
      <p:pic>
        <p:nvPicPr>
          <p:cNvPr id="20483" name="Picture 4" descr="j042421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03650" y="2974975"/>
            <a:ext cx="1536700" cy="2127250"/>
          </a:xfrm>
          <a:noFill/>
        </p:spPr>
      </p:pic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délník 1"/>
          <p:cNvSpPr>
            <a:spLocks noChangeArrowheads="1"/>
          </p:cNvSpPr>
          <p:nvPr/>
        </p:nvSpPr>
        <p:spPr bwMode="auto">
          <a:xfrm>
            <a:off x="762000" y="838200"/>
            <a:ext cx="7848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Basketbal patří mezi nejrozšířenější sportovní hry na světě  </a:t>
            </a:r>
          </a:p>
          <a:p>
            <a:endParaRPr lang="cs-CZ"/>
          </a:p>
          <a:p>
            <a:pPr>
              <a:buFont typeface="Arial" charset="0"/>
              <a:buChar char="•"/>
            </a:pPr>
            <a:r>
              <a:rPr lang="cs-CZ"/>
              <a:t>jeho pravidla se řadí mezi nejsložitější a nejrozsáhlejší</a:t>
            </a:r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r>
              <a:rPr lang="cs-CZ"/>
              <a:t> Pravidla basketbalu jsou nejčastěji se měnící, což souvisí s jeho vývojem a se snahou zatraktivnit ho pro širokou veřejnost.</a:t>
            </a:r>
          </a:p>
        </p:txBody>
      </p:sp>
    </p:spTree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3"/>
          <p:cNvSpPr txBox="1">
            <a:spLocks noChangeArrowheads="1"/>
          </p:cNvSpPr>
          <p:nvPr/>
        </p:nvSpPr>
        <p:spPr bwMode="auto">
          <a:xfrm>
            <a:off x="685800" y="1066800"/>
            <a:ext cx="8077200" cy="834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Charakteristika pravidel basketbalu by se dala shrnout v deseti bodech:</a:t>
            </a:r>
          </a:p>
          <a:p>
            <a:r>
              <a:rPr lang="cs-CZ" sz="2400"/>
              <a:t>hra</a:t>
            </a:r>
          </a:p>
          <a:p>
            <a:r>
              <a:rPr lang="cs-CZ" sz="2400"/>
              <a:t>rozměry a zařízení (hřiště, čáry, koše, míč atd.)</a:t>
            </a:r>
          </a:p>
          <a:p>
            <a:r>
              <a:rPr lang="cs-CZ" sz="2400"/>
              <a:t>rozhodčí a jejich povinnosti (dva rozhodčí, asistenti rozhodčích)</a:t>
            </a:r>
          </a:p>
          <a:p>
            <a:r>
              <a:rPr lang="cs-CZ" sz="2400"/>
              <a:t>hráči, náhradníci (družstva, trenér, kapitán, dresy)</a:t>
            </a:r>
          </a:p>
          <a:p>
            <a:r>
              <a:rPr lang="cs-CZ" sz="2400"/>
              <a:t>měření času (hrací čas, pravidlo 24 sekund, oddechový čas atd.)</a:t>
            </a:r>
          </a:p>
          <a:p>
            <a:r>
              <a:rPr lang="cs-CZ" sz="2400"/>
              <a:t>pravidla hry (začátek zápasu, rozskok, střídání, konec období hry atd.)</a:t>
            </a:r>
          </a:p>
          <a:p>
            <a:r>
              <a:rPr lang="cs-CZ" sz="2400"/>
              <a:t>přestupky (dribling, kroky, hráč v zázemí, míč v zázemí, pravidlo 3 sekund)</a:t>
            </a:r>
          </a:p>
          <a:p>
            <a:r>
              <a:rPr lang="cs-CZ" sz="2400"/>
              <a:t>osobní chyby (blokování, nesportovní chyba, diskvalifikující chyba)</a:t>
            </a:r>
          </a:p>
          <a:p>
            <a:r>
              <a:rPr lang="cs-CZ" sz="2400"/>
              <a:t>technické chyby (hráče, trenérů)</a:t>
            </a:r>
          </a:p>
          <a:p>
            <a:r>
              <a:rPr lang="cs-CZ" sz="2400"/>
              <a:t>všeobecná ustanovení (pět chyb hráče, chyby družstva, TH)</a:t>
            </a:r>
          </a:p>
          <a:p>
            <a:endParaRPr lang="cs-CZ" sz="2400"/>
          </a:p>
          <a:p>
            <a:endParaRPr lang="cs-CZ" sz="24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</p:txBody>
      </p:sp>
    </p:spTree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rozměry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Hřiště</a:t>
            </a:r>
          </a:p>
          <a:p>
            <a:r>
              <a:rPr lang="cs-CZ" smtClean="0"/>
              <a:t>Hřiště má obdélníkový tvar, tvrdý povrch a nesmí na něm být žádné překážky.</a:t>
            </a:r>
            <a:br>
              <a:rPr lang="cs-CZ" smtClean="0"/>
            </a:br>
            <a:r>
              <a:rPr lang="cs-CZ" smtClean="0"/>
              <a:t>Pro hlavní oficiální soutěže FIBA a pro nově konstruovaná hřiště, jsou rozměry 28 m na délku a 15 m na šířku.</a:t>
            </a:r>
          </a:p>
          <a:p>
            <a:r>
              <a:rPr lang="cs-CZ" b="1" smtClean="0"/>
              <a:t>Výška stropu</a:t>
            </a:r>
          </a:p>
          <a:p>
            <a:r>
              <a:rPr lang="cs-CZ" smtClean="0"/>
              <a:t>Výška stropu musí být nejméně 7 m.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rozměry hřiště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Tx/>
              <a:buNone/>
            </a:pPr>
            <a:endParaRPr lang="cs-CZ" sz="2400" smtClean="0"/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 vzdálenost trojkové čáry 0,6 m od postranní čáry až do bodu spojení s kruhovou výsečí trojkového hodu 6,75 m (tzn. bude dodržena vzdálenost 60 cm od postranní čáry)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 veškerá čáry musí být dle současných Pravidel FIBA pouze bílé barvy.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Vymezené území bude určeno obdélníkem na hrací ploše .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Dvě malé čáry budou vyznačeny v zázemí hřiště naproti stolku zapisovatele a lavičkám družstev, s vnějším okrajem ve vzdálenosti 8,325 m od vnitřního okraje koncových čar; jinými slovy, na úrovni vrcholu tříbodové čáry.</a:t>
            </a:r>
          </a:p>
          <a:p>
            <a:pPr>
              <a:buFont typeface="Wingdings" pitchFamily="2" charset="2"/>
              <a:buChar char="Ø"/>
            </a:pPr>
            <a:r>
              <a:rPr lang="cs-CZ" sz="2400" smtClean="0"/>
              <a:t>Půlkruhy proti prorážení budou vyznačeny pod oběma koši na hrací ploše. Vzdálenost od vnitřního okraje půlkruhu do prostředku obroučky (na zemi) bude 1,25 metru.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3048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cs-CZ" b="1" smtClean="0"/>
              <a:t>Čáry</a:t>
            </a:r>
          </a:p>
          <a:p>
            <a:r>
              <a:rPr lang="cs-CZ" smtClean="0"/>
              <a:t>Všechny čáry musí být nakresleny bílou barvou, šířky 5 cm a jasně viditelné.</a:t>
            </a:r>
          </a:p>
          <a:p>
            <a:r>
              <a:rPr lang="cs-CZ" b="1" smtClean="0"/>
              <a:t>Čára trestného hodu </a:t>
            </a:r>
            <a:r>
              <a:rPr lang="cs-CZ" smtClean="0"/>
              <a:t>je rovnoběžná s koncovou čarou a vzdálena 5,8 m a je dlouhá 3,6 m.</a:t>
            </a:r>
            <a:br>
              <a:rPr lang="cs-CZ" smtClean="0"/>
            </a:br>
            <a:r>
              <a:rPr lang="cs-CZ" b="1" smtClean="0"/>
              <a:t>Území trestného hodu </a:t>
            </a:r>
            <a:r>
              <a:rPr lang="cs-CZ" smtClean="0"/>
              <a:t>jsou vymezená území rozšířená do hřiště o půlkruhy poloměru 1,8 m, jejichž středy jsou ve středu čar trestných hodů.</a:t>
            </a:r>
            <a:br>
              <a:rPr lang="cs-CZ" smtClean="0"/>
            </a:br>
            <a:r>
              <a:rPr lang="cs-CZ" b="1" smtClean="0"/>
              <a:t>Středový kruh 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Středový kruh je vyznačen ve středu hřiště a má poloměr 1,8 m.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Desky a konstrukce košů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Rozměry desek jsou 1,80 m horizontálně a 1,05 m vertikálně.</a:t>
            </a:r>
            <a:br>
              <a:rPr lang="cs-CZ" smtClean="0"/>
            </a:br>
            <a:r>
              <a:rPr lang="cs-CZ" smtClean="0"/>
              <a:t>Všechny čáry na deskách jsou nakresleny následovně:</a:t>
            </a:r>
          </a:p>
          <a:p>
            <a:r>
              <a:rPr lang="cs-CZ" smtClean="0"/>
              <a:t>bílou barvou, je-li deska průhledná,</a:t>
            </a:r>
          </a:p>
          <a:p>
            <a:r>
              <a:rPr lang="cs-CZ" smtClean="0"/>
              <a:t>černou barvou ve všech ostatních případech,</a:t>
            </a:r>
          </a:p>
          <a:p>
            <a:r>
              <a:rPr lang="cs-CZ" smtClean="0"/>
              <a:t>5 cm široké.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Koš</a:t>
            </a:r>
          </a:p>
          <a:p>
            <a:r>
              <a:rPr lang="cs-CZ" smtClean="0"/>
              <a:t>Koš je skládá z obroučky a síťky.</a:t>
            </a:r>
            <a:br>
              <a:rPr lang="cs-CZ" smtClean="0"/>
            </a:br>
            <a:r>
              <a:rPr lang="cs-CZ" b="1" smtClean="0"/>
              <a:t>Obroučka</a:t>
            </a:r>
            <a:r>
              <a:rPr lang="cs-CZ" smtClean="0"/>
              <a:t> - tuhá ocel s vnitřním průměrem 45 cm, oranžová. Kov obroučky má průměr minimálně 1,6 cm a maximálně 2,0 cm.</a:t>
            </a:r>
            <a:br>
              <a:rPr lang="cs-CZ" smtClean="0"/>
            </a:br>
            <a:r>
              <a:rPr lang="cs-CZ" b="1" smtClean="0"/>
              <a:t>Síťka</a:t>
            </a:r>
            <a:r>
              <a:rPr lang="cs-CZ" smtClean="0"/>
              <a:t> - rovnoměrně připevněná k obroučce ve 12 bodech. Je více než 40 cm a méně než 45 cm dlouhá.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  <p:sp>
        <p:nvSpPr>
          <p:cNvPr id="11267" name="Obdélník 4"/>
          <p:cNvSpPr>
            <a:spLocks noChangeArrowheads="1"/>
          </p:cNvSpPr>
          <p:nvPr/>
        </p:nvSpPr>
        <p:spPr bwMode="auto">
          <a:xfrm>
            <a:off x="838200" y="990600"/>
            <a:ext cx="7900988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333333"/>
                </a:solidFill>
              </a:rPr>
              <a:t>MÍČ</a:t>
            </a:r>
          </a:p>
          <a:p>
            <a:endParaRPr lang="cs-CZ" sz="2400" b="1">
              <a:solidFill>
                <a:srgbClr val="333333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000">
                <a:solidFill>
                  <a:srgbClr val="333333"/>
                </a:solidFill>
              </a:rPr>
              <a:t>Basketbalový míč musí mít osm tradičně tvarovaných panelů oddělených rýhami a musí být nahuštěn vzduchem tak aby se při puštění z výšky 1,8 m odrazil do výšky 1,2 m, tzn. když pustíme míč z ruky zvednuté a natažené mírně dopředu musí se odrazit do úrovně prsou. </a:t>
            </a:r>
          </a:p>
          <a:p>
            <a:pPr>
              <a:buFont typeface="Wingdings" pitchFamily="2" charset="2"/>
              <a:buChar char="Ø"/>
            </a:pPr>
            <a:endParaRPr lang="cs-CZ" sz="2000">
              <a:solidFill>
                <a:srgbClr val="333333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000">
                <a:solidFill>
                  <a:srgbClr val="333333"/>
                </a:solidFill>
              </a:rPr>
              <a:t>Míče jsou vyrobeny buď z gumy (hrát se smí jen s oranžovými s černými rýhami) nebo kůže. </a:t>
            </a:r>
          </a:p>
          <a:p>
            <a:pPr>
              <a:buFont typeface="Wingdings" pitchFamily="2" charset="2"/>
              <a:buChar char="Ø"/>
            </a:pPr>
            <a:endParaRPr lang="cs-CZ" sz="2000">
              <a:solidFill>
                <a:srgbClr val="333333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000">
                <a:solidFill>
                  <a:srgbClr val="333333"/>
                </a:solidFill>
              </a:rPr>
              <a:t>Míče mají různé velikosti podle věkové kategorie a pohlaví. </a:t>
            </a:r>
          </a:p>
          <a:p>
            <a:r>
              <a:rPr lang="cs-CZ" sz="2000">
                <a:solidFill>
                  <a:srgbClr val="333333"/>
                </a:solidFill>
              </a:rPr>
              <a:t>Velikost 5 je určena pro minižákovské a mladší žákovské kategorie, má v obvodu 69-71 cm a váží 470-500 g, </a:t>
            </a:r>
          </a:p>
          <a:p>
            <a:r>
              <a:rPr lang="cs-CZ" sz="2000">
                <a:solidFill>
                  <a:srgbClr val="333333"/>
                </a:solidFill>
              </a:rPr>
              <a:t>Velikost 6 je určena pro ženské kategorie od starších žákyň až po ženy, v obvodu měří 72-74 cm a váží 500-540 g, </a:t>
            </a:r>
          </a:p>
          <a:p>
            <a:r>
              <a:rPr lang="cs-CZ" sz="2000">
                <a:solidFill>
                  <a:srgbClr val="333333"/>
                </a:solidFill>
              </a:rPr>
              <a:t>Velikost 7 je pro stejné věkové kategorie ale pro mužské, váží </a:t>
            </a:r>
          </a:p>
          <a:p>
            <a:r>
              <a:rPr lang="cs-CZ" sz="2000">
                <a:solidFill>
                  <a:srgbClr val="333333"/>
                </a:solidFill>
              </a:rPr>
              <a:t>569-610 g s obvodem 75-78 cm.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362</TotalTime>
  <Words>580</Words>
  <Application>Microsoft Office PowerPoint</Application>
  <PresentationFormat>Předvádění na obrazovce (4:3)</PresentationFormat>
  <Paragraphs>115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Arial Narrow</vt:lpstr>
      <vt:lpstr>Calibri</vt:lpstr>
      <vt:lpstr>Wingdings</vt:lpstr>
      <vt:lpstr>LaVerne</vt:lpstr>
      <vt:lpstr> Basketbalová pravidla</vt:lpstr>
      <vt:lpstr>Snímek 2</vt:lpstr>
      <vt:lpstr>Snímek 3</vt:lpstr>
      <vt:lpstr>Základní rozměry</vt:lpstr>
      <vt:lpstr>Základní rozměry hřiště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Děkuji za pozornost</vt:lpstr>
    </vt:vector>
  </TitlesOfParts>
  <Company>MU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Systematika basketbalu</dc:title>
  <dc:creator>qjanik</dc:creator>
  <cp:lastModifiedBy>Valued Acer Customer</cp:lastModifiedBy>
  <cp:revision>19</cp:revision>
  <dcterms:created xsi:type="dcterms:W3CDTF">2007-06-03T07:30:30Z</dcterms:created>
  <dcterms:modified xsi:type="dcterms:W3CDTF">2013-09-11T16:17:52Z</dcterms:modified>
</cp:coreProperties>
</file>