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82" r:id="rId26"/>
    <p:sldId id="270" r:id="rId27"/>
    <p:sldId id="271" r:id="rId28"/>
    <p:sldId id="272" r:id="rId29"/>
    <p:sldId id="273" r:id="rId30"/>
    <p:sldId id="281" r:id="rId31"/>
    <p:sldId id="274" r:id="rId32"/>
    <p:sldId id="275" r:id="rId33"/>
    <p:sldId id="276" r:id="rId34"/>
    <p:sldId id="277" r:id="rId35"/>
    <p:sldId id="278" r:id="rId36"/>
    <p:sldId id="279" r:id="rId37"/>
    <p:sldId id="280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736B50-2237-43D4-B58B-9D286059C58D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Alternativní a netradiční směry ve výživě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podle makrobiotiky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Makrobiotika dělí potraviny podle dvou protikladných energetických sil (energií):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potraviny se silou jin -</a:t>
            </a:r>
            <a:r>
              <a:rPr lang="cs-CZ" sz="2800" dirty="0" smtClean="0">
                <a:solidFill>
                  <a:srgbClr val="C00000"/>
                </a:solidFill>
              </a:rPr>
              <a:t> koření, cukr, med, sůl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potraviny se silou jang -</a:t>
            </a:r>
            <a:r>
              <a:rPr lang="cs-CZ" sz="2800" dirty="0" smtClean="0">
                <a:solidFill>
                  <a:srgbClr val="C00000"/>
                </a:solidFill>
              </a:rPr>
              <a:t> ryby, maso, vejce, drůbež a mořští živočichové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potraviny harmonické (vyvážené) -</a:t>
            </a:r>
            <a:r>
              <a:rPr lang="cs-CZ" sz="2800" dirty="0" smtClean="0">
                <a:solidFill>
                  <a:srgbClr val="C00000"/>
                </a:solidFill>
              </a:rPr>
              <a:t> obiloviny, luštěniny, některé druhy zeleniny (kořenová a hlávková), mořské řasy, mořská sůl, za studena lisované oleje.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Znaky makrobiotiky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za neharmoničtější potravinu se považuje rýže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makrobiotická výživa je založena na konzumu obilovin v několika adaptačních stupních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každé sousto by se mělo před spolknutím až 100 krát přežvýkat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příjem vody je minimalizován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„biologická transmutace a transformace“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vznik poruch a nemocí je vysvětlována porušením energetických sil jin a jang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zavrhují léky a chirurgické zákroky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Syrová strava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konzumaci hlavně rostlinné potravy, zejména zeleniny a ovoce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se konzumují výhradně v syrovém stavu, tepelně neošetřené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výjimku tvoří pouze celozrnné pečivo, brambory a některé druhy luštěnin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důvodem požívání syrových potravin je zničení přítomných enzymů tepelnou úpravou v původní surovině a zabránit ztrátám vitaminů nebo poškození struktury vlákniny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Zásady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896544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obiloviny a luštěniny se máčí, klíčením se enzymaticky zpracovávají, následně se mixují nebo melou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ovoce a zelenina se konzumuje zásadně syrová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mléko a mléčné výrobky se nahrazují obdobnými produkty ze sóji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vejce se připravuje maximálně na měkko nebo se konzumuje pouze syrový žloutek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 možno konzumovat ryby za syrova upravené marinováním v kyselém nálevu.</a:t>
            </a:r>
          </a:p>
          <a:p>
            <a:pPr>
              <a:buClr>
                <a:srgbClr val="C00000"/>
              </a:buCl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Organická (ekologická) strava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41197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konzumace organických potravin (biopotravin)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často bývá spojena i s odporem proti přetechnizované společnosti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přírodní strava</a:t>
            </a:r>
            <a:r>
              <a:rPr lang="cs-CZ" sz="2800" dirty="0" smtClean="0">
                <a:solidFill>
                  <a:srgbClr val="C00000"/>
                </a:solidFill>
              </a:rPr>
              <a:t>, která využívá pouze tradiční postupy zemědělské výroby s úplným vyloučením agrochemikálií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Biopotraviny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„biologický“, „organický“, „ekologický“ anebo předpony „bio“ či „</a:t>
            </a:r>
            <a:r>
              <a:rPr lang="cs-CZ" sz="2800" dirty="0" err="1" smtClean="0">
                <a:solidFill>
                  <a:srgbClr val="C00000"/>
                </a:solidFill>
              </a:rPr>
              <a:t>eko</a:t>
            </a:r>
            <a:r>
              <a:rPr lang="cs-CZ" sz="2800" dirty="0" smtClean="0">
                <a:solidFill>
                  <a:srgbClr val="C00000"/>
                </a:solidFill>
              </a:rPr>
              <a:t>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vyrobeny kontrolovanými postupy ze surovin vyprodukovaných ekologickým zemědělstvím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bioprodukt, biopotravina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podléhají zvláštním legislativním předpisům na národní i evropské úrovni a musí být označeny příslušným logem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Abstinenti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žádná výživová omezení kromě zákazu konzumace alkoholických nápojů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odmítání i různých povzbudivých pochutin (např. káva nebo čaj – </a:t>
            </a:r>
            <a:r>
              <a:rPr lang="cs-CZ" sz="2800" dirty="0" err="1" smtClean="0">
                <a:solidFill>
                  <a:srgbClr val="C00000"/>
                </a:solidFill>
              </a:rPr>
              <a:t>tea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totallers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alkohol je i v nepatrném množství škodlivý pro lidský organismus (francouzský paradox???)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abstinentství</a:t>
            </a:r>
            <a:r>
              <a:rPr lang="cs-CZ" sz="2800" dirty="0" smtClean="0">
                <a:solidFill>
                  <a:srgbClr val="C00000"/>
                </a:solidFill>
              </a:rPr>
              <a:t> může být součástí některých jiných alternativních způsobů stravování nebo náboženských stravovacích příkazů a zákazů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Módní diety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dělená strava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dieta podle krevních skupin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Atkinsova</a:t>
            </a:r>
            <a:r>
              <a:rPr lang="cs-CZ" sz="2800" dirty="0" smtClean="0">
                <a:solidFill>
                  <a:srgbClr val="C00000"/>
                </a:solidFill>
              </a:rPr>
              <a:t> dieta (</a:t>
            </a:r>
            <a:r>
              <a:rPr lang="cs-CZ" sz="2800" dirty="0" err="1" smtClean="0">
                <a:solidFill>
                  <a:srgbClr val="C00000"/>
                </a:solidFill>
              </a:rPr>
              <a:t>low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carb</a:t>
            </a:r>
            <a:r>
              <a:rPr lang="cs-CZ" sz="2800" dirty="0" smtClean="0">
                <a:solidFill>
                  <a:srgbClr val="C00000"/>
                </a:solidFill>
              </a:rPr>
              <a:t> diet)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dieta podle glykemického indexu (GI dieta)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dieta podle </a:t>
            </a:r>
            <a:r>
              <a:rPr lang="cs-CZ" sz="2800" dirty="0" err="1" smtClean="0">
                <a:solidFill>
                  <a:srgbClr val="C00000"/>
                </a:solidFill>
              </a:rPr>
              <a:t>Diamondových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nízkoenergetické bílkovinné diety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hladovky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beztuková</a:t>
            </a:r>
            <a:r>
              <a:rPr lang="cs-CZ" sz="2800" dirty="0" smtClean="0">
                <a:solidFill>
                  <a:srgbClr val="C00000"/>
                </a:solidFill>
              </a:rPr>
              <a:t> dieta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jednostranné diety (</a:t>
            </a:r>
            <a:r>
              <a:rPr lang="cs-CZ" sz="2800" dirty="0" err="1" smtClean="0">
                <a:solidFill>
                  <a:srgbClr val="C00000"/>
                </a:solidFill>
              </a:rPr>
              <a:t>jednodruhové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Dělená strava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William </a:t>
            </a:r>
            <a:r>
              <a:rPr lang="cs-CZ" sz="2800" dirty="0" err="1" smtClean="0">
                <a:solidFill>
                  <a:srgbClr val="C00000"/>
                </a:solidFill>
              </a:rPr>
              <a:t>Howard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Hay</a:t>
            </a:r>
            <a:r>
              <a:rPr lang="cs-CZ" sz="2800" dirty="0" smtClean="0">
                <a:solidFill>
                  <a:srgbClr val="C00000"/>
                </a:solidFill>
              </a:rPr>
              <a:t> (1866 – 1940)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založen na oddělování jednotlivých komponent výživy a jejich oddělený konzum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především odděluje konzumaci potravin s vysokým obsahem bílkovin (živočišná strava) a potravin s vysokým obsahem sacharidů (rostlinná strava), aby se umožnilo jejich dokonalé trávení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Dieta podle krevních skupin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J. D. </a:t>
            </a:r>
            <a:r>
              <a:rPr lang="cs-CZ" sz="2800" dirty="0" err="1" smtClean="0">
                <a:solidFill>
                  <a:srgbClr val="C00000"/>
                </a:solidFill>
              </a:rPr>
              <a:t>Adamo</a:t>
            </a:r>
            <a:r>
              <a:rPr lang="cs-CZ" sz="2800" dirty="0" smtClean="0">
                <a:solidFill>
                  <a:srgbClr val="C00000"/>
                </a:solidFill>
              </a:rPr>
              <a:t>  (nar. 1956)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krevní skupina (AB0 antigen) je rozhodujícím faktorem pro náchylnost k různým chorobám, ale také k odlišné reakci na typ stravy u různých osob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příčina imunologické reakce mezi krví a trávenými potravinami - </a:t>
            </a:r>
            <a:r>
              <a:rPr lang="cs-CZ" sz="2800" b="1" dirty="0" err="1" smtClean="0">
                <a:solidFill>
                  <a:srgbClr val="C00000"/>
                </a:solidFill>
              </a:rPr>
              <a:t>lektiny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jiný, zástupný, náhradní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konvenční výživa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nejednoznačná definice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všechny </a:t>
            </a:r>
            <a:r>
              <a:rPr lang="cs-CZ" sz="2800" b="1" dirty="0" smtClean="0">
                <a:solidFill>
                  <a:srgbClr val="C00000"/>
                </a:solidFill>
              </a:rPr>
              <a:t>dlouhodobě praktikované způsoby stravování, které se zásadním a podstatným způsobem liší od obvyklé stravy na daném území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Krevní skupiny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krevní skupina 0 (</a:t>
            </a:r>
            <a:r>
              <a:rPr lang="cs-CZ" sz="2800" b="1" dirty="0" err="1" smtClean="0">
                <a:solidFill>
                  <a:srgbClr val="C00000"/>
                </a:solidFill>
              </a:rPr>
              <a:t>old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– lovec:</a:t>
            </a:r>
            <a:r>
              <a:rPr lang="cs-CZ" sz="2800" dirty="0" smtClean="0">
                <a:solidFill>
                  <a:srgbClr val="C00000"/>
                </a:solidFill>
              </a:rPr>
              <a:t> fylogeneticky nejstarší a jedná se o potomky lovců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krevní skupina A (</a:t>
            </a:r>
            <a:r>
              <a:rPr lang="cs-CZ" sz="2800" b="1" dirty="0" err="1" smtClean="0">
                <a:solidFill>
                  <a:srgbClr val="C00000"/>
                </a:solidFill>
              </a:rPr>
              <a:t>agrarian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– zemědělec:</a:t>
            </a:r>
            <a:r>
              <a:rPr lang="cs-CZ" sz="2800" dirty="0" smtClean="0">
                <a:solidFill>
                  <a:srgbClr val="C00000"/>
                </a:solidFill>
              </a:rPr>
              <a:t> vznikla při přechodu člověka „lovce“ v „zemědělce“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krevní skupina B (balance)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– člověk střídmý:</a:t>
            </a:r>
            <a:r>
              <a:rPr lang="cs-CZ" sz="2800" dirty="0" smtClean="0">
                <a:solidFill>
                  <a:srgbClr val="C00000"/>
                </a:solidFill>
              </a:rPr>
              <a:t> vznikla míšením původně afrických ras v Evropě, Asii a Americe (asi 15 000 let př. n. l.)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krevní skupina AB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– hybrid:</a:t>
            </a:r>
            <a:r>
              <a:rPr lang="cs-CZ" sz="2800" dirty="0" smtClean="0">
                <a:solidFill>
                  <a:srgbClr val="C00000"/>
                </a:solidFill>
              </a:rPr>
              <a:t> fylogeneticky nejmladší, vznikla rovněž míšením ras, ale později (asi 500 – 900 př. n. l.).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Atkinsova</a:t>
            </a:r>
            <a:r>
              <a:rPr lang="cs-CZ" b="1" dirty="0" smtClean="0">
                <a:solidFill>
                  <a:srgbClr val="C00000"/>
                </a:solidFill>
              </a:rPr>
              <a:t> dieta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Robert </a:t>
            </a:r>
            <a:r>
              <a:rPr lang="cs-CZ" sz="2800" dirty="0" err="1" smtClean="0">
                <a:solidFill>
                  <a:srgbClr val="C00000"/>
                </a:solidFill>
              </a:rPr>
              <a:t>Coleman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Atkins</a:t>
            </a:r>
            <a:r>
              <a:rPr lang="cs-CZ" sz="2800" dirty="0" smtClean="0">
                <a:solidFill>
                  <a:srgbClr val="C00000"/>
                </a:solidFill>
              </a:rPr>
              <a:t> (1930 – 2003)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low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carb</a:t>
            </a:r>
            <a:r>
              <a:rPr lang="cs-CZ" sz="2800" dirty="0" smtClean="0">
                <a:solidFill>
                  <a:srgbClr val="C00000"/>
                </a:solidFill>
              </a:rPr>
              <a:t> diet, </a:t>
            </a:r>
            <a:r>
              <a:rPr lang="cs-CZ" sz="2800" dirty="0" err="1" smtClean="0">
                <a:solidFill>
                  <a:srgbClr val="C00000"/>
                </a:solidFill>
              </a:rPr>
              <a:t>bezuhlovodanová</a:t>
            </a:r>
            <a:r>
              <a:rPr lang="cs-CZ" sz="2800" dirty="0" smtClean="0">
                <a:solidFill>
                  <a:srgbClr val="C00000"/>
                </a:solidFill>
              </a:rPr>
              <a:t> dieta, bodová dieta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teorie - lidé trpící nadváhou nebo obezitou konzumují příliš mnoho sacharidů, což vede ke zvýšení produkce inzulínu, hmotnosti i pocitu hladu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GI dieta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5527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Dieta podle </a:t>
            </a:r>
            <a:r>
              <a:rPr lang="cs-CZ" b="1" dirty="0" err="1" smtClean="0">
                <a:solidFill>
                  <a:srgbClr val="C00000"/>
                </a:solidFill>
              </a:rPr>
              <a:t>Diamondových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36504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Dieta je založena na principu tří cyklů</a:t>
            </a:r>
          </a:p>
          <a:p>
            <a:pPr>
              <a:buNone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hlavní jídla (12 – 20 hodin) –</a:t>
            </a:r>
            <a:r>
              <a:rPr lang="cs-CZ" sz="2800" dirty="0" smtClean="0">
                <a:solidFill>
                  <a:srgbClr val="C00000"/>
                </a:solidFill>
              </a:rPr>
              <a:t> konzumace normální pestré stravy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trávení (20 – 4 hodiny)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vylučování (4 – 12 hodin) –</a:t>
            </a:r>
            <a:r>
              <a:rPr lang="cs-CZ" sz="2800" dirty="0" smtClean="0">
                <a:solidFill>
                  <a:srgbClr val="C00000"/>
                </a:solidFill>
              </a:rPr>
              <a:t> smí se pít pouze šťáva nebo jíst pouze ovoce nebo zelenina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Hladovky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první tři dny se organismus vyrovnává s absencí stravy poměrně dobře za předpokladu dostatečného množství tekutin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 čtvrtého dne klesá i u zdravého člověka schopnost imunitního systému bojovat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snižuje bazální metabolismus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urychlení vzniku osteoporózy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Jednodruhové</a:t>
            </a:r>
            <a:r>
              <a:rPr lang="cs-CZ" b="1" dirty="0" smtClean="0">
                <a:solidFill>
                  <a:srgbClr val="C00000"/>
                </a:solidFill>
              </a:rPr>
              <a:t> diety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konzumace jedné potraviny nebo jednoho druhu potravin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vajíčková, </a:t>
            </a:r>
            <a:r>
              <a:rPr lang="cs-CZ" sz="2800" dirty="0" err="1" smtClean="0">
                <a:solidFill>
                  <a:srgbClr val="C00000"/>
                </a:solidFill>
              </a:rPr>
              <a:t>grepfruitová</a:t>
            </a:r>
            <a:r>
              <a:rPr lang="cs-CZ" sz="2800" dirty="0" smtClean="0">
                <a:solidFill>
                  <a:srgbClr val="C00000"/>
                </a:solidFill>
              </a:rPr>
              <a:t>, jablečná, banánová apod.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Beztuková</a:t>
            </a:r>
            <a:r>
              <a:rPr lang="cs-CZ" b="1" dirty="0" smtClean="0">
                <a:solidFill>
                  <a:srgbClr val="C00000"/>
                </a:solidFill>
              </a:rPr>
              <a:t> dieta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využívá se většinou při redukci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vyloučení v podstatě veškerého tuku ze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dieta by se neměla držet déle než měsíc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tendence konzumovat místo tuků sacharidy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 čem se liší…?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60851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vyloučení některých druhů běžných potravin (nejčastěji živočišného původu)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odlišný způsob přípravy pokrmů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výběr potravin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neobvyklé rozložení stravy během dne či nezvyklé kombinaci potravin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Proč…?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filozofické a ekologické důvody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náboženské důvody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zdravotní důvody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léčebné důvody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jiné důvody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Zdravotní výhody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většina alternativních směrů je orientována „vegetariánsky“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dostatek vlákniny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nízké množství tuku i cholesterolu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dostatek některých vitaminů (např. C, E, kyseliny listové)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dostatek některých minerálních látek (hořčík, draslík)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nízký obsah sodíku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Zdravotní rizika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kdo se alternativně stravuje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jaké potraviny jsou vynechávány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většinou neobsahuje dostatek energie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rostlinného původu nemají plnohodnotné bílkoviny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nedostatek některých minerálních látek – jód, železo, vápník, zinek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nedostatek některých vitaminů – B</a:t>
            </a:r>
            <a:r>
              <a:rPr lang="cs-CZ" sz="2800" baseline="-25000" dirty="0" smtClean="0">
                <a:solidFill>
                  <a:srgbClr val="C00000"/>
                </a:solidFill>
              </a:rPr>
              <a:t>12</a:t>
            </a:r>
            <a:r>
              <a:rPr lang="cs-CZ" sz="2800" dirty="0" smtClean="0">
                <a:solidFill>
                  <a:srgbClr val="C00000"/>
                </a:solidFill>
              </a:rPr>
              <a:t>,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Vegetariánství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jeden z nejstarších způsobů alternativního stravování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Pythagoras (6. stol. př. n. l.)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omezení, až vyloučení potravin živočišného původu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ČR se stravuje vegetariánským způsobem asi 13,8 % lidí, celosvětově asi 1 miliarda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Formy vegetariánství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92488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demivegetariáni</a:t>
            </a:r>
            <a:r>
              <a:rPr lang="cs-CZ" sz="2800" b="1" dirty="0" smtClean="0">
                <a:solidFill>
                  <a:srgbClr val="C00000"/>
                </a:solidFill>
              </a:rPr>
              <a:t>, </a:t>
            </a:r>
            <a:r>
              <a:rPr lang="cs-CZ" sz="2800" b="1" dirty="0" err="1" smtClean="0">
                <a:solidFill>
                  <a:srgbClr val="C00000"/>
                </a:solidFill>
              </a:rPr>
              <a:t>semivegetariáni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(</a:t>
            </a:r>
            <a:r>
              <a:rPr lang="cs-CZ" sz="2800" dirty="0" err="1" smtClean="0">
                <a:solidFill>
                  <a:srgbClr val="C00000"/>
                </a:solidFill>
              </a:rPr>
              <a:t>peskovegetariáni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pulovegetariáni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laktoovovegetariáni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laktovegetariáni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ovovegetariáni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vegani (striktní vegetariáni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frutariáni</a:t>
            </a:r>
            <a:r>
              <a:rPr lang="cs-CZ" sz="2800" b="1" dirty="0" smtClean="0">
                <a:solidFill>
                  <a:srgbClr val="C00000"/>
                </a:solidFill>
              </a:rPr>
              <a:t> (</a:t>
            </a:r>
            <a:r>
              <a:rPr lang="cs-CZ" sz="2800" b="1" dirty="0" err="1" smtClean="0">
                <a:solidFill>
                  <a:srgbClr val="C00000"/>
                </a:solidFill>
              </a:rPr>
              <a:t>fruktariáni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vitariáni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Makrobiotika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 řeckého </a:t>
            </a:r>
            <a:r>
              <a:rPr lang="cs-CZ" sz="2800" i="1" dirty="0" err="1" smtClean="0">
                <a:solidFill>
                  <a:srgbClr val="C00000"/>
                </a:solidFill>
              </a:rPr>
              <a:t>macros</a:t>
            </a:r>
            <a:r>
              <a:rPr lang="cs-CZ" sz="2800" dirty="0" smtClean="0">
                <a:solidFill>
                  <a:srgbClr val="C00000"/>
                </a:solidFill>
              </a:rPr>
              <a:t> = velký, </a:t>
            </a:r>
            <a:r>
              <a:rPr lang="cs-CZ" sz="2800" i="1" dirty="0" err="1" smtClean="0">
                <a:solidFill>
                  <a:srgbClr val="C00000"/>
                </a:solidFill>
              </a:rPr>
              <a:t>bios</a:t>
            </a:r>
            <a:r>
              <a:rPr lang="cs-CZ" sz="2800" dirty="0" smtClean="0">
                <a:solidFill>
                  <a:srgbClr val="C00000"/>
                </a:solidFill>
              </a:rPr>
              <a:t> = svět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způsob stravování úzce spojený s jednou z nejstarších filozofií světa (zen – buddhismus)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byla formulována po 2. světové válce japonským filozofem </a:t>
            </a:r>
            <a:r>
              <a:rPr lang="cs-CZ" sz="2800" dirty="0" err="1" smtClean="0">
                <a:solidFill>
                  <a:srgbClr val="C00000"/>
                </a:solidFill>
              </a:rPr>
              <a:t>Georgem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Oshawou</a:t>
            </a:r>
            <a:r>
              <a:rPr lang="cs-CZ" sz="2800" dirty="0" smtClean="0">
                <a:solidFill>
                  <a:srgbClr val="C00000"/>
                </a:solidFill>
              </a:rPr>
              <a:t> (1893 – 1966)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nejznámějším žákem je </a:t>
            </a:r>
            <a:r>
              <a:rPr lang="cs-CZ" sz="2800" dirty="0" err="1" smtClean="0">
                <a:solidFill>
                  <a:srgbClr val="C00000"/>
                </a:solidFill>
              </a:rPr>
              <a:t>Michio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Kushi</a:t>
            </a:r>
            <a:r>
              <a:rPr lang="cs-CZ" sz="2800" dirty="0" smtClean="0">
                <a:solidFill>
                  <a:srgbClr val="C00000"/>
                </a:solidFill>
              </a:rPr>
              <a:t> (nar. 1926)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322</TotalTime>
  <Words>778</Words>
  <Application>Microsoft Office PowerPoint</Application>
  <PresentationFormat>Předvádění na obrazovce (4:3)</PresentationFormat>
  <Paragraphs>173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27</vt:i4>
      </vt:variant>
    </vt:vector>
  </HeadingPairs>
  <TitlesOfParts>
    <vt:vector size="38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Alternativní a netradiční směry ve výživě</vt:lpstr>
      <vt:lpstr>Definice</vt:lpstr>
      <vt:lpstr>V čem se liší…?</vt:lpstr>
      <vt:lpstr>Proč…?</vt:lpstr>
      <vt:lpstr>Zdravotní výhody</vt:lpstr>
      <vt:lpstr>Zdravotní rizika</vt:lpstr>
      <vt:lpstr>Vegetariánství</vt:lpstr>
      <vt:lpstr>Formy vegetariánství</vt:lpstr>
      <vt:lpstr>Makrobiotika</vt:lpstr>
      <vt:lpstr>Potraviny podle makrobiotiky</vt:lpstr>
      <vt:lpstr>Znaky makrobiotiky</vt:lpstr>
      <vt:lpstr>Syrová strava</vt:lpstr>
      <vt:lpstr>Zásady </vt:lpstr>
      <vt:lpstr>Organická (ekologická) strava</vt:lpstr>
      <vt:lpstr>Biopotraviny</vt:lpstr>
      <vt:lpstr>Abstinenti</vt:lpstr>
      <vt:lpstr>Módní diety</vt:lpstr>
      <vt:lpstr>Dělená strava</vt:lpstr>
      <vt:lpstr>Dieta podle krevních skupin</vt:lpstr>
      <vt:lpstr>Krevní skupiny</vt:lpstr>
      <vt:lpstr>Atkinsova dieta</vt:lpstr>
      <vt:lpstr>GI dieta</vt:lpstr>
      <vt:lpstr>Dieta podle Diamondových</vt:lpstr>
      <vt:lpstr>Hladovky</vt:lpstr>
      <vt:lpstr>Jednodruhové diety</vt:lpstr>
      <vt:lpstr>Beztuková dieta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a netradiční směry ve výživě</dc:title>
  <dc:creator>Misicka</dc:creator>
  <cp:lastModifiedBy>lektor</cp:lastModifiedBy>
  <cp:revision>3</cp:revision>
  <dcterms:created xsi:type="dcterms:W3CDTF">2011-10-16T16:46:50Z</dcterms:created>
  <dcterms:modified xsi:type="dcterms:W3CDTF">2013-11-29T16:33:01Z</dcterms:modified>
</cp:coreProperties>
</file>