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1" r:id="rId11"/>
  </p:sld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9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5813" cy="47577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77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850188" cy="18272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7924800" y="6356350"/>
            <a:ext cx="760413" cy="363538"/>
          </a:xfrm>
        </p:spPr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7FA057-5C29-4C5E-90B5-356974D112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FE1428-09A9-4A68-8115-670A359C39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F9A34B8-DE58-4F13-832C-F63C0566C58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7013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35163"/>
            <a:ext cx="4038600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3A03998-5E6B-44BC-8F60-AAA66670CD2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634BEC-DAA7-4CD6-A788-8D0DB12F6F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43AE92-C318-4051-B4E0-68A68980BC9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E5E5DD-7CF4-4CDE-AD49-B655190AC8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FA43764-EE06-46CE-80F2-75E975D2E82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58CE4F-5284-4F87-8072-C7062D84DD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638786-D290-46F9-92D5-699599982B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5813" cy="56181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81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5FEE64-F9DD-4AC6-BEF9-C411F6E774E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0C080B-1B14-4F5A-B3DE-59DFD6B6BE76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49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49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970C19-6D1D-4278-AF88-1C95C4D0A2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7F8961-270F-4B60-A277-D2C9AE216D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972CAC-18F4-419F-9A20-F1CA927DB3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10E5CA-EFAF-482D-AF11-138B017C1A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1BFA14-3874-4C06-A216-A7BB6DEEA9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95BD05-8015-4FFF-923E-4F6E6D0F3E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110583-7E87-4569-956C-A582C63670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CEE9DC-C0E6-47E1-BBB4-9E2BD99472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815718-E6F9-4EFA-BBA1-2B0F19D68E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B19BF4-0358-46C2-8C1E-C73C8A17C0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51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51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7EC53F-24E6-4A70-842C-D3DB9D35CA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72964A-4FC1-4A12-9D7F-784738246FC5}" type="slidenum">
              <a:rPr lang="en-GB"/>
              <a:pPr/>
              <a:t>‹#›</a:t>
            </a:fld>
            <a:fld id="{73CFD0CF-7D8E-4245-82F8-0A8E00135C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667E32-2194-400A-97B8-9EFB3E80F203}" type="slidenum">
              <a:rPr lang="en-GB"/>
              <a:pPr/>
              <a:t>‹#›</a:t>
            </a:fld>
            <a:fld id="{8285A04C-6A74-495B-A0A3-FB0171B5D2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414785-DD3C-4BFB-B43B-03CFB99B297D}" type="slidenum">
              <a:rPr lang="en-GB"/>
              <a:pPr/>
              <a:t>‹#›</a:t>
            </a:fld>
            <a:fld id="{F76242AA-EBE8-421E-B0A8-206039BDD8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472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0768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7BA802-53CF-4F5A-B447-B39F11BB2CA5}" type="slidenum">
              <a:rPr lang="en-GB"/>
              <a:pPr/>
              <a:t>‹#›</a:t>
            </a:fld>
            <a:fld id="{68F184F2-DD74-40C1-A1B0-0CD1C7C734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E8455E-B06C-4D47-9C30-D3C836F2340A}" type="slidenum">
              <a:rPr lang="en-GB"/>
              <a:pPr/>
              <a:t>‹#›</a:t>
            </a:fld>
            <a:fld id="{24C03085-D601-4F77-977D-9C6C99C08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04ED95-5FE7-476D-98BD-813AAA89D116}" type="slidenum">
              <a:rPr lang="en-GB"/>
              <a:pPr/>
              <a:t>‹#›</a:t>
            </a:fld>
            <a:fld id="{0F607FE3-F9AD-49B5-AB18-E9436E9E6F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CCF799-FEB7-4417-906F-A1120563B4EF}" type="slidenum">
              <a:rPr lang="en-GB"/>
              <a:pPr/>
              <a:t>‹#›</a:t>
            </a:fld>
            <a:fld id="{1DBDD76D-5945-41F5-A87B-48B017DF3C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A3E2A3-CCA6-4305-834F-5616D3767750}" type="slidenum">
              <a:rPr lang="en-GB"/>
              <a:pPr/>
              <a:t>‹#›</a:t>
            </a:fld>
            <a:fld id="{A03F7BF9-911F-4A42-A09F-6BC40DF951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178781-B8D3-4898-851B-8F144A3980F8}" type="slidenum">
              <a:rPr lang="en-GB"/>
              <a:pPr/>
              <a:t>‹#›</a:t>
            </a:fld>
            <a:fld id="{8422C251-DD9C-43FD-BB34-4EFFF7B268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731465-F99D-4A97-9F49-B77D6A4860BF}" type="slidenum">
              <a:rPr lang="en-GB"/>
              <a:pPr/>
              <a:t>‹#›</a:t>
            </a:fld>
            <a:fld id="{588F74BD-DE5C-4CB0-8EBE-FCA7641C2B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000481" y="0"/>
            <a:ext cx="1861920" cy="408859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14722" y="0"/>
            <a:ext cx="5447520" cy="40885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70AA78-A757-478D-8D69-C6ED67B88084}" type="slidenum">
              <a:rPr lang="en-GB"/>
              <a:pPr/>
              <a:t>‹#›</a:t>
            </a:fld>
            <a:fld id="{168B0920-09F9-4CC3-8DF7-6F3DCC7361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54" indent="0" algn="ctr">
              <a:buNone/>
              <a:defRPr/>
            </a:lvl2pPr>
            <a:lvl3pPr marL="829108" indent="0" algn="ctr">
              <a:buNone/>
              <a:defRPr/>
            </a:lvl3pPr>
            <a:lvl4pPr marL="1243662" indent="0" algn="ctr">
              <a:buNone/>
              <a:defRPr/>
            </a:lvl4pPr>
            <a:lvl5pPr marL="1658216" indent="0" algn="ctr">
              <a:buNone/>
              <a:defRPr/>
            </a:lvl5pPr>
            <a:lvl6pPr marL="2072771" indent="0" algn="ctr">
              <a:buNone/>
              <a:defRPr/>
            </a:lvl6pPr>
            <a:lvl7pPr marL="2487325" indent="0" algn="ctr">
              <a:buNone/>
              <a:defRPr/>
            </a:lvl7pPr>
            <a:lvl8pPr marL="2901879" indent="0" algn="ctr">
              <a:buNone/>
              <a:defRPr/>
            </a:lvl8pPr>
            <a:lvl9pPr marL="3316433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E77FFF-1E55-4502-AA32-CC80A33E3A71}" type="slidenum">
              <a:rPr lang="en-GB"/>
              <a:pPr/>
              <a:t>‹#›</a:t>
            </a:fld>
            <a:fld id="{28F8424E-F1DC-4648-BF65-1CE51B3F2E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5C7FE5-C73E-413A-ADE5-B35A6BEADD33}" type="slidenum">
              <a:rPr lang="en-GB"/>
              <a:pPr/>
              <a:t>‹#›</a:t>
            </a:fld>
            <a:fld id="{21FCD13D-8DFB-4CE2-84BF-28589FB1F8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7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54" indent="0">
              <a:buNone/>
              <a:defRPr sz="1600"/>
            </a:lvl2pPr>
            <a:lvl3pPr marL="829108" indent="0">
              <a:buNone/>
              <a:defRPr sz="1500"/>
            </a:lvl3pPr>
            <a:lvl4pPr marL="1243662" indent="0">
              <a:buNone/>
              <a:defRPr sz="1300"/>
            </a:lvl4pPr>
            <a:lvl5pPr marL="1658216" indent="0">
              <a:buNone/>
              <a:defRPr sz="1300"/>
            </a:lvl5pPr>
            <a:lvl6pPr marL="2072771" indent="0">
              <a:buNone/>
              <a:defRPr sz="1300"/>
            </a:lvl6pPr>
            <a:lvl7pPr marL="2487325" indent="0">
              <a:buNone/>
              <a:defRPr sz="1300"/>
            </a:lvl7pPr>
            <a:lvl8pPr marL="2901879" indent="0">
              <a:buNone/>
              <a:defRPr sz="1300"/>
            </a:lvl8pPr>
            <a:lvl9pPr marL="3316433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A18C2F-743B-4777-808E-4A891AEDABFF}" type="slidenum">
              <a:rPr lang="en-GB"/>
              <a:pPr/>
              <a:t>‹#›</a:t>
            </a:fld>
            <a:fld id="{B53C9078-FADC-4E77-BFB6-B25DF7A823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0" y="0"/>
            <a:ext cx="403776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2481" y="0"/>
            <a:ext cx="403920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1FF8F8-6E44-4799-B66A-CEC3F2DF63ED}" type="slidenum">
              <a:rPr lang="en-GB"/>
              <a:pPr/>
              <a:t>‹#›</a:t>
            </a:fld>
            <a:fld id="{3CD6D110-95EC-4688-8121-9C91EDA2EA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4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175825-60A8-44F7-B685-301C8F93C394}" type="slidenum">
              <a:rPr lang="en-GB"/>
              <a:pPr/>
              <a:t>‹#›</a:t>
            </a:fld>
            <a:fld id="{ADB8227B-16CF-4EC0-B7BB-F8451DFBB0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239355-0F27-4024-BDBC-416B60AB7268}" type="slidenum">
              <a:rPr lang="en-GB"/>
              <a:pPr/>
              <a:t>‹#›</a:t>
            </a:fld>
            <a:fld id="{F8236F92-2197-4909-AE1B-0A12F711A8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DD82BF-75F0-41F7-BE51-3634CFC3E6F1}" type="slidenum">
              <a:rPr lang="en-GB"/>
              <a:pPr/>
              <a:t>‹#›</a:t>
            </a:fld>
            <a:fld id="{1718435D-705D-4A3A-BCF2-E3136C2B77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5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8B84CF-8CE6-419D-ABB2-6846A64CA93D}" type="slidenum">
              <a:rPr lang="en-GB"/>
              <a:pPr/>
              <a:t>‹#›</a:t>
            </a:fld>
            <a:fld id="{C93CF135-2BBD-43E6-8C9A-CA617B3B7E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54" indent="0">
              <a:buNone/>
              <a:defRPr sz="2500"/>
            </a:lvl2pPr>
            <a:lvl3pPr marL="829108" indent="0">
              <a:buNone/>
              <a:defRPr sz="2200"/>
            </a:lvl3pPr>
            <a:lvl4pPr marL="1243662" indent="0">
              <a:buNone/>
              <a:defRPr sz="1800"/>
            </a:lvl4pPr>
            <a:lvl5pPr marL="1658216" indent="0">
              <a:buNone/>
              <a:defRPr sz="1800"/>
            </a:lvl5pPr>
            <a:lvl6pPr marL="2072771" indent="0">
              <a:buNone/>
              <a:defRPr sz="1800"/>
            </a:lvl6pPr>
            <a:lvl7pPr marL="2487325" indent="0">
              <a:buNone/>
              <a:defRPr sz="1800"/>
            </a:lvl7pPr>
            <a:lvl8pPr marL="2901879" indent="0">
              <a:buNone/>
              <a:defRPr sz="1800"/>
            </a:lvl8pPr>
            <a:lvl9pPr marL="3316433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04CA5C-F012-4A68-967A-0EFA41334F1D}" type="slidenum">
              <a:rPr lang="en-GB"/>
              <a:pPr/>
              <a:t>‹#›</a:t>
            </a:fld>
            <a:fld id="{C67FB0E9-F868-43AA-A010-D8103A6E29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F030DF-E830-4C8D-A3A3-A551D3B99ACA}" type="slidenum">
              <a:rPr lang="en-GB"/>
              <a:pPr/>
              <a:t>‹#›</a:t>
            </a:fld>
            <a:fld id="{8FC73CF5-9579-45DE-813D-DC5F6939BE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8240" y="0"/>
            <a:ext cx="2053440" cy="45134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0"/>
            <a:ext cx="6023520" cy="45134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CE9585-CB7B-4B72-BCF0-75C551A9C524}" type="slidenum">
              <a:rPr lang="en-GB"/>
              <a:pPr/>
              <a:t>‹#›</a:t>
            </a:fld>
            <a:fld id="{22A39F16-CF2E-4919-8377-A99BDF12D5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0C080B-1B14-4F5A-B3DE-59DFD6B6BE76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49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49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970C19-6D1D-4278-AF88-1C95C4D0A2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7F8961-270F-4B60-A277-D2C9AE216D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972CAC-18F4-419F-9A20-F1CA927DB3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0C080B-1B14-4F5A-B3DE-59DFD6B6BE76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10E5CA-EFAF-482D-AF11-138B017C1A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1BFA14-3874-4C06-A216-A7BB6DEEA9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95BD05-8015-4FFF-923E-4F6E6D0F3E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110583-7E87-4569-956C-A582C63670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CEE9DC-C0E6-47E1-BBB4-9E2BD99472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815718-E6F9-4EFA-BBA1-2B0F19D68E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B19BF4-0358-46C2-8C1E-C73C8A17C0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51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51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7EC53F-24E6-4A70-842C-D3DB9D35CA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72964A-4FC1-4A12-9D7F-784738246FC5}" type="slidenum">
              <a:rPr lang="en-GB"/>
              <a:pPr/>
              <a:t>‹#›</a:t>
            </a:fld>
            <a:fld id="{73CFD0CF-7D8E-4245-82F8-0A8E00135C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667E32-2194-400A-97B8-9EFB3E80F203}" type="slidenum">
              <a:rPr lang="en-GB"/>
              <a:pPr/>
              <a:t>‹#›</a:t>
            </a:fld>
            <a:fld id="{8285A04C-6A74-495B-A0A3-FB0171B5D2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0C080B-1B14-4F5A-B3DE-59DFD6B6BE76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414785-DD3C-4BFB-B43B-03CFB99B297D}" type="slidenum">
              <a:rPr lang="en-GB"/>
              <a:pPr/>
              <a:t>‹#›</a:t>
            </a:fld>
            <a:fld id="{F76242AA-EBE8-421E-B0A8-206039BDD8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472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0768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7BA802-53CF-4F5A-B447-B39F11BB2CA5}" type="slidenum">
              <a:rPr lang="en-GB"/>
              <a:pPr/>
              <a:t>‹#›</a:t>
            </a:fld>
            <a:fld id="{68F184F2-DD74-40C1-A1B0-0CD1C7C734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E8455E-B06C-4D47-9C30-D3C836F2340A}" type="slidenum">
              <a:rPr lang="en-GB"/>
              <a:pPr/>
              <a:t>‹#›</a:t>
            </a:fld>
            <a:fld id="{24C03085-D601-4F77-977D-9C6C99C08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04ED95-5FE7-476D-98BD-813AAA89D116}" type="slidenum">
              <a:rPr lang="en-GB"/>
              <a:pPr/>
              <a:t>‹#›</a:t>
            </a:fld>
            <a:fld id="{0F607FE3-F9AD-49B5-AB18-E9436E9E6F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CCF799-FEB7-4417-906F-A1120563B4EF}" type="slidenum">
              <a:rPr lang="en-GB"/>
              <a:pPr/>
              <a:t>‹#›</a:t>
            </a:fld>
            <a:fld id="{1DBDD76D-5945-41F5-A87B-48B017DF3C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A3E2A3-CCA6-4305-834F-5616D3767750}" type="slidenum">
              <a:rPr lang="en-GB"/>
              <a:pPr/>
              <a:t>‹#›</a:t>
            </a:fld>
            <a:fld id="{A03F7BF9-911F-4A42-A09F-6BC40DF951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178781-B8D3-4898-851B-8F144A3980F8}" type="slidenum">
              <a:rPr lang="en-GB"/>
              <a:pPr/>
              <a:t>‹#›</a:t>
            </a:fld>
            <a:fld id="{8422C251-DD9C-43FD-BB34-4EFFF7B268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731465-F99D-4A97-9F49-B77D6A4860BF}" type="slidenum">
              <a:rPr lang="en-GB"/>
              <a:pPr/>
              <a:t>‹#›</a:t>
            </a:fld>
            <a:fld id="{588F74BD-DE5C-4CB0-8EBE-FCA7641C2B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000481" y="0"/>
            <a:ext cx="1861920" cy="408859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14722" y="0"/>
            <a:ext cx="5447520" cy="40885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70AA78-A757-478D-8D69-C6ED67B88084}" type="slidenum">
              <a:rPr lang="en-GB"/>
              <a:pPr/>
              <a:t>‹#›</a:t>
            </a:fld>
            <a:fld id="{168B0920-09F9-4CC3-8DF7-6F3DCC7361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54" indent="0" algn="ctr">
              <a:buNone/>
              <a:defRPr/>
            </a:lvl2pPr>
            <a:lvl3pPr marL="829108" indent="0" algn="ctr">
              <a:buNone/>
              <a:defRPr/>
            </a:lvl3pPr>
            <a:lvl4pPr marL="1243662" indent="0" algn="ctr">
              <a:buNone/>
              <a:defRPr/>
            </a:lvl4pPr>
            <a:lvl5pPr marL="1658216" indent="0" algn="ctr">
              <a:buNone/>
              <a:defRPr/>
            </a:lvl5pPr>
            <a:lvl6pPr marL="2072771" indent="0" algn="ctr">
              <a:buNone/>
              <a:defRPr/>
            </a:lvl6pPr>
            <a:lvl7pPr marL="2487325" indent="0" algn="ctr">
              <a:buNone/>
              <a:defRPr/>
            </a:lvl7pPr>
            <a:lvl8pPr marL="2901879" indent="0" algn="ctr">
              <a:buNone/>
              <a:defRPr/>
            </a:lvl8pPr>
            <a:lvl9pPr marL="3316433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E77FFF-1E55-4502-AA32-CC80A33E3A71}" type="slidenum">
              <a:rPr lang="en-GB"/>
              <a:pPr/>
              <a:t>‹#›</a:t>
            </a:fld>
            <a:fld id="{28F8424E-F1DC-4648-BF65-1CE51B3F2E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0C080B-1B14-4F5A-B3DE-59DFD6B6BE76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5C7FE5-C73E-413A-ADE5-B35A6BEADD33}" type="slidenum">
              <a:rPr lang="en-GB"/>
              <a:pPr/>
              <a:t>‹#›</a:t>
            </a:fld>
            <a:fld id="{21FCD13D-8DFB-4CE2-84BF-28589FB1F8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7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54" indent="0">
              <a:buNone/>
              <a:defRPr sz="1600"/>
            </a:lvl2pPr>
            <a:lvl3pPr marL="829108" indent="0">
              <a:buNone/>
              <a:defRPr sz="1500"/>
            </a:lvl3pPr>
            <a:lvl4pPr marL="1243662" indent="0">
              <a:buNone/>
              <a:defRPr sz="1300"/>
            </a:lvl4pPr>
            <a:lvl5pPr marL="1658216" indent="0">
              <a:buNone/>
              <a:defRPr sz="1300"/>
            </a:lvl5pPr>
            <a:lvl6pPr marL="2072771" indent="0">
              <a:buNone/>
              <a:defRPr sz="1300"/>
            </a:lvl6pPr>
            <a:lvl7pPr marL="2487325" indent="0">
              <a:buNone/>
              <a:defRPr sz="1300"/>
            </a:lvl7pPr>
            <a:lvl8pPr marL="2901879" indent="0">
              <a:buNone/>
              <a:defRPr sz="1300"/>
            </a:lvl8pPr>
            <a:lvl9pPr marL="3316433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A18C2F-743B-4777-808E-4A891AEDABFF}" type="slidenum">
              <a:rPr lang="en-GB"/>
              <a:pPr/>
              <a:t>‹#›</a:t>
            </a:fld>
            <a:fld id="{B53C9078-FADC-4E77-BFB6-B25DF7A823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0" y="0"/>
            <a:ext cx="403776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2481" y="0"/>
            <a:ext cx="403920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1FF8F8-6E44-4799-B66A-CEC3F2DF63ED}" type="slidenum">
              <a:rPr lang="en-GB"/>
              <a:pPr/>
              <a:t>‹#›</a:t>
            </a:fld>
            <a:fld id="{3CD6D110-95EC-4688-8121-9C91EDA2EA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4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175825-60A8-44F7-B685-301C8F93C394}" type="slidenum">
              <a:rPr lang="en-GB"/>
              <a:pPr/>
              <a:t>‹#›</a:t>
            </a:fld>
            <a:fld id="{ADB8227B-16CF-4EC0-B7BB-F8451DFBB0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239355-0F27-4024-BDBC-416B60AB7268}" type="slidenum">
              <a:rPr lang="en-GB"/>
              <a:pPr/>
              <a:t>‹#›</a:t>
            </a:fld>
            <a:fld id="{F8236F92-2197-4909-AE1B-0A12F711A8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DD82BF-75F0-41F7-BE51-3634CFC3E6F1}" type="slidenum">
              <a:rPr lang="en-GB"/>
              <a:pPr/>
              <a:t>‹#›</a:t>
            </a:fld>
            <a:fld id="{1718435D-705D-4A3A-BCF2-E3136C2B77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5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8B84CF-8CE6-419D-ABB2-6846A64CA93D}" type="slidenum">
              <a:rPr lang="en-GB"/>
              <a:pPr/>
              <a:t>‹#›</a:t>
            </a:fld>
            <a:fld id="{C93CF135-2BBD-43E6-8C9A-CA617B3B7E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54" indent="0">
              <a:buNone/>
              <a:defRPr sz="2500"/>
            </a:lvl2pPr>
            <a:lvl3pPr marL="829108" indent="0">
              <a:buNone/>
              <a:defRPr sz="2200"/>
            </a:lvl3pPr>
            <a:lvl4pPr marL="1243662" indent="0">
              <a:buNone/>
              <a:defRPr sz="1800"/>
            </a:lvl4pPr>
            <a:lvl5pPr marL="1658216" indent="0">
              <a:buNone/>
              <a:defRPr sz="1800"/>
            </a:lvl5pPr>
            <a:lvl6pPr marL="2072771" indent="0">
              <a:buNone/>
              <a:defRPr sz="1800"/>
            </a:lvl6pPr>
            <a:lvl7pPr marL="2487325" indent="0">
              <a:buNone/>
              <a:defRPr sz="1800"/>
            </a:lvl7pPr>
            <a:lvl8pPr marL="2901879" indent="0">
              <a:buNone/>
              <a:defRPr sz="1800"/>
            </a:lvl8pPr>
            <a:lvl9pPr marL="3316433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04CA5C-F012-4A68-967A-0EFA41334F1D}" type="slidenum">
              <a:rPr lang="en-GB"/>
              <a:pPr/>
              <a:t>‹#›</a:t>
            </a:fld>
            <a:fld id="{C67FB0E9-F868-43AA-A010-D8103A6E29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F030DF-E830-4C8D-A3A3-A551D3B99ACA}" type="slidenum">
              <a:rPr lang="en-GB"/>
              <a:pPr/>
              <a:t>‹#›</a:t>
            </a:fld>
            <a:fld id="{8FC73CF5-9579-45DE-813D-DC5F6939BE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8240" y="0"/>
            <a:ext cx="2053440" cy="45134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0"/>
            <a:ext cx="6023520" cy="45134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CE9585-CB7B-4B72-BCF0-75C551A9C524}" type="slidenum">
              <a:rPr lang="en-GB"/>
              <a:pPr/>
              <a:t>‹#›</a:t>
            </a:fld>
            <a:fld id="{22A39F16-CF2E-4919-8377-A99BDF12D5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0C080B-1B14-4F5A-B3DE-59DFD6B6BE76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 dirty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26B1A9-47CE-45A4-A7E3-A263FC8880B1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E7BC2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E7BC2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D092A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C07A27"/>
              </a:gs>
              <a:gs pos="100000">
                <a:srgbClr val="F6BE0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F9709"/>
              </a:gs>
              <a:gs pos="100000">
                <a:srgbClr val="F4922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28575" y="-15875"/>
            <a:ext cx="9196388" cy="1082675"/>
            <a:chOff x="-18" y="-10"/>
            <a:chExt cx="5793" cy="682"/>
          </a:xfrm>
        </p:grpSpPr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 rot="21420000">
              <a:off x="-12" y="128"/>
              <a:ext cx="5771" cy="407"/>
            </a:xfrm>
            <a:custGeom>
              <a:avLst/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D6903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 rot="21420000">
              <a:off x="-10" y="174"/>
              <a:ext cx="5779" cy="332"/>
            </a:xfrm>
            <a:custGeom>
              <a:avLst/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F3A44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371600"/>
            <a:ext cx="7850188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0" rIns="1836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textuKlepnutím lze upravit styl předlohy nadpisů.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250FCEE9-231C-4F39-8CFD-700943A2FD32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293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C07A27"/>
              </a:gs>
              <a:gs pos="100000">
                <a:srgbClr val="F6BE0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F9709"/>
              </a:gs>
              <a:gs pos="100000">
                <a:srgbClr val="F4922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28575" y="-15875"/>
            <a:ext cx="9196388" cy="1082675"/>
            <a:chOff x="-18" y="-10"/>
            <a:chExt cx="5793" cy="682"/>
          </a:xfrm>
        </p:grpSpPr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 rot="21420000">
              <a:off x="-12" y="128"/>
              <a:ext cx="5771" cy="407"/>
            </a:xfrm>
            <a:custGeom>
              <a:avLst/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D6903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 rot="21420000">
              <a:off x="-10" y="174"/>
              <a:ext cx="5779" cy="332"/>
            </a:xfrm>
            <a:custGeom>
              <a:avLst/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F3A44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8013" cy="11414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8013" cy="43878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0"/>
            <a:r>
              <a:rPr lang="en-GB" smtClean="0"/>
              <a:t>Devátá úroveňKlepnutím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2811E149-55D4-479C-9503-6704505732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sldNum="0" hdr="0" ftr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49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726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452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178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904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725" indent="-306725" algn="l" defTabSz="407526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610" indent="-254884" algn="l" defTabSz="407526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50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6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97D26585-8038-4AFE-BD5F-BE3F40CB938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683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366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049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732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693" indent="-306693" algn="l" defTabSz="407484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540" indent="-254858" algn="l" defTabSz="407484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4720" y="276509"/>
            <a:ext cx="744768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720" y="0"/>
            <a:ext cx="7447680" cy="40885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720" y="5727482"/>
            <a:ext cx="19180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33920" y="5766368"/>
            <a:ext cx="260928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514" algn="l"/>
                <a:tab pos="1313025" algn="l"/>
                <a:tab pos="1969541" algn="l"/>
              </a:tabLst>
              <a:defRPr sz="2200"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944320" y="5766368"/>
            <a:ext cx="1918080" cy="336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fld id="{33C63EB6-58EC-4807-90BD-78F654BD057A}" type="slidenum">
              <a:rPr lang="en-GB"/>
              <a:pPr/>
              <a:t>‹#›</a:t>
            </a:fld>
            <a:fld id="{DC301949-D0F5-46F7-B84F-6225712DAAC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64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28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92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56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61" indent="-306661" algn="l" defTabSz="407442" rtl="0" eaLnBrk="1" fontAlgn="base" hangingPunct="1">
        <a:lnSpc>
          <a:spcPct val="86000"/>
        </a:lnSpc>
        <a:spcBef>
          <a:spcPts val="72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71" indent="-254832" algn="l" defTabSz="407442" rtl="0" eaLnBrk="1" fontAlgn="base" hangingPunct="1">
        <a:lnSpc>
          <a:spcPct val="86000"/>
        </a:lnSpc>
        <a:spcBef>
          <a:spcPts val="63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599" indent="-207320" algn="l" defTabSz="407442" rtl="0" eaLnBrk="1" fontAlgn="base" hangingPunct="1">
        <a:lnSpc>
          <a:spcPct val="86000"/>
        </a:lnSpc>
        <a:spcBef>
          <a:spcPts val="54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24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88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52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16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80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44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303875"/>
            <a:ext cx="8215200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0"/>
            <a:ext cx="8215200" cy="4513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313623"/>
            <a:ext cx="21196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3361" y="6356831"/>
            <a:ext cx="288144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446" algn="l"/>
                <a:tab pos="1312888" algn="l"/>
                <a:tab pos="1969337" algn="l"/>
                <a:tab pos="2625782" algn="l"/>
              </a:tabLst>
              <a:defRPr sz="22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2000" y="6356827"/>
            <a:ext cx="2119680" cy="351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fld id="{F99D965F-638B-4FD4-A5C8-A708BDF6870A}" type="slidenum">
              <a:rPr lang="en-GB"/>
              <a:pPr/>
              <a:t>‹#›</a:t>
            </a:fld>
            <a:fld id="{511F98AE-D357-4988-9CCF-95CECFBC30B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597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194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791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388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29" indent="-306629" algn="l" defTabSz="407399" rtl="0" eaLnBrk="1" fontAlgn="base" hangingPunct="1">
        <a:lnSpc>
          <a:spcPct val="105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02" indent="-254805" algn="l" defTabSz="407399" rtl="0" eaLnBrk="1" fontAlgn="base" hangingPunct="1">
        <a:lnSpc>
          <a:spcPct val="105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036491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3pPr>
      <a:lvl4pPr marL="145109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687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28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4882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48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07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9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94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791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388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986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583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18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77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49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C3252EA1-960A-4CB4-95C6-BA048CB67384}" type="datetimeFigureOut">
              <a:rPr lang="cs-CZ" smtClean="0"/>
              <a:pPr/>
              <a:t>29.11.2013</a:t>
            </a:fld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726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452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178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904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725" indent="-306725" algn="l" defTabSz="407526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610" indent="-254884" algn="l" defTabSz="407526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50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6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97D26585-8038-4AFE-BD5F-BE3F40CB938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683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366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049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732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693" indent="-306693" algn="l" defTabSz="407484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540" indent="-254858" algn="l" defTabSz="407484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4720" y="276509"/>
            <a:ext cx="744768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720" y="0"/>
            <a:ext cx="7447680" cy="40885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720" y="5727482"/>
            <a:ext cx="19180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33920" y="5766368"/>
            <a:ext cx="260928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514" algn="l"/>
                <a:tab pos="1313025" algn="l"/>
                <a:tab pos="1969541" algn="l"/>
              </a:tabLst>
              <a:defRPr sz="2200"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944320" y="5766368"/>
            <a:ext cx="1918080" cy="336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fld id="{33C63EB6-58EC-4807-90BD-78F654BD057A}" type="slidenum">
              <a:rPr lang="en-GB"/>
              <a:pPr/>
              <a:t>‹#›</a:t>
            </a:fld>
            <a:fld id="{DC301949-D0F5-46F7-B84F-6225712DAAC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/>
  <p:txStyles>
    <p:titleStyle>
      <a:lvl1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64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28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92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56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61" indent="-306661" algn="l" defTabSz="407442" rtl="0" eaLnBrk="1" fontAlgn="base" hangingPunct="1">
        <a:lnSpc>
          <a:spcPct val="86000"/>
        </a:lnSpc>
        <a:spcBef>
          <a:spcPts val="72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71" indent="-254832" algn="l" defTabSz="407442" rtl="0" eaLnBrk="1" fontAlgn="base" hangingPunct="1">
        <a:lnSpc>
          <a:spcPct val="86000"/>
        </a:lnSpc>
        <a:spcBef>
          <a:spcPts val="63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599" indent="-207320" algn="l" defTabSz="407442" rtl="0" eaLnBrk="1" fontAlgn="base" hangingPunct="1">
        <a:lnSpc>
          <a:spcPct val="86000"/>
        </a:lnSpc>
        <a:spcBef>
          <a:spcPts val="54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24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88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52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16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80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44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303875"/>
            <a:ext cx="8215200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0"/>
            <a:ext cx="8215200" cy="4513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313623"/>
            <a:ext cx="21196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3361" y="6356831"/>
            <a:ext cx="288144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446" algn="l"/>
                <a:tab pos="1312888" algn="l"/>
                <a:tab pos="1969337" algn="l"/>
                <a:tab pos="2625782" algn="l"/>
              </a:tabLst>
              <a:defRPr sz="22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2000" y="6356827"/>
            <a:ext cx="2119680" cy="351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fld id="{F99D965F-638B-4FD4-A5C8-A708BDF6870A}" type="slidenum">
              <a:rPr lang="en-GB"/>
              <a:pPr/>
              <a:t>‹#›</a:t>
            </a:fld>
            <a:fld id="{511F98AE-D357-4988-9CCF-95CECFBC30B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/>
  <p:txStyles>
    <p:titleStyle>
      <a:lvl1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597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194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791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388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29" indent="-306629" algn="l" defTabSz="407399" rtl="0" eaLnBrk="1" fontAlgn="base" hangingPunct="1">
        <a:lnSpc>
          <a:spcPct val="105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02" indent="-254805" algn="l" defTabSz="407399" rtl="0" eaLnBrk="1" fontAlgn="base" hangingPunct="1">
        <a:lnSpc>
          <a:spcPct val="105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036491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3pPr>
      <a:lvl4pPr marL="145109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687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28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4882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48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07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9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94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791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388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986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583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18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77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51648" cy="1224136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Osteoporóza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854696" cy="1752600"/>
          </a:xfrm>
        </p:spPr>
        <p:txBody>
          <a:bodyPr/>
          <a:lstStyle/>
          <a:p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5194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Varující signály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08512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osteoporóza je obvykle bezpříznaková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necharakteristické bolesti v zádech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velmi bolestivé zlomeniny předloktí a obratlů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zlomenina stehenní kosti (po mnoha letech řídnutí) – 10 000 žen a 3 000 mužů ve věku nad 55 let v ČR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92395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Léčba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9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přívod vápníku a vitaminu D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fyzická aktivita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u="sng" dirty="0" smtClean="0">
                <a:solidFill>
                  <a:srgbClr val="C00000"/>
                </a:solidFill>
              </a:rPr>
              <a:t>léky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C00000"/>
                </a:solidFill>
              </a:rPr>
              <a:t>nehormonální léčba, snižující rychlost úbytku kostní hmoty (</a:t>
            </a:r>
            <a:r>
              <a:rPr lang="cs-CZ" sz="2800" dirty="0" err="1" smtClean="0">
                <a:solidFill>
                  <a:srgbClr val="C00000"/>
                </a:solidFill>
              </a:rPr>
              <a:t>antiresorpční</a:t>
            </a:r>
            <a:r>
              <a:rPr lang="cs-CZ" sz="2800" dirty="0" smtClean="0">
                <a:solidFill>
                  <a:srgbClr val="C00000"/>
                </a:solidFill>
              </a:rPr>
              <a:t> léčba)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C00000"/>
                </a:solidFill>
              </a:rPr>
              <a:t> léky zvyšující množství kostní hmoty (anabolické léky)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194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Výživové faktory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52528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vápník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fosfor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další minerální látky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vitamin D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err="1" smtClean="0">
                <a:solidFill>
                  <a:srgbClr val="C00000"/>
                </a:solidFill>
              </a:rPr>
              <a:t>fytoestrogeny</a:t>
            </a: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Vápník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767808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hlavní minerál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800 – 1200 mg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funkce – kalcémie (2,25 – 2,75 </a:t>
            </a:r>
            <a:r>
              <a:rPr lang="cs-CZ" sz="2800" dirty="0" err="1" smtClean="0">
                <a:solidFill>
                  <a:srgbClr val="C00000"/>
                </a:solidFill>
              </a:rPr>
              <a:t>mmol.l</a:t>
            </a:r>
            <a:r>
              <a:rPr lang="cs-CZ" sz="2800" baseline="30000" dirty="0" smtClean="0">
                <a:solidFill>
                  <a:srgbClr val="C00000"/>
                </a:solidFill>
              </a:rPr>
              <a:t>-1</a:t>
            </a:r>
            <a:r>
              <a:rPr lang="cs-CZ" sz="2800" dirty="0" smtClean="0">
                <a:solidFill>
                  <a:srgbClr val="C00000"/>
                </a:solidFill>
              </a:rPr>
              <a:t>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regulační mechanismy – vitamin D, parathormon, tyroxin, androgeny, estrogeny, kalcitonin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vstřebatelnost asi 30 %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kapacita resorpce se v průběhu života snižuje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největší význam mléko a mléčné výrobky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zelenina, ořechy, mák, sardinky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194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Fosfor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437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hlavní minerál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anorganická forma (kosti, zuby), organická forma (fosfolipidy, fosfoproteiny, nukleové kyseliny)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denní příjem se odhaduje kolem 1g/den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deficience se prakticky nevyskytuje - zastoupen prakticky ve všech potravinách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obrovský dietní příjem (uzeniny, tavené sýry, „kolové“ nápoje)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Hořčík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hlavní minerál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270 – 400 mg pro muže a 280 – 300 mg pro ženy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asi 70 % hořčíku je v těle přítomno v anorganické formě v kostech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stavba kostí a zubů, vliv na hladké svalstvo, snižuje nervosvalovou dráždivost, metabolismus obecně</a:t>
            </a:r>
            <a:endParaRPr lang="cs-CZ" sz="2800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zelené části rostlin (chlorofyl), mléko, maso, mořské ryby, obiloviny, luštěniny, ořechy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93913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Ostatní minerální látky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zinek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mangan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měď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bór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194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Vitamin D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551785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vitamin rozpustný v tucích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ergokalciferol (D</a:t>
            </a:r>
            <a:r>
              <a:rPr lang="cs-CZ" sz="2800" baseline="-25000" dirty="0" smtClean="0">
                <a:solidFill>
                  <a:srgbClr val="C00000"/>
                </a:solidFill>
              </a:rPr>
              <a:t>2</a:t>
            </a:r>
            <a:r>
              <a:rPr lang="cs-CZ" sz="2800" dirty="0" smtClean="0">
                <a:solidFill>
                  <a:srgbClr val="C00000"/>
                </a:solidFill>
              </a:rPr>
              <a:t>), cholekalciferol (D</a:t>
            </a:r>
            <a:r>
              <a:rPr lang="cs-CZ" sz="2800" baseline="-25000" dirty="0" smtClean="0">
                <a:solidFill>
                  <a:srgbClr val="C00000"/>
                </a:solidFill>
              </a:rPr>
              <a:t>3</a:t>
            </a:r>
            <a:r>
              <a:rPr lang="cs-CZ" sz="2800" dirty="0" smtClean="0">
                <a:solidFill>
                  <a:srgbClr val="C00000"/>
                </a:solidFill>
              </a:rPr>
              <a:t>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účinky hormonální povahy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5 – 10 µg, 350 – 400 m. </a:t>
            </a:r>
            <a:r>
              <a:rPr lang="cs-CZ" sz="2800" dirty="0" err="1" smtClean="0">
                <a:solidFill>
                  <a:srgbClr val="C00000"/>
                </a:solidFill>
              </a:rPr>
              <a:t>j</a:t>
            </a:r>
            <a:r>
              <a:rPr lang="cs-CZ" sz="2800" dirty="0" smtClean="0">
                <a:solidFill>
                  <a:srgbClr val="C00000"/>
                </a:solidFill>
              </a:rPr>
              <a:t>. (1 m. </a:t>
            </a:r>
            <a:r>
              <a:rPr lang="cs-CZ" sz="2800" dirty="0" err="1" smtClean="0">
                <a:solidFill>
                  <a:srgbClr val="C00000"/>
                </a:solidFill>
              </a:rPr>
              <a:t>j</a:t>
            </a:r>
            <a:r>
              <a:rPr lang="cs-CZ" sz="2800" dirty="0" smtClean="0">
                <a:solidFill>
                  <a:srgbClr val="C00000"/>
                </a:solidFill>
              </a:rPr>
              <a:t>. = 0,025 µg)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 potravinách poměrně vzácný (rybí tuk)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syntéza v organismu (cholesterol)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křivice (rachitis), </a:t>
            </a:r>
            <a:r>
              <a:rPr lang="cs-CZ" sz="2800" dirty="0" err="1" smtClean="0">
                <a:solidFill>
                  <a:srgbClr val="C00000"/>
                </a:solidFill>
              </a:rPr>
              <a:t>osteomalácie</a:t>
            </a:r>
            <a:r>
              <a:rPr lang="cs-CZ" sz="2800" dirty="0" smtClean="0">
                <a:solidFill>
                  <a:srgbClr val="C00000"/>
                </a:solidFill>
              </a:rPr>
              <a:t>, osteoporóza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průjem zvracení poškození ledvin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79934"/>
          </a:xfrm>
        </p:spPr>
        <p:txBody>
          <a:bodyPr/>
          <a:lstStyle/>
          <a:p>
            <a:pPr algn="ctr"/>
            <a:r>
              <a:rPr lang="cs-CZ" b="1" dirty="0" err="1" smtClean="0">
                <a:solidFill>
                  <a:srgbClr val="C00000"/>
                </a:solidFill>
              </a:rPr>
              <a:t>Fytoestrogeny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52528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látky rostlinného původu, které mají podobné účinky jako ženský pohlavní hormon ze skupiny estrogenů – estradiol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nejznámější skupina </a:t>
            </a:r>
            <a:r>
              <a:rPr lang="cs-CZ" sz="2800" dirty="0" err="1" smtClean="0">
                <a:solidFill>
                  <a:srgbClr val="C00000"/>
                </a:solidFill>
              </a:rPr>
              <a:t>fytoestrogenů</a:t>
            </a:r>
            <a:r>
              <a:rPr lang="cs-CZ" sz="2800" dirty="0" smtClean="0">
                <a:solidFill>
                  <a:srgbClr val="C00000"/>
                </a:solidFill>
              </a:rPr>
              <a:t> je obsažena zejména v luštěninách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další méně významné deriváty </a:t>
            </a:r>
            <a:r>
              <a:rPr lang="cs-CZ" sz="2800" dirty="0" err="1" smtClean="0">
                <a:solidFill>
                  <a:srgbClr val="C00000"/>
                </a:solidFill>
              </a:rPr>
              <a:t>fytoestrogenů</a:t>
            </a:r>
            <a:r>
              <a:rPr lang="cs-CZ" sz="2800" dirty="0" smtClean="0">
                <a:solidFill>
                  <a:srgbClr val="C00000"/>
                </a:solidFill>
              </a:rPr>
              <a:t> jsou v rýži, mrkvi, různých semenech, brokolici, žampionech, česneku, kávě a čaji.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792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Prevence osteoporózy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623793"/>
          </a:xfrm>
        </p:spPr>
        <p:txBody>
          <a:bodyPr/>
          <a:lstStyle/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dostatečný přísun vápníku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omezit nadměrnou konzumaci bílkovin, sodíku a fosfátů v potravě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dbát na pravidelnou fyzickou aktivitu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omezit příjem alkoholických nápojů, kofeinu. Nekouřit.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udržovat si přiměřenou tělesnou hmotnost (v rozmezí BMI). Při nižší tělesné hmotnosti se doporučuje její mírné zvýšení, nikoliv však obezita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Definice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řídnutí kostí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tichý zloděj kostí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syndrom švédské sekretářky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systémové (metabolické) onemocnění skeletu charakterizované absolutním úbytkem kostní hmoty, spojené s poruchou </a:t>
            </a:r>
            <a:r>
              <a:rPr lang="cs-CZ" sz="2800" dirty="0" err="1" smtClean="0">
                <a:solidFill>
                  <a:srgbClr val="C00000"/>
                </a:solidFill>
              </a:rPr>
              <a:t>mikroarchitektury</a:t>
            </a:r>
            <a:r>
              <a:rPr lang="cs-CZ" sz="2800" dirty="0" smtClean="0">
                <a:solidFill>
                  <a:srgbClr val="C00000"/>
                </a:solidFill>
              </a:rPr>
              <a:t> kosti, a tím vzniká zvýšené riziko zlomenin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osteoporóz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599" y="404664"/>
            <a:ext cx="7536841" cy="60294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Výskyt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328592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každá třetí žena a každý pátý muž starších 55 let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10 % populace do 65 let, nad 65 let potom dokonce u 30 – 50%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50 % žen a 30 % mužů starších 65 let postihne typická zlomenina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významným způsobem zvyšuje nemocnost i úmrtnost pacientů ve věkové skupině nad 65 let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5194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Příčina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767808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dirty="0" smtClean="0">
                <a:solidFill>
                  <a:srgbClr val="C00000"/>
                </a:solidFill>
              </a:rPr>
              <a:t>„</a:t>
            </a:r>
            <a:r>
              <a:rPr lang="cs-CZ" sz="2800" dirty="0" smtClean="0">
                <a:solidFill>
                  <a:srgbClr val="C00000"/>
                </a:solidFill>
              </a:rPr>
              <a:t>syndrom švédské sekretářky“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rizikové faktory neovlivnitelné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rizikové faktory ovlivnitelné</a:t>
            </a:r>
            <a:endParaRPr lang="cs-CZ" sz="2800" b="1" dirty="0">
              <a:solidFill>
                <a:srgbClr val="C00000"/>
              </a:solidFill>
            </a:endParaRPr>
          </a:p>
        </p:txBody>
      </p:sp>
      <p:pic>
        <p:nvPicPr>
          <p:cNvPr id="5" name="Obrázek 4" descr="lazywomanbl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952" y="3356992"/>
            <a:ext cx="3129562" cy="2992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Rizikové faktory neovlivnitelné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věk –</a:t>
            </a:r>
            <a:r>
              <a:rPr lang="cs-CZ" sz="2800" dirty="0" smtClean="0">
                <a:solidFill>
                  <a:srgbClr val="C00000"/>
                </a:solidFill>
              </a:rPr>
              <a:t> maximum ve věku 25. let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pohlaví -</a:t>
            </a:r>
            <a:r>
              <a:rPr lang="cs-CZ" sz="2800" dirty="0" smtClean="0">
                <a:solidFill>
                  <a:srgbClr val="C00000"/>
                </a:solidFill>
              </a:rPr>
              <a:t> ženy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genetické vlivy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rasa –</a:t>
            </a:r>
            <a:r>
              <a:rPr lang="cs-CZ" sz="2800" dirty="0" smtClean="0">
                <a:solidFill>
                  <a:srgbClr val="C00000"/>
                </a:solidFill>
              </a:rPr>
              <a:t> nejméně rasa černá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Rizikové faktory ovlivnitelné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dostatečný dietní příjem vápníku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pravidelná pohybová aktivita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přiměřený dietní příjem bílkovin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tělesná konstituce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194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Klasifikace osteoporózy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fyziologická</a:t>
            </a:r>
            <a:r>
              <a:rPr lang="cs-CZ" sz="2800" dirty="0" smtClean="0">
                <a:solidFill>
                  <a:srgbClr val="C00000"/>
                </a:solidFill>
              </a:rPr>
              <a:t> (involuční)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primární  -</a:t>
            </a:r>
            <a:r>
              <a:rPr lang="cs-CZ" sz="2800" dirty="0" smtClean="0">
                <a:solidFill>
                  <a:srgbClr val="C00000"/>
                </a:solidFill>
              </a:rPr>
              <a:t> I. typ (</a:t>
            </a:r>
            <a:r>
              <a:rPr lang="cs-CZ" sz="2800" dirty="0" err="1" smtClean="0">
                <a:solidFill>
                  <a:srgbClr val="C00000"/>
                </a:solidFill>
              </a:rPr>
              <a:t>postmenopauzální</a:t>
            </a:r>
            <a:r>
              <a:rPr lang="cs-CZ" sz="2800" dirty="0" smtClean="0">
                <a:solidFill>
                  <a:srgbClr val="C00000"/>
                </a:solidFill>
              </a:rPr>
              <a:t>), II. typ (senilní)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sekundární –</a:t>
            </a:r>
            <a:r>
              <a:rPr lang="cs-CZ" sz="2800" dirty="0" smtClean="0">
                <a:solidFill>
                  <a:srgbClr val="C00000"/>
                </a:solidFill>
              </a:rPr>
              <a:t> endokrinní, léky, různé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92395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Primární osteoporóza</a:t>
            </a:r>
            <a:endParaRPr lang="cs-CZ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229600" cy="4016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128"/>
                <a:gridCol w="1368152"/>
                <a:gridCol w="1656184"/>
                <a:gridCol w="2407216"/>
                <a:gridCol w="1645920"/>
              </a:tblGrid>
              <a:tr h="1109309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Typ 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Věk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Pohlaví</a:t>
                      </a:r>
                    </a:p>
                    <a:p>
                      <a:pPr algn="ctr"/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(Ž :</a:t>
                      </a:r>
                      <a:r>
                        <a:rPr lang="cs-CZ" sz="2800" b="1" baseline="0" dirty="0" smtClean="0">
                          <a:solidFill>
                            <a:srgbClr val="C00000"/>
                          </a:solidFill>
                        </a:rPr>
                        <a:t> M</a:t>
                      </a:r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Místa zlomenin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C00000"/>
                          </a:solidFill>
                        </a:rPr>
                        <a:t>Další známky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109309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I. typ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55 - 75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800" kern="1200" dirty="0" smtClean="0">
                          <a:solidFill>
                            <a:srgbClr val="C00000"/>
                          </a:solidFill>
                        </a:rPr>
                        <a:t>6 : 1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obratle</a:t>
                      </a:r>
                    </a:p>
                    <a:p>
                      <a:pPr algn="ctr"/>
                      <a:r>
                        <a:rPr lang="cs-CZ" sz="2800" dirty="0" err="1" smtClean="0">
                          <a:solidFill>
                            <a:srgbClr val="C00000"/>
                          </a:solidFill>
                        </a:rPr>
                        <a:t>Collesova</a:t>
                      </a:r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 fr.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ztráta zubů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64191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II. typ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800" kern="1200" dirty="0" smtClean="0">
                          <a:solidFill>
                            <a:srgbClr val="C00000"/>
                          </a:solidFill>
                        </a:rPr>
                        <a:t>↑ 70 (ženy)</a:t>
                      </a:r>
                    </a:p>
                    <a:p>
                      <a:pPr algn="ctr"/>
                      <a:r>
                        <a:rPr kumimoji="0" lang="cs-CZ" sz="2800" kern="1200" dirty="0" smtClean="0">
                          <a:solidFill>
                            <a:srgbClr val="C00000"/>
                          </a:solidFill>
                        </a:rPr>
                        <a:t>↑ 80</a:t>
                      </a:r>
                    </a:p>
                    <a:p>
                      <a:pPr algn="ctr"/>
                      <a:r>
                        <a:rPr kumimoji="0" lang="cs-CZ" sz="2800" kern="1200" dirty="0" smtClean="0">
                          <a:solidFill>
                            <a:srgbClr val="C00000"/>
                          </a:solidFill>
                        </a:rPr>
                        <a:t>(muži)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800" kern="1200" dirty="0" smtClean="0">
                          <a:solidFill>
                            <a:srgbClr val="C00000"/>
                          </a:solidFill>
                        </a:rPr>
                        <a:t>2 : 1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800" kern="1200" dirty="0" smtClean="0">
                          <a:solidFill>
                            <a:srgbClr val="C00000"/>
                          </a:solidFill>
                        </a:rPr>
                        <a:t>zlomenina krčku stehenní kosti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smtClean="0">
                          <a:solidFill>
                            <a:srgbClr val="C00000"/>
                          </a:solidFill>
                        </a:rPr>
                        <a:t>dorsální </a:t>
                      </a:r>
                      <a:r>
                        <a:rPr lang="cs-CZ" sz="2800" dirty="0" smtClean="0">
                          <a:solidFill>
                            <a:srgbClr val="C00000"/>
                          </a:solidFill>
                        </a:rPr>
                        <a:t>kyfóza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isa_prezentace 2 nový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6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zentace Eli 5.5.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Times New Roman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prezentace Eli 5.5.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Times New Roman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Anémie</Template>
  <TotalTime>167</TotalTime>
  <Words>523</Words>
  <Application>Microsoft Office PowerPoint</Application>
  <PresentationFormat>Předvádění na obrazovce (4:3)</PresentationFormat>
  <Paragraphs>144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11</vt:i4>
      </vt:variant>
      <vt:variant>
        <vt:lpstr>Nadpisy snímků</vt:lpstr>
      </vt:variant>
      <vt:variant>
        <vt:i4>19</vt:i4>
      </vt:variant>
    </vt:vector>
  </HeadingPairs>
  <TitlesOfParts>
    <vt:vector size="30" baseType="lpstr">
      <vt:lpstr>Tok</vt:lpstr>
      <vt:lpstr>prezentace Eli 5.5.</vt:lpstr>
      <vt:lpstr>Motiv sady Office</vt:lpstr>
      <vt:lpstr>1_Motiv sady Office</vt:lpstr>
      <vt:lpstr>2_Motiv sady Office</vt:lpstr>
      <vt:lpstr>1_prezentace Eli 5.5.</vt:lpstr>
      <vt:lpstr>3_Motiv sady Office</vt:lpstr>
      <vt:lpstr>4_Motiv sady Office</vt:lpstr>
      <vt:lpstr>5_Motiv sady Office</vt:lpstr>
      <vt:lpstr>Misa_prezentace 2 nový</vt:lpstr>
      <vt:lpstr>6_Motiv sady Office</vt:lpstr>
      <vt:lpstr>Osteoporóza</vt:lpstr>
      <vt:lpstr>Definice</vt:lpstr>
      <vt:lpstr>Prezentace aplikace PowerPoint</vt:lpstr>
      <vt:lpstr>Výskyt</vt:lpstr>
      <vt:lpstr>Příčina</vt:lpstr>
      <vt:lpstr>Rizikové faktory neovlivnitelné</vt:lpstr>
      <vt:lpstr>Rizikové faktory ovlivnitelné</vt:lpstr>
      <vt:lpstr>Klasifikace osteoporózy</vt:lpstr>
      <vt:lpstr>Primární osteoporóza</vt:lpstr>
      <vt:lpstr>Varující signály </vt:lpstr>
      <vt:lpstr>Léčba</vt:lpstr>
      <vt:lpstr>Výživové faktory </vt:lpstr>
      <vt:lpstr>Vápník</vt:lpstr>
      <vt:lpstr>Fosfor</vt:lpstr>
      <vt:lpstr>Hořčík</vt:lpstr>
      <vt:lpstr>Ostatní minerální látky</vt:lpstr>
      <vt:lpstr>Vitamin D</vt:lpstr>
      <vt:lpstr>Fytoestrogeny</vt:lpstr>
      <vt:lpstr>Prevence osteoporózy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Osteoporóza</dc:title>
  <dc:creator>Misicka</dc:creator>
  <cp:lastModifiedBy>Iva Hrnčiříková</cp:lastModifiedBy>
  <cp:revision>4</cp:revision>
  <dcterms:created xsi:type="dcterms:W3CDTF">2011-10-10T06:56:13Z</dcterms:created>
  <dcterms:modified xsi:type="dcterms:W3CDTF">2013-11-29T19:53:55Z</dcterms:modified>
</cp:coreProperties>
</file>