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3" r:id="rId8"/>
    <p:sldId id="273" r:id="rId9"/>
    <p:sldId id="274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0" r:id="rId18"/>
    <p:sldId id="271" r:id="rId19"/>
    <p:sldId id="26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50B31C-30C3-4A81-8D2B-C700CC279E7B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ralova.dag@seznam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Balneologie – 1. blok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/>
          <a:lstStyle/>
          <a:p>
            <a:r>
              <a:rPr lang="cs-CZ" dirty="0" smtClean="0"/>
              <a:t>Léčebné metody v komplexní balneoterapii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2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Využívá kinetické energie molekul, která organismus zatěžuje ve fyziologických mezích</a:t>
            </a:r>
          </a:p>
          <a:p>
            <a:r>
              <a:rPr lang="cs-CZ" dirty="0" smtClean="0"/>
              <a:t>Pomocí přírodních léčivých zdrojů</a:t>
            </a:r>
          </a:p>
          <a:p>
            <a:r>
              <a:rPr lang="cs-CZ" dirty="0" smtClean="0"/>
              <a:t>Hydrostatický tlak, vztlak, minerální přísady</a:t>
            </a:r>
          </a:p>
          <a:p>
            <a:r>
              <a:rPr lang="cs-CZ" dirty="0" smtClean="0"/>
              <a:t>Výměna tepla prostřednictvím kůže, sliznic vedením či prouděním (hlubší efekt) – po pár </a:t>
            </a:r>
            <a:r>
              <a:rPr lang="cs-CZ" dirty="0" err="1" smtClean="0"/>
              <a:t>ss</a:t>
            </a:r>
            <a:r>
              <a:rPr lang="cs-CZ" dirty="0" smtClean="0"/>
              <a:t> </a:t>
            </a:r>
            <a:r>
              <a:rPr lang="cs-CZ" dirty="0"/>
              <a:t>t</a:t>
            </a:r>
            <a:r>
              <a:rPr lang="cs-CZ" dirty="0" smtClean="0"/>
              <a:t>ermoregulační změny na vyšších etážích NS (celé tělo) – ochranná termoregulační opatření (oběhový systém)</a:t>
            </a:r>
          </a:p>
          <a:p>
            <a:r>
              <a:rPr lang="cs-CZ" dirty="0" err="1" smtClean="0"/>
              <a:t>Fční</a:t>
            </a:r>
            <a:r>
              <a:rPr lang="cs-CZ" dirty="0" smtClean="0"/>
              <a:t> stav kůže, čidla pro chlad 250tis, teplo 30tis, </a:t>
            </a:r>
            <a:r>
              <a:rPr lang="cs-CZ" dirty="0" err="1" smtClean="0"/>
              <a:t>rce</a:t>
            </a:r>
            <a:r>
              <a:rPr lang="cs-CZ" dirty="0" smtClean="0"/>
              <a:t> </a:t>
            </a:r>
            <a:r>
              <a:rPr lang="cs-CZ" dirty="0" err="1" smtClean="0"/>
              <a:t>imunocytů</a:t>
            </a:r>
            <a:r>
              <a:rPr lang="cs-CZ" dirty="0"/>
              <a:t> </a:t>
            </a:r>
            <a:r>
              <a:rPr lang="cs-CZ" dirty="0" smtClean="0"/>
              <a:t>+ humorální odpověď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5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Vodoléčba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Teploléčebná</a:t>
            </a:r>
            <a:r>
              <a:rPr lang="cs-CZ" dirty="0" smtClean="0"/>
              <a:t> metoda, kde je voda nosičem</a:t>
            </a:r>
          </a:p>
          <a:p>
            <a:r>
              <a:rPr lang="cs-CZ" dirty="0" smtClean="0"/>
              <a:t>Teplo, přírodní či umělé příměsi, </a:t>
            </a:r>
            <a:r>
              <a:rPr lang="cs-CZ" dirty="0" err="1"/>
              <a:t>h</a:t>
            </a:r>
            <a:r>
              <a:rPr lang="cs-CZ" dirty="0" err="1" smtClean="0"/>
              <a:t>ydrokineziterapie</a:t>
            </a:r>
            <a:r>
              <a:rPr lang="cs-CZ" dirty="0" smtClean="0"/>
              <a:t>, h. tlak a vztlak, masáž</a:t>
            </a:r>
          </a:p>
          <a:p>
            <a:r>
              <a:rPr lang="cs-CZ" dirty="0" smtClean="0"/>
              <a:t>Otěry a omývání; zábaly a obklady; polevy, sprchy, střiky; koupele</a:t>
            </a:r>
          </a:p>
          <a:p>
            <a:r>
              <a:rPr lang="cs-CZ" dirty="0" err="1" smtClean="0"/>
              <a:t>Kneippova</a:t>
            </a:r>
            <a:r>
              <a:rPr lang="cs-CZ" dirty="0" smtClean="0"/>
              <a:t> metoda, finská sauna</a:t>
            </a:r>
          </a:p>
          <a:p>
            <a:r>
              <a:rPr lang="cs-CZ" dirty="0" smtClean="0"/>
              <a:t>Účinky </a:t>
            </a:r>
            <a:r>
              <a:rPr lang="cs-CZ" dirty="0" err="1" smtClean="0"/>
              <a:t>celk</a:t>
            </a:r>
            <a:r>
              <a:rPr lang="cs-CZ" dirty="0" smtClean="0"/>
              <a:t>. </a:t>
            </a:r>
            <a:r>
              <a:rPr lang="cs-CZ" dirty="0" err="1" smtClean="0"/>
              <a:t>hypertermní</a:t>
            </a:r>
            <a:r>
              <a:rPr lang="cs-CZ" dirty="0" smtClean="0"/>
              <a:t> </a:t>
            </a:r>
            <a:r>
              <a:rPr lang="cs-CZ" sz="1200" dirty="0" smtClean="0"/>
              <a:t>podráždění receptorů kůže VNZ, odpověď </a:t>
            </a:r>
            <a:r>
              <a:rPr lang="cs-CZ" sz="1200" dirty="0" err="1" smtClean="0"/>
              <a:t>hypothalamu</a:t>
            </a:r>
            <a:r>
              <a:rPr lang="cs-CZ" sz="1200" dirty="0" smtClean="0"/>
              <a:t> (ovlivnění i t krve v něm), </a:t>
            </a:r>
            <a:r>
              <a:rPr lang="cs-CZ" sz="1200" dirty="0" err="1" smtClean="0"/>
              <a:t>odpo</a:t>
            </a:r>
            <a:r>
              <a:rPr lang="cs-CZ" sz="1200" dirty="0" smtClean="0"/>
              <a:t> veg. Centry, </a:t>
            </a:r>
            <a:r>
              <a:rPr lang="cs-CZ" sz="1200" dirty="0" err="1" smtClean="0"/>
              <a:t>horm</a:t>
            </a:r>
            <a:r>
              <a:rPr lang="cs-CZ" sz="1200" dirty="0" smtClean="0"/>
              <a:t>. </a:t>
            </a:r>
            <a:r>
              <a:rPr lang="cs-CZ" sz="1200" dirty="0" err="1" smtClean="0"/>
              <a:t>Působky</a:t>
            </a:r>
            <a:r>
              <a:rPr lang="cs-CZ" sz="1200" dirty="0" smtClean="0"/>
              <a:t>, změna spotřeby O2 , dechu, SF; MEZNÍ OHŘÁTÍ bílkoviny zvyšující odolnost x VKR</a:t>
            </a:r>
          </a:p>
          <a:p>
            <a:r>
              <a:rPr lang="cs-CZ" dirty="0" smtClean="0"/>
              <a:t>Účinky </a:t>
            </a:r>
            <a:r>
              <a:rPr lang="cs-CZ" dirty="0" err="1" smtClean="0"/>
              <a:t>celk</a:t>
            </a:r>
            <a:r>
              <a:rPr lang="cs-CZ" dirty="0" smtClean="0"/>
              <a:t>. </a:t>
            </a:r>
            <a:r>
              <a:rPr lang="cs-CZ" dirty="0" err="1" smtClean="0"/>
              <a:t>hypotermní</a:t>
            </a:r>
            <a:r>
              <a:rPr lang="cs-CZ" dirty="0" smtClean="0"/>
              <a:t> </a:t>
            </a:r>
            <a:r>
              <a:rPr lang="cs-CZ" sz="1200" dirty="0" smtClean="0"/>
              <a:t>zastavení termoregulačních dějů bohatou kontrastní </a:t>
            </a:r>
            <a:r>
              <a:rPr lang="cs-CZ" sz="1200" dirty="0" err="1" smtClean="0"/>
              <a:t>aferentací</a:t>
            </a:r>
            <a:r>
              <a:rPr lang="cs-CZ" sz="1200" dirty="0" smtClean="0"/>
              <a:t> po předchozím předehřátí, prudký vzestup tonu sympatiku (přerušení vagotonie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085184"/>
            <a:ext cx="9145016" cy="1584176"/>
          </a:xfrm>
        </p:spPr>
        <p:txBody>
          <a:bodyPr/>
          <a:lstStyle/>
          <a:p>
            <a:r>
              <a:rPr lang="cs-CZ" sz="4000" dirty="0" err="1"/>
              <a:t>Peloidoterapie</a:t>
            </a:r>
            <a:r>
              <a:rPr lang="cs-CZ" sz="4000" dirty="0"/>
              <a:t> a </a:t>
            </a:r>
            <a:r>
              <a:rPr lang="cs-CZ" sz="4000" i="1" dirty="0" err="1"/>
              <a:t>parafínoterapie</a:t>
            </a:r>
            <a:r>
              <a:rPr lang="cs-CZ" sz="4000" dirty="0"/>
              <a:t>.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0656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Vznik v přírodě geologickými pochody užívané v rozmělněném stavu</a:t>
            </a:r>
          </a:p>
          <a:p>
            <a:r>
              <a:rPr lang="cs-CZ" dirty="0" smtClean="0"/>
              <a:t>Organické </a:t>
            </a:r>
            <a:r>
              <a:rPr lang="cs-CZ" dirty="0" err="1" smtClean="0"/>
              <a:t>humolity</a:t>
            </a:r>
            <a:r>
              <a:rPr lang="cs-CZ" dirty="0" smtClean="0"/>
              <a:t> (rašeliny, slatiny), </a:t>
            </a:r>
            <a:r>
              <a:rPr lang="cs-CZ" dirty="0" err="1" smtClean="0"/>
              <a:t>anorg</a:t>
            </a:r>
            <a:r>
              <a:rPr lang="cs-CZ" dirty="0" smtClean="0"/>
              <a:t>. Bahna</a:t>
            </a:r>
          </a:p>
          <a:p>
            <a:r>
              <a:rPr lang="cs-CZ" dirty="0" smtClean="0"/>
              <a:t>Kvalita peloidu, nezávadný ohřev, správný poměr vody v médiu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i="1" dirty="0" smtClean="0"/>
              <a:t>Lokální termoterapie</a:t>
            </a:r>
          </a:p>
          <a:p>
            <a:r>
              <a:rPr lang="cs-CZ" i="1" dirty="0" smtClean="0"/>
              <a:t>Bod tání kolem 52°C</a:t>
            </a:r>
          </a:p>
          <a:p>
            <a:r>
              <a:rPr lang="cs-CZ" i="1" dirty="0" smtClean="0"/>
              <a:t>Zdroj tepla nejen teplotní rozdíl, ale i skupenské teplo tuhnutí</a:t>
            </a:r>
          </a:p>
          <a:p>
            <a:r>
              <a:rPr lang="cs-CZ" i="1" dirty="0" smtClean="0"/>
              <a:t>KI akutní zánětlivé a chronické trofické kožní změny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612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Prostředí s podnebím s mimořádnými léčebnými účinky</a:t>
            </a:r>
          </a:p>
          <a:p>
            <a:r>
              <a:rPr lang="cs-CZ" dirty="0" smtClean="0"/>
              <a:t>Komplex atmosférických (fyzikálních a chemických), půdních a krajinných vlastností</a:t>
            </a:r>
          </a:p>
          <a:p>
            <a:r>
              <a:rPr lang="cs-CZ" dirty="0" smtClean="0"/>
              <a:t>Typy (tropické, oceánské, pouštní, klima mírného pásma, polární a arktické)</a:t>
            </a:r>
          </a:p>
          <a:p>
            <a:r>
              <a:rPr lang="cs-CZ" dirty="0" smtClean="0"/>
              <a:t>Mechanismy: vyloučení škodlivých </a:t>
            </a:r>
            <a:r>
              <a:rPr lang="cs-CZ" dirty="0" err="1" smtClean="0"/>
              <a:t>klim</a:t>
            </a:r>
            <a:r>
              <a:rPr lang="cs-CZ" dirty="0" smtClean="0"/>
              <a:t>. fa, zvl. </a:t>
            </a:r>
            <a:r>
              <a:rPr lang="cs-CZ" dirty="0" err="1" smtClean="0"/>
              <a:t>klim</a:t>
            </a:r>
            <a:r>
              <a:rPr lang="cs-CZ" dirty="0" smtClean="0"/>
              <a:t>. fa příznivě působící</a:t>
            </a:r>
          </a:p>
          <a:p>
            <a:r>
              <a:rPr lang="cs-CZ" dirty="0" smtClean="0"/>
              <a:t>Aeroterapie, helioterapie, talasoterapie, speleoterapie.</a:t>
            </a:r>
          </a:p>
          <a:p>
            <a:r>
              <a:rPr lang="cs-CZ" dirty="0"/>
              <a:t>C</a:t>
            </a:r>
            <a:r>
              <a:rPr lang="cs-CZ" dirty="0" smtClean="0"/>
              <a:t>horoby </a:t>
            </a:r>
            <a:r>
              <a:rPr lang="cs-CZ" dirty="0" err="1" smtClean="0"/>
              <a:t>dých</a:t>
            </a:r>
            <a:r>
              <a:rPr lang="cs-CZ" dirty="0" smtClean="0"/>
              <a:t>. cest (6t, 2m, </a:t>
            </a:r>
            <a:r>
              <a:rPr lang="cs-CZ" dirty="0" err="1" smtClean="0"/>
              <a:t>deti</a:t>
            </a:r>
            <a:r>
              <a:rPr lang="cs-CZ" dirty="0" smtClean="0"/>
              <a:t> 2-6 </a:t>
            </a:r>
            <a:r>
              <a:rPr lang="cs-CZ" dirty="0" err="1" smtClean="0"/>
              <a:t>mesíců</a:t>
            </a:r>
            <a:r>
              <a:rPr lang="cs-CZ" dirty="0" smtClean="0"/>
              <a:t>), </a:t>
            </a:r>
            <a:r>
              <a:rPr lang="cs-CZ" dirty="0" err="1" smtClean="0"/>
              <a:t>hypochromní</a:t>
            </a:r>
            <a:r>
              <a:rPr lang="cs-CZ" dirty="0" smtClean="0"/>
              <a:t> anémie, arteriální hypertenze, ICHS, DM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Uhličitá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Součást balneoterapie kardiovaskulárních chorob</a:t>
            </a:r>
          </a:p>
          <a:p>
            <a:r>
              <a:rPr lang="cs-CZ" i="1" dirty="0" smtClean="0"/>
              <a:t>CO2 koupele vodní </a:t>
            </a:r>
            <a:r>
              <a:rPr lang="cs-CZ" dirty="0" smtClean="0"/>
              <a:t>– </a:t>
            </a:r>
            <a:r>
              <a:rPr lang="cs-CZ" dirty="0" err="1" smtClean="0"/>
              <a:t>h.tlak</a:t>
            </a:r>
            <a:r>
              <a:rPr lang="cs-CZ" dirty="0" smtClean="0"/>
              <a:t>, vztlak; resorpce CO2, vliv elektrolytů na resorpci, termoregulační vliv CO2 lázně, celkové </a:t>
            </a:r>
            <a:r>
              <a:rPr lang="cs-CZ" dirty="0" err="1" smtClean="0"/>
              <a:t>biol</a:t>
            </a:r>
            <a:r>
              <a:rPr lang="cs-CZ" dirty="0" smtClean="0"/>
              <a:t>. </a:t>
            </a:r>
            <a:r>
              <a:rPr lang="cs-CZ" dirty="0" err="1" smtClean="0"/>
              <a:t>rce</a:t>
            </a:r>
            <a:endParaRPr lang="cs-CZ" dirty="0" smtClean="0"/>
          </a:p>
          <a:p>
            <a:r>
              <a:rPr lang="cs-CZ" dirty="0" smtClean="0"/>
              <a:t>30 ml CO2/min/m2 (1,8 – 4,5 l/hod)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azodilatační</a:t>
            </a:r>
            <a:r>
              <a:rPr lang="cs-CZ" dirty="0" smtClean="0"/>
              <a:t> kožní erytém 45 – 60 s po ponoření</a:t>
            </a:r>
          </a:p>
          <a:p>
            <a:r>
              <a:rPr lang="cs-CZ" dirty="0" smtClean="0"/>
              <a:t>Teplota lázně 33-34°C, </a:t>
            </a:r>
            <a:r>
              <a:rPr lang="cs-CZ" dirty="0" err="1" smtClean="0"/>
              <a:t>sníž</a:t>
            </a:r>
            <a:r>
              <a:rPr lang="cs-CZ" dirty="0" smtClean="0"/>
              <a:t>. teploty střídá její zvýšení o 0,1 – 3,9°C, </a:t>
            </a:r>
            <a:r>
              <a:rPr lang="cs-CZ" dirty="0" err="1" smtClean="0"/>
              <a:t>sníž</a:t>
            </a:r>
            <a:r>
              <a:rPr lang="cs-CZ" dirty="0" smtClean="0"/>
              <a:t>. spotřeby O2, </a:t>
            </a:r>
            <a:r>
              <a:rPr lang="cs-CZ" dirty="0" err="1" smtClean="0"/>
              <a:t>celk</a:t>
            </a:r>
            <a:r>
              <a:rPr lang="cs-CZ" dirty="0" smtClean="0"/>
              <a:t>. metabolizmu, ekonomizace práce srdce</a:t>
            </a:r>
          </a:p>
          <a:p>
            <a:r>
              <a:rPr lang="cs-CZ" dirty="0"/>
              <a:t>P</a:t>
            </a:r>
            <a:r>
              <a:rPr lang="cs-CZ" dirty="0" smtClean="0"/>
              <a:t>eriferní vazodilatace s poklesem </a:t>
            </a:r>
            <a:r>
              <a:rPr lang="cs-CZ" dirty="0" err="1" smtClean="0"/>
              <a:t>celk</a:t>
            </a:r>
            <a:r>
              <a:rPr lang="cs-CZ" dirty="0" smtClean="0"/>
              <a:t>. periferního R, zvýšení svalového prokrvení, </a:t>
            </a:r>
            <a:r>
              <a:rPr lang="cs-CZ" dirty="0" err="1" smtClean="0"/>
              <a:t>parc</a:t>
            </a:r>
            <a:r>
              <a:rPr lang="cs-CZ" dirty="0" smtClean="0"/>
              <a:t>. tlaku kyslíku v kapilárách, pokles </a:t>
            </a:r>
            <a:r>
              <a:rPr lang="cs-CZ" dirty="0" err="1" smtClean="0"/>
              <a:t>sTK</a:t>
            </a:r>
            <a:r>
              <a:rPr lang="cs-CZ" dirty="0" smtClean="0"/>
              <a:t>, </a:t>
            </a:r>
            <a:r>
              <a:rPr lang="cs-CZ" dirty="0" err="1" smtClean="0"/>
              <a:t>dTK</a:t>
            </a:r>
            <a:r>
              <a:rPr lang="cs-CZ" dirty="0" smtClean="0"/>
              <a:t>, SF, prodloužení diastoly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1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Uhličitá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CO2 plynové koupele </a:t>
            </a:r>
            <a:r>
              <a:rPr lang="cs-CZ" dirty="0" smtClean="0"/>
              <a:t>–těžší než vzduch, chová se jako voda, kontrola hladiny plynu</a:t>
            </a:r>
          </a:p>
          <a:p>
            <a:r>
              <a:rPr lang="cs-CZ" dirty="0"/>
              <a:t> </a:t>
            </a:r>
            <a:r>
              <a:rPr lang="cs-CZ" dirty="0" smtClean="0"/>
              <a:t>Při vdechnutí lehce štípe – udržet hlavu nad hladinou jinak lehká závrať</a:t>
            </a:r>
          </a:p>
          <a:p>
            <a:r>
              <a:rPr lang="cs-CZ" dirty="0"/>
              <a:t> Ú</a:t>
            </a:r>
            <a:r>
              <a:rPr lang="cs-CZ" dirty="0" smtClean="0"/>
              <a:t>činky specifické jako u vodních koupelí, navíc hluboká vazodilatace se systémovým poklesem TK a drážděním DC mírnou </a:t>
            </a:r>
            <a:r>
              <a:rPr lang="cs-CZ" dirty="0" err="1" smtClean="0"/>
              <a:t>hyperkapnií</a:t>
            </a:r>
            <a:endParaRPr lang="cs-CZ" dirty="0" smtClean="0"/>
          </a:p>
          <a:p>
            <a:r>
              <a:rPr lang="cs-CZ" dirty="0" smtClean="0"/>
              <a:t> Tepenné a žilní </a:t>
            </a:r>
            <a:r>
              <a:rPr lang="cs-CZ" dirty="0" err="1" smtClean="0"/>
              <a:t>pchy</a:t>
            </a:r>
            <a:r>
              <a:rPr lang="cs-CZ" dirty="0" smtClean="0"/>
              <a:t>, HT, kožní hyperémie, vlhké gangrény</a:t>
            </a:r>
          </a:p>
          <a:p>
            <a:r>
              <a:rPr lang="cs-CZ" i="1" dirty="0" smtClean="0"/>
              <a:t>Insuflace zřídelního plynu </a:t>
            </a:r>
            <a:r>
              <a:rPr lang="cs-CZ" dirty="0" smtClean="0"/>
              <a:t>– „plynové injekce“, 95 </a:t>
            </a:r>
            <a:r>
              <a:rPr lang="cs-CZ" dirty="0" err="1" smtClean="0"/>
              <a:t>obj</a:t>
            </a:r>
            <a:r>
              <a:rPr lang="cs-CZ" dirty="0" smtClean="0"/>
              <a:t>.% CO2, nepříjemný několikaminutový pocit tlaku střídá pocit tepla, </a:t>
            </a:r>
            <a:r>
              <a:rPr lang="cs-CZ" dirty="0" err="1" smtClean="0"/>
              <a:t>rce</a:t>
            </a:r>
            <a:r>
              <a:rPr lang="cs-CZ" dirty="0" smtClean="0"/>
              <a:t> v segmentu a výš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34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5157192"/>
            <a:ext cx="8305800" cy="1152128"/>
          </a:xfrm>
        </p:spPr>
        <p:txBody>
          <a:bodyPr/>
          <a:lstStyle/>
          <a:p>
            <a:r>
              <a:rPr lang="cs-CZ" dirty="0"/>
              <a:t>Pohybová léčba a klasické masáže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Vyšetření před LTV</a:t>
            </a:r>
          </a:p>
          <a:p>
            <a:r>
              <a:rPr lang="cs-CZ" dirty="0" smtClean="0"/>
              <a:t>LTV – kondiční TV, cílený TV, individuální </a:t>
            </a:r>
            <a:r>
              <a:rPr lang="cs-CZ" dirty="0" err="1" smtClean="0"/>
              <a:t>rhb</a:t>
            </a:r>
            <a:r>
              <a:rPr lang="cs-CZ" dirty="0" smtClean="0"/>
              <a:t>; pas.+akt.cv., dech.cv., sv. relaxace, speciální metody</a:t>
            </a:r>
          </a:p>
          <a:p>
            <a:r>
              <a:rPr lang="cs-CZ" dirty="0" smtClean="0"/>
              <a:t>Mechanoterapie</a:t>
            </a:r>
          </a:p>
          <a:p>
            <a:r>
              <a:rPr lang="cs-CZ" dirty="0" smtClean="0"/>
              <a:t>Ergoterapie</a:t>
            </a:r>
          </a:p>
          <a:p>
            <a:r>
              <a:rPr lang="cs-CZ" dirty="0" smtClean="0"/>
              <a:t>Terénní léčba</a:t>
            </a:r>
          </a:p>
          <a:p>
            <a:r>
              <a:rPr lang="cs-CZ" dirty="0" smtClean="0"/>
              <a:t>Léčebná masáž</a:t>
            </a:r>
          </a:p>
          <a:p>
            <a:r>
              <a:rPr lang="cs-CZ" dirty="0" smtClean="0"/>
              <a:t>Vyšetření po </a:t>
            </a:r>
            <a:r>
              <a:rPr lang="cs-CZ" dirty="0" err="1" smtClean="0"/>
              <a:t>léč</a:t>
            </a:r>
            <a:r>
              <a:rPr lang="cs-CZ" dirty="0" smtClean="0"/>
              <a:t>. programu</a:t>
            </a:r>
          </a:p>
          <a:p>
            <a:r>
              <a:rPr lang="cs-CZ" dirty="0" smtClean="0"/>
              <a:t>Doporučení pro další terapii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89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Elektroterapie </a:t>
            </a:r>
          </a:p>
          <a:p>
            <a:r>
              <a:rPr lang="cs-CZ" sz="3200" dirty="0" smtClean="0"/>
              <a:t>Magnetoterapie</a:t>
            </a:r>
          </a:p>
          <a:p>
            <a:r>
              <a:rPr lang="cs-CZ" sz="3200" dirty="0" smtClean="0"/>
              <a:t>Fototerapie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36190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Léčebné inhalace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Používání přírodních léčivých zdrojů</a:t>
            </a:r>
          </a:p>
          <a:p>
            <a:r>
              <a:rPr lang="cs-CZ" dirty="0" smtClean="0"/>
              <a:t>U chorob HDC, DDC</a:t>
            </a:r>
          </a:p>
          <a:p>
            <a:r>
              <a:rPr lang="cs-CZ" dirty="0" smtClean="0"/>
              <a:t>Aerosoly (jemné mlhoviny) a spreje (hrubé mlhoviny) – jemná disperze pevných látek nebo kapek tekutiny ve vzduchu</a:t>
            </a:r>
            <a:endParaRPr lang="cs-CZ" dirty="0"/>
          </a:p>
          <a:p>
            <a:r>
              <a:rPr lang="cs-CZ" dirty="0" err="1" smtClean="0"/>
              <a:t>oxygenoterapie</a:t>
            </a:r>
            <a:r>
              <a:rPr lang="cs-CZ" dirty="0" smtClean="0"/>
              <a:t>, v pneumatických komorách, pomocí dýchacích přístrojů</a:t>
            </a:r>
          </a:p>
          <a:p>
            <a:r>
              <a:rPr lang="cs-CZ" dirty="0" smtClean="0"/>
              <a:t>infekční a </a:t>
            </a:r>
            <a:r>
              <a:rPr lang="cs-CZ" dirty="0" err="1" smtClean="0"/>
              <a:t>alerg</a:t>
            </a:r>
            <a:r>
              <a:rPr lang="cs-CZ" dirty="0" smtClean="0"/>
              <a:t>. </a:t>
            </a:r>
            <a:r>
              <a:rPr lang="cs-CZ" dirty="0" err="1" smtClean="0"/>
              <a:t>onem</a:t>
            </a:r>
            <a:r>
              <a:rPr lang="cs-CZ" dirty="0" smtClean="0"/>
              <a:t>., po </a:t>
            </a:r>
            <a:r>
              <a:rPr lang="cs-CZ" dirty="0" err="1" smtClean="0"/>
              <a:t>fyz</a:t>
            </a:r>
            <a:r>
              <a:rPr lang="cs-CZ" dirty="0" smtClean="0"/>
              <a:t>. a </a:t>
            </a:r>
            <a:r>
              <a:rPr lang="cs-CZ" dirty="0" err="1" smtClean="0"/>
              <a:t>chem</a:t>
            </a:r>
            <a:r>
              <a:rPr lang="cs-CZ" dirty="0" smtClean="0"/>
              <a:t>. poškození DC,</a:t>
            </a:r>
            <a:r>
              <a:rPr lang="cs-CZ" dirty="0"/>
              <a:t> </a:t>
            </a:r>
            <a:r>
              <a:rPr lang="cs-CZ" dirty="0" smtClean="0"/>
              <a:t>po operacích a </a:t>
            </a:r>
            <a:r>
              <a:rPr lang="cs-CZ" dirty="0" err="1" smtClean="0"/>
              <a:t>traum</a:t>
            </a:r>
            <a:r>
              <a:rPr lang="cs-CZ" dirty="0" smtClean="0"/>
              <a:t>. </a:t>
            </a:r>
            <a:r>
              <a:rPr lang="cs-CZ" dirty="0" err="1" smtClean="0"/>
              <a:t>poškoz</a:t>
            </a:r>
            <a:r>
              <a:rPr lang="cs-CZ" dirty="0" smtClean="0"/>
              <a:t>.  DC, </a:t>
            </a:r>
            <a:r>
              <a:rPr lang="cs-CZ" dirty="0" err="1" smtClean="0"/>
              <a:t>prev</a:t>
            </a:r>
            <a:r>
              <a:rPr lang="cs-CZ" dirty="0" smtClean="0"/>
              <a:t>. výskytu </a:t>
            </a:r>
            <a:r>
              <a:rPr lang="cs-CZ" dirty="0" err="1" smtClean="0"/>
              <a:t>chr</a:t>
            </a:r>
            <a:r>
              <a:rPr lang="cs-CZ" dirty="0" smtClean="0"/>
              <a:t>. bronchitidy</a:t>
            </a:r>
          </a:p>
          <a:p>
            <a:r>
              <a:rPr lang="cs-CZ" dirty="0" smtClean="0"/>
              <a:t>KI – srdeční nedostatečnost, pokročilá HT, rozedma plic, </a:t>
            </a:r>
            <a:r>
              <a:rPr lang="cs-CZ" dirty="0" err="1" smtClean="0"/>
              <a:t>celk</a:t>
            </a:r>
            <a:r>
              <a:rPr lang="cs-CZ" dirty="0" smtClean="0"/>
              <a:t>. vyčerpanost, nebezpečí krvácení, přecitlivělost </a:t>
            </a:r>
            <a:r>
              <a:rPr lang="cs-CZ" smtClean="0"/>
              <a:t>na léky</a:t>
            </a:r>
          </a:p>
        </p:txBody>
      </p:sp>
    </p:spTree>
    <p:extLst>
      <p:ext uri="{BB962C8B-B14F-4D97-AF65-F5344CB8AC3E}">
        <p14:creationId xmlns:p14="http://schemas.microsoft.com/office/powerpoint/2010/main" val="3884715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Škapík, M. aj. </a:t>
            </a:r>
            <a:r>
              <a:rPr lang="cs-CZ" i="1" dirty="0" smtClean="0"/>
              <a:t>Využití balneoterapie ve vnitřním lékařství.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/>
              <a:t>,</a:t>
            </a:r>
            <a:r>
              <a:rPr lang="cs-CZ" dirty="0" smtClean="0"/>
              <a:t> 1994. ISBN 80-7169-130-5.</a:t>
            </a:r>
          </a:p>
          <a:p>
            <a:r>
              <a:rPr lang="cs-CZ" dirty="0" smtClean="0"/>
              <a:t>Jandová, D. </a:t>
            </a:r>
            <a:r>
              <a:rPr lang="cs-CZ" i="1" dirty="0" smtClean="0"/>
              <a:t>Balneologie.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, 2008. </a:t>
            </a:r>
          </a:p>
          <a:p>
            <a:r>
              <a:rPr lang="cs-CZ" dirty="0" smtClean="0"/>
              <a:t>Poděbradský</a:t>
            </a:r>
            <a:r>
              <a:rPr lang="cs-CZ" dirty="0"/>
              <a:t>, J. – </a:t>
            </a:r>
            <a:r>
              <a:rPr lang="cs-CZ" dirty="0" smtClean="0"/>
              <a:t>Vařeka, I. </a:t>
            </a:r>
            <a:r>
              <a:rPr lang="cs-CZ" i="1" dirty="0"/>
              <a:t>Fyzikální </a:t>
            </a:r>
            <a:r>
              <a:rPr lang="cs-CZ" i="1" dirty="0" smtClean="0"/>
              <a:t>terapie I. </a:t>
            </a:r>
            <a:r>
              <a:rPr lang="cs-CZ" dirty="0" smtClean="0"/>
              <a:t>Praha</a:t>
            </a:r>
            <a:r>
              <a:rPr lang="cs-CZ" dirty="0"/>
              <a:t>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1998.</a:t>
            </a:r>
          </a:p>
          <a:p>
            <a:r>
              <a:rPr lang="cs-CZ" dirty="0" err="1" smtClean="0"/>
              <a:t>Capko</a:t>
            </a:r>
            <a:r>
              <a:rPr lang="cs-CZ" dirty="0" smtClean="0"/>
              <a:t>, J. </a:t>
            </a:r>
            <a:r>
              <a:rPr lang="cs-CZ" i="1" dirty="0" smtClean="0"/>
              <a:t>Základy </a:t>
            </a:r>
            <a:r>
              <a:rPr lang="cs-CZ" i="1" dirty="0" err="1" smtClean="0"/>
              <a:t>fyziatrické</a:t>
            </a:r>
            <a:r>
              <a:rPr lang="cs-CZ" i="1" dirty="0" smtClean="0"/>
              <a:t> léčby.</a:t>
            </a:r>
            <a:r>
              <a:rPr lang="cs-CZ" dirty="0" smtClean="0"/>
              <a:t> Praha: Grada,1998.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5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14.10.2011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 smtClean="0"/>
              <a:t>Dagmar </a:t>
            </a:r>
            <a:r>
              <a:rPr lang="cs-CZ" sz="2400" dirty="0" smtClean="0"/>
              <a:t>Králová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97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373216"/>
            <a:ext cx="6512511" cy="1008112"/>
          </a:xfrm>
        </p:spPr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0737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Požadavky pro předmět a zadání referátů </a:t>
            </a:r>
            <a:r>
              <a:rPr lang="cs-CZ" sz="1200" dirty="0" smtClean="0"/>
              <a:t>(poslat v elektronické formě na mail, studijní materiály, referát na 4.11.2011 – 2-3 min.).</a:t>
            </a:r>
          </a:p>
          <a:p>
            <a:r>
              <a:rPr lang="cs-CZ" dirty="0" smtClean="0">
                <a:latin typeface="+mj-lt"/>
              </a:rPr>
              <a:t>Definice balneologie.</a:t>
            </a:r>
          </a:p>
          <a:p>
            <a:r>
              <a:rPr lang="cs-CZ" dirty="0" err="1" smtClean="0"/>
              <a:t>Dietoterapie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Pitná léčba minerálními vodami.</a:t>
            </a:r>
          </a:p>
          <a:p>
            <a:r>
              <a:rPr lang="cs-CZ" dirty="0" smtClean="0"/>
              <a:t>Termoterapie.</a:t>
            </a:r>
          </a:p>
          <a:p>
            <a:r>
              <a:rPr lang="cs-CZ" dirty="0" smtClean="0"/>
              <a:t>Vodoléčba.</a:t>
            </a:r>
          </a:p>
          <a:p>
            <a:r>
              <a:rPr lang="cs-CZ" dirty="0" err="1" smtClean="0"/>
              <a:t>Peloidoterapie</a:t>
            </a:r>
            <a:r>
              <a:rPr lang="cs-CZ" dirty="0" smtClean="0"/>
              <a:t> a </a:t>
            </a:r>
            <a:r>
              <a:rPr lang="cs-CZ" dirty="0" err="1" smtClean="0"/>
              <a:t>parafínoterapie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Klimatoterapie.</a:t>
            </a:r>
          </a:p>
          <a:p>
            <a:r>
              <a:rPr lang="cs-CZ" dirty="0" smtClean="0"/>
              <a:t>Uhličitá terapie.</a:t>
            </a:r>
          </a:p>
          <a:p>
            <a:r>
              <a:rPr lang="cs-CZ" dirty="0" smtClean="0"/>
              <a:t>Pohybová léčba a klasické masáže.</a:t>
            </a:r>
          </a:p>
          <a:p>
            <a:r>
              <a:rPr lang="cs-CZ" dirty="0" smtClean="0"/>
              <a:t>Fyzikální terapie.</a:t>
            </a:r>
          </a:p>
          <a:p>
            <a:r>
              <a:rPr lang="cs-CZ" dirty="0" smtClean="0"/>
              <a:t>Léčebné inhalace.</a:t>
            </a:r>
          </a:p>
        </p:txBody>
      </p:sp>
    </p:spTree>
    <p:extLst>
      <p:ext uri="{BB962C8B-B14F-4D97-AF65-F5344CB8AC3E}">
        <p14:creationId xmlns:p14="http://schemas.microsoft.com/office/powerpoint/2010/main" val="345076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7" y="5373216"/>
            <a:ext cx="8486328" cy="792088"/>
          </a:xfrm>
        </p:spPr>
        <p:txBody>
          <a:bodyPr/>
          <a:lstStyle/>
          <a:p>
            <a:r>
              <a:rPr lang="cs-CZ" sz="3600" dirty="0"/>
              <a:t>Požadavky pro předmět a zadání referátů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Referát o vybraném lázeňském zařízení (zeměpisná poloha, zaměření dle diagnózy,  specifické prameny a jejich využití, specifické procedury)</a:t>
            </a:r>
          </a:p>
          <a:p>
            <a:r>
              <a:rPr lang="cs-CZ" dirty="0" smtClean="0"/>
              <a:t>Poslat na </a:t>
            </a:r>
            <a:r>
              <a:rPr lang="cs-CZ" dirty="0" smtClean="0">
                <a:hlinkClick r:id="rId2"/>
              </a:rPr>
              <a:t>kralova.dag@seznam.cz</a:t>
            </a:r>
            <a:endParaRPr lang="cs-CZ" dirty="0" smtClean="0"/>
          </a:p>
          <a:p>
            <a:r>
              <a:rPr lang="cs-CZ" dirty="0" smtClean="0"/>
              <a:t>Poslat na studijní materiály k předmětu Balneologie</a:t>
            </a:r>
          </a:p>
          <a:p>
            <a:r>
              <a:rPr lang="cs-CZ" dirty="0" smtClean="0"/>
              <a:t>3. blok 2-3 minuty referát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7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Interdisciplinární  přírodovědný obor zabývající se vznikem, jímáním, analýzou, úpravou a využitím přírodních léčivých zdrojů k léčebným účelům.</a:t>
            </a:r>
          </a:p>
          <a:p>
            <a:r>
              <a:rPr lang="cs-CZ" dirty="0" smtClean="0"/>
              <a:t>Balneologická hydrogeologie.</a:t>
            </a:r>
          </a:p>
          <a:p>
            <a:r>
              <a:rPr lang="cs-CZ" dirty="0" smtClean="0"/>
              <a:t>Balneologická chemie.</a:t>
            </a:r>
          </a:p>
          <a:p>
            <a:r>
              <a:rPr lang="cs-CZ" dirty="0" smtClean="0"/>
              <a:t>Balneologická biologie.</a:t>
            </a:r>
          </a:p>
          <a:p>
            <a:r>
              <a:rPr lang="cs-CZ" dirty="0" smtClean="0"/>
              <a:t>Lázeňská </a:t>
            </a:r>
            <a:r>
              <a:rPr lang="cs-CZ" dirty="0" err="1" smtClean="0"/>
              <a:t>biometerologie</a:t>
            </a:r>
            <a:r>
              <a:rPr lang="cs-CZ" dirty="0" smtClean="0"/>
              <a:t> a klimatologie.</a:t>
            </a:r>
          </a:p>
        </p:txBody>
      </p:sp>
    </p:spTree>
    <p:extLst>
      <p:ext uri="{BB962C8B-B14F-4D97-AF65-F5344CB8AC3E}">
        <p14:creationId xmlns:p14="http://schemas.microsoft.com/office/powerpoint/2010/main" val="25004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229200"/>
            <a:ext cx="6512511" cy="1008112"/>
          </a:xfrm>
        </p:spPr>
        <p:txBody>
          <a:bodyPr/>
          <a:lstStyle/>
          <a:p>
            <a:r>
              <a:rPr lang="cs-CZ" dirty="0" err="1" smtClean="0"/>
              <a:t>Dietoterapie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Nesprávné </a:t>
            </a:r>
            <a:r>
              <a:rPr lang="cs-CZ" dirty="0" err="1" smtClean="0"/>
              <a:t>dietologické</a:t>
            </a:r>
            <a:r>
              <a:rPr lang="cs-CZ" dirty="0" smtClean="0"/>
              <a:t> názory klientů</a:t>
            </a:r>
          </a:p>
          <a:p>
            <a:r>
              <a:rPr lang="cs-CZ" dirty="0" smtClean="0"/>
              <a:t>Zdravotní výchova v oblasti výživy </a:t>
            </a:r>
            <a:r>
              <a:rPr lang="cs-CZ" dirty="0" err="1" smtClean="0"/>
              <a:t>nejdůležitějši</a:t>
            </a:r>
            <a:r>
              <a:rPr lang="cs-CZ" dirty="0" smtClean="0"/>
              <a:t> u DM, ATS, </a:t>
            </a:r>
            <a:r>
              <a:rPr lang="cs-CZ" dirty="0" err="1" smtClean="0"/>
              <a:t>dyslipoproteinémie</a:t>
            </a:r>
            <a:r>
              <a:rPr lang="cs-CZ" dirty="0" smtClean="0"/>
              <a:t>, chronická renální insuficience</a:t>
            </a:r>
          </a:p>
          <a:p>
            <a:r>
              <a:rPr lang="cs-CZ" dirty="0" smtClean="0"/>
              <a:t>Výživa by měla být </a:t>
            </a:r>
            <a:r>
              <a:rPr lang="cs-CZ" dirty="0" err="1" smtClean="0"/>
              <a:t>vynálezavá</a:t>
            </a:r>
            <a:r>
              <a:rPr lang="cs-CZ" dirty="0" smtClean="0"/>
              <a:t>, pestrá, bez </a:t>
            </a:r>
            <a:r>
              <a:rPr lang="cs-CZ" dirty="0" err="1" smtClean="0"/>
              <a:t>streotypů</a:t>
            </a:r>
            <a:r>
              <a:rPr lang="cs-CZ" dirty="0" smtClean="0"/>
              <a:t>, využívající roční období, </a:t>
            </a:r>
            <a:r>
              <a:rPr lang="cs-CZ" dirty="0" err="1" smtClean="0"/>
              <a:t>antisklerotický</a:t>
            </a:r>
            <a:r>
              <a:rPr lang="cs-CZ" dirty="0" smtClean="0"/>
              <a:t> charakter (racionální typ)</a:t>
            </a:r>
          </a:p>
          <a:p>
            <a:r>
              <a:rPr lang="cs-CZ" dirty="0" smtClean="0"/>
              <a:t>Uspokojit chuť i estetiku</a:t>
            </a:r>
          </a:p>
          <a:p>
            <a:r>
              <a:rPr lang="cs-CZ" dirty="0" smtClean="0"/>
              <a:t>Diagnózy bez diet a s různými typy</a:t>
            </a:r>
          </a:p>
        </p:txBody>
      </p:sp>
    </p:spTree>
    <p:extLst>
      <p:ext uri="{BB962C8B-B14F-4D97-AF65-F5344CB8AC3E}">
        <p14:creationId xmlns:p14="http://schemas.microsoft.com/office/powerpoint/2010/main" val="164366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3" y="5013176"/>
            <a:ext cx="8126288" cy="1440160"/>
          </a:xfrm>
        </p:spPr>
        <p:txBody>
          <a:bodyPr/>
          <a:lstStyle/>
          <a:p>
            <a:r>
              <a:rPr lang="cs-CZ" dirty="0"/>
              <a:t>Pitná léčba minerálními </a:t>
            </a:r>
            <a:r>
              <a:rPr lang="cs-CZ" dirty="0" smtClean="0"/>
              <a:t>vodami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Ovlivňuje složení moči navozením vodní diurézy a změnami koncentrací vylučovaných minerálních látek</a:t>
            </a:r>
          </a:p>
          <a:p>
            <a:r>
              <a:rPr lang="cs-CZ" dirty="0" smtClean="0"/>
              <a:t>Složení, I a KI minerálních vod</a:t>
            </a:r>
          </a:p>
          <a:p>
            <a:r>
              <a:rPr lang="cs-CZ" dirty="0" smtClean="0"/>
              <a:t>V ČR a okolních zemích </a:t>
            </a:r>
            <a:r>
              <a:rPr lang="cs-CZ" dirty="0" err="1" smtClean="0"/>
              <a:t>hydrogenkarbonátové</a:t>
            </a:r>
            <a:r>
              <a:rPr lang="cs-CZ" dirty="0" smtClean="0"/>
              <a:t> sodné a vápenaté kyselky</a:t>
            </a:r>
          </a:p>
          <a:p>
            <a:r>
              <a:rPr lang="cs-CZ" dirty="0" smtClean="0"/>
              <a:t>Nutná znalost chemického složení konkrementu, výskyt hlavních rizikových faktorů, sortiment minerálních vod a jejich vhodnost</a:t>
            </a:r>
          </a:p>
          <a:p>
            <a:r>
              <a:rPr lang="cs-CZ" dirty="0" smtClean="0"/>
              <a:t>„léčivé“ = farmakologický účinek</a:t>
            </a:r>
          </a:p>
          <a:p>
            <a:r>
              <a:rPr lang="cs-CZ" dirty="0" smtClean="0"/>
              <a:t>Lze neutralizovat moč či zvýšit </a:t>
            </a:r>
            <a:r>
              <a:rPr lang="cs-CZ" dirty="0" err="1" smtClean="0"/>
              <a:t>ph</a:t>
            </a:r>
            <a:r>
              <a:rPr lang="cs-CZ" dirty="0" smtClean="0"/>
              <a:t>, ale ne okyselit</a:t>
            </a:r>
          </a:p>
          <a:p>
            <a:r>
              <a:rPr lang="cs-CZ" dirty="0" smtClean="0"/>
              <a:t>Kyselé síranové vody, zásadité hydrogenuhličitany + 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5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kamene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Kalciumoxalát</a:t>
            </a:r>
            <a:r>
              <a:rPr lang="cs-CZ" dirty="0" smtClean="0"/>
              <a:t> – nezávislá na </a:t>
            </a:r>
            <a:r>
              <a:rPr lang="cs-CZ" dirty="0" err="1" smtClean="0"/>
              <a:t>ph</a:t>
            </a:r>
            <a:r>
              <a:rPr lang="cs-CZ" dirty="0" smtClean="0"/>
              <a:t> moči, fosfátová slupka?</a:t>
            </a:r>
          </a:p>
          <a:p>
            <a:r>
              <a:rPr lang="cs-CZ" dirty="0" smtClean="0"/>
              <a:t>Močová kyselina – neutrální až mírně alkalická </a:t>
            </a:r>
            <a:r>
              <a:rPr lang="cs-CZ" dirty="0" err="1" smtClean="0"/>
              <a:t>rce</a:t>
            </a:r>
            <a:r>
              <a:rPr lang="cs-CZ" dirty="0" smtClean="0"/>
              <a:t> moči</a:t>
            </a:r>
          </a:p>
          <a:p>
            <a:r>
              <a:rPr lang="cs-CZ" dirty="0" smtClean="0"/>
              <a:t>Fosfáty – ne alkalické vody, potlačit infekci</a:t>
            </a:r>
          </a:p>
          <a:p>
            <a:r>
              <a:rPr lang="cs-CZ" dirty="0" smtClean="0"/>
              <a:t>Smíšená – slabě mineralizované, málo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7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085184"/>
            <a:ext cx="6512511" cy="1008112"/>
          </a:xfrm>
        </p:spPr>
        <p:txBody>
          <a:bodyPr/>
          <a:lstStyle/>
          <a:p>
            <a:r>
              <a:rPr lang="cs-CZ" dirty="0" smtClean="0"/>
              <a:t>Typy minerálních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Ca – kalciurie závislá na utilizaci Ca, </a:t>
            </a:r>
            <a:r>
              <a:rPr lang="cs-CZ" dirty="0" err="1" smtClean="0"/>
              <a:t>napodávat</a:t>
            </a:r>
            <a:r>
              <a:rPr lang="cs-CZ" dirty="0" smtClean="0"/>
              <a:t> u kalciových litiáz; u malabsorbčních </a:t>
            </a:r>
            <a:r>
              <a:rPr lang="cs-CZ" dirty="0" err="1" smtClean="0"/>
              <a:t>sy</a:t>
            </a:r>
            <a:r>
              <a:rPr lang="cs-CZ" dirty="0" smtClean="0"/>
              <a:t> – vznik </a:t>
            </a:r>
            <a:r>
              <a:rPr lang="cs-CZ" dirty="0" err="1" smtClean="0"/>
              <a:t>kalciumoxalátu</a:t>
            </a:r>
            <a:r>
              <a:rPr lang="cs-CZ" dirty="0" smtClean="0"/>
              <a:t>, snížení </a:t>
            </a:r>
            <a:r>
              <a:rPr lang="cs-CZ" dirty="0" err="1" smtClean="0"/>
              <a:t>oxalurie</a:t>
            </a:r>
            <a:endParaRPr lang="cs-CZ" dirty="0" smtClean="0"/>
          </a:p>
          <a:p>
            <a:r>
              <a:rPr lang="cs-CZ" dirty="0" smtClean="0"/>
              <a:t>Mg – poměr Ca/Mg nižší – nižší riziko oxalátové </a:t>
            </a:r>
            <a:r>
              <a:rPr lang="cs-CZ" dirty="0" err="1" smtClean="0"/>
              <a:t>litogeneze</a:t>
            </a:r>
            <a:r>
              <a:rPr lang="cs-CZ" dirty="0" smtClean="0"/>
              <a:t> (Louka u </a:t>
            </a:r>
            <a:r>
              <a:rPr lang="cs-CZ" dirty="0" err="1" smtClean="0"/>
              <a:t>Mar.lázní</a:t>
            </a:r>
            <a:r>
              <a:rPr lang="cs-CZ" dirty="0" smtClean="0"/>
              <a:t>, Magnesia, Rudolfka, </a:t>
            </a:r>
            <a:r>
              <a:rPr lang="cs-CZ" dirty="0" err="1" smtClean="0"/>
              <a:t>Karolinin</a:t>
            </a:r>
            <a:r>
              <a:rPr lang="cs-CZ" dirty="0" smtClean="0"/>
              <a:t> pramen)</a:t>
            </a:r>
          </a:p>
          <a:p>
            <a:r>
              <a:rPr lang="cs-CZ" dirty="0" smtClean="0"/>
              <a:t>Na – u dlouhodobého pití vod, ne u hypertoniků</a:t>
            </a:r>
          </a:p>
          <a:p>
            <a:r>
              <a:rPr lang="cs-CZ" dirty="0" err="1" smtClean="0"/>
              <a:t>Fe</a:t>
            </a:r>
            <a:r>
              <a:rPr lang="cs-CZ" dirty="0" smtClean="0"/>
              <a:t> a stopové prvky – deficity </a:t>
            </a:r>
            <a:r>
              <a:rPr lang="cs-CZ" dirty="0" err="1" smtClean="0"/>
              <a:t>Fe</a:t>
            </a:r>
            <a:r>
              <a:rPr lang="cs-CZ" dirty="0" smtClean="0"/>
              <a:t>, doléčování po operacích</a:t>
            </a:r>
          </a:p>
          <a:p>
            <a:r>
              <a:rPr lang="cs-CZ" dirty="0" smtClean="0"/>
              <a:t>V gastroenterologii </a:t>
            </a:r>
            <a:r>
              <a:rPr lang="cs-CZ" dirty="0" err="1" smtClean="0"/>
              <a:t>hydrouhličitano</a:t>
            </a:r>
            <a:r>
              <a:rPr lang="cs-CZ" dirty="0" smtClean="0"/>
              <a:t>-sodné, síranové, chloridové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7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2346</TotalTime>
  <Words>1121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Aerodynamika</vt:lpstr>
      <vt:lpstr>Léčebné metody v komplexní balneoterapii</vt:lpstr>
      <vt:lpstr>Dagmar Králová</vt:lpstr>
      <vt:lpstr>Osnova:</vt:lpstr>
      <vt:lpstr>Požadavky pro předmět a zadání referátů</vt:lpstr>
      <vt:lpstr>Definice</vt:lpstr>
      <vt:lpstr>Dietoterapie</vt:lpstr>
      <vt:lpstr>Pitná léčba minerálními vodami </vt:lpstr>
      <vt:lpstr>Skladba kamene</vt:lpstr>
      <vt:lpstr>Typy minerálních vod</vt:lpstr>
      <vt:lpstr>Termoterapie</vt:lpstr>
      <vt:lpstr>Vodoléčba</vt:lpstr>
      <vt:lpstr>Peloidoterapie a parafínoterapie. </vt:lpstr>
      <vt:lpstr>Klimatoterapie</vt:lpstr>
      <vt:lpstr>Uhličitá terapie</vt:lpstr>
      <vt:lpstr>Uhličitá terapie</vt:lpstr>
      <vt:lpstr>Pohybová léčba a klasické masáže</vt:lpstr>
      <vt:lpstr>Fyzikální terapie</vt:lpstr>
      <vt:lpstr>Léčebné inhalace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35</cp:revision>
  <dcterms:created xsi:type="dcterms:W3CDTF">2011-10-12T06:57:04Z</dcterms:created>
  <dcterms:modified xsi:type="dcterms:W3CDTF">2011-10-29T11:50:08Z</dcterms:modified>
</cp:coreProperties>
</file>