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56" r:id="rId2"/>
    <p:sldId id="257" r:id="rId3"/>
    <p:sldId id="296" r:id="rId4"/>
    <p:sldId id="273" r:id="rId5"/>
    <p:sldId id="297" r:id="rId6"/>
    <p:sldId id="301" r:id="rId7"/>
    <p:sldId id="302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9" r:id="rId46"/>
    <p:sldId id="350" r:id="rId47"/>
    <p:sldId id="351" r:id="rId48"/>
    <p:sldId id="352" r:id="rId49"/>
    <p:sldId id="342" r:id="rId50"/>
    <p:sldId id="343" r:id="rId51"/>
    <p:sldId id="354" r:id="rId52"/>
    <p:sldId id="355" r:id="rId53"/>
    <p:sldId id="353" r:id="rId54"/>
    <p:sldId id="356" r:id="rId55"/>
    <p:sldId id="357" r:id="rId56"/>
    <p:sldId id="358" r:id="rId57"/>
    <p:sldId id="359" r:id="rId58"/>
    <p:sldId id="360" r:id="rId59"/>
    <p:sldId id="344" r:id="rId60"/>
    <p:sldId id="361" r:id="rId61"/>
    <p:sldId id="362" r:id="rId62"/>
    <p:sldId id="363" r:id="rId63"/>
    <p:sldId id="364" r:id="rId64"/>
    <p:sldId id="365" r:id="rId65"/>
    <p:sldId id="366" r:id="rId66"/>
    <p:sldId id="367" r:id="rId67"/>
    <p:sldId id="368" r:id="rId68"/>
    <p:sldId id="369" r:id="rId69"/>
    <p:sldId id="370" r:id="rId70"/>
    <p:sldId id="371" r:id="rId71"/>
    <p:sldId id="345" r:id="rId72"/>
    <p:sldId id="372" r:id="rId73"/>
    <p:sldId id="373" r:id="rId74"/>
    <p:sldId id="346" r:id="rId75"/>
    <p:sldId id="347" r:id="rId76"/>
    <p:sldId id="374" r:id="rId77"/>
    <p:sldId id="348" r:id="rId78"/>
    <p:sldId id="385" r:id="rId79"/>
    <p:sldId id="386" r:id="rId80"/>
    <p:sldId id="375" r:id="rId81"/>
    <p:sldId id="376" r:id="rId82"/>
    <p:sldId id="377" r:id="rId83"/>
    <p:sldId id="292" r:id="rId84"/>
    <p:sldId id="291" r:id="rId85"/>
    <p:sldId id="278" r:id="rId86"/>
    <p:sldId id="283" r:id="rId87"/>
    <p:sldId id="276" r:id="rId88"/>
    <p:sldId id="284" r:id="rId89"/>
    <p:sldId id="285" r:id="rId90"/>
    <p:sldId id="277" r:id="rId91"/>
    <p:sldId id="286" r:id="rId92"/>
    <p:sldId id="287" r:id="rId93"/>
    <p:sldId id="288" r:id="rId94"/>
    <p:sldId id="289" r:id="rId95"/>
    <p:sldId id="290" r:id="rId96"/>
    <p:sldId id="387" r:id="rId97"/>
    <p:sldId id="293" r:id="rId98"/>
    <p:sldId id="294" r:id="rId99"/>
    <p:sldId id="295" r:id="rId10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1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722F2CA-3888-40AE-8ABA-BED35BC56483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4D68CAE-5AEC-4C87-8286-23B641E3DC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7373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6F9FE0-426A-415B-B490-AE5BD4DAC14B}" type="slidenum">
              <a:rPr lang="cs-CZ" smtClean="0"/>
              <a:pPr/>
              <a:t>57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8BD00-3B3A-4757-8C2D-1FE7D1049CBF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82A21-A930-4D2B-828D-E62FE99196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3D74A-DCE2-4B5E-866F-A1DA10F20E47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51F48-C86C-4739-934C-2486D8C76C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76419-61C4-4EE3-8CD6-167991F3ED39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15B8D-A788-4FE5-A117-7C7F17DDE6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F8C91-5DE0-4EBD-A459-EA7772A9A9BF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CA0D8-5D67-45BF-9711-B80F180EFD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31F7F-2FD5-4212-91AB-77F53AA97256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7D000-91E8-4A39-BD75-D9027AC5F4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83864-E09A-4EA3-8325-71B7BFD978FA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6CCD9-12E7-40AB-996B-A8B47EC3A2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A5394-D6E4-4613-8016-0C8F3A5E7A6F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E6525-69F6-422A-AD0E-3CCF487CDE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0752-153B-42EE-B46F-0052587C4F02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4937C-7EE8-49AB-BFF6-B8BAA820A7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AE31F-F65C-4D59-871F-753E239BDA14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439AE-B489-4BF2-A0F1-28E488557F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BEC7-A20F-40A9-9B2B-F333BCACF701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D984-813C-4CE2-976E-BDE110F166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1C0BC-CD77-4C90-96FD-09AED3CC4CB7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2E1B0-A759-4626-8E4E-B057D47444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547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410E6F-F5E0-4FD9-B602-6F8EA10D4180}" type="datetimeFigureOut">
              <a:rPr lang="cs-CZ"/>
              <a:pPr>
                <a:defRPr/>
              </a:pPr>
              <a:t>9.12.2013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D593CC-E13C-4C93-BE17-ED4A717B4D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82.jpeg"/><Relationship Id="rId5" Type="http://schemas.openxmlformats.org/officeDocument/2006/relationships/image" Target="../media/image77.jpeg"/><Relationship Id="rId10" Type="http://schemas.openxmlformats.org/officeDocument/2006/relationships/image" Target="../media/image81.jpeg"/><Relationship Id="rId4" Type="http://schemas.openxmlformats.org/officeDocument/2006/relationships/image" Target="../media/image76.jpeg"/><Relationship Id="rId9" Type="http://schemas.openxmlformats.org/officeDocument/2006/relationships/image" Target="../media/image80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NEJČASTĚJŠÍ POHYBOVÉ AKTIVITY A JEJICH VYUŽITÍ </a:t>
            </a:r>
          </a:p>
        </p:txBody>
      </p:sp>
      <p:sp>
        <p:nvSpPr>
          <p:cNvPr id="15362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solidFill>
                  <a:srgbClr val="7F7F7F"/>
                </a:solidFill>
              </a:rPr>
              <a:t>Fyzioterapie 2013/2014</a:t>
            </a:r>
          </a:p>
          <a:p>
            <a:pPr eaLnBrk="1" hangingPunct="1"/>
            <a:r>
              <a:rPr lang="cs-CZ" b="1" dirty="0" smtClean="0">
                <a:solidFill>
                  <a:srgbClr val="7F7F7F"/>
                </a:solidFill>
              </a:rPr>
              <a:t>FSpS MU Brno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404813"/>
            <a:ext cx="8642350" cy="4432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Relativně velmi intenzivní rezistentní trénink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nejlepší vliv na tělesné složení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Nejlepší vliv na složení těla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cvičení s udržovanou nejvyšší srdeční frekvencí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4427984" y="1772816"/>
            <a:ext cx="360040" cy="64807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Šipka dolů 3"/>
          <p:cNvSpPr/>
          <p:nvPr/>
        </p:nvSpPr>
        <p:spPr>
          <a:xfrm>
            <a:off x="4427984" y="3645024"/>
            <a:ext cx="360040" cy="64807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39552" y="5229200"/>
            <a:ext cx="792088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CVIČENÍ S VYSOKOU INTENZITOU ZATÍŽENÍ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Z HLEDISKA ZDRAVOTNÍCH ÚČINKŮ NEJEFEKTIVNĚJŠÍ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288" y="404813"/>
            <a:ext cx="7993062" cy="2338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Yen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Kim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Luu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,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Encarnacion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Capilla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,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Clifford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J Rosen,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Vicente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Gilsanz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,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Jeffrey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E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Pessin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, Stefan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Judex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,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and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Clinton T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Rubin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, 2009.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4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DEVELOPMENTAL THEORY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107950" y="3357563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>
                <a:solidFill>
                  <a:srgbClr val="002060"/>
                </a:solidFill>
                <a:latin typeface="Calibri" pitchFamily="34" charset="0"/>
              </a:rPr>
              <a:t>Velmi intenzivní PA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411413" y="2924175"/>
            <a:ext cx="331311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>
                <a:solidFill>
                  <a:srgbClr val="002060"/>
                </a:solidFill>
                <a:latin typeface="Calibri" pitchFamily="34" charset="0"/>
              </a:rPr>
              <a:t>Mechanicky stimuluje diferenciaci nezralých kmenových buněk  spíše na osteocyty a myocyty než na adipocyty</a:t>
            </a:r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6372225" y="3205163"/>
            <a:ext cx="23764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>
                <a:solidFill>
                  <a:srgbClr val="002060"/>
                </a:solidFill>
                <a:latin typeface="Calibri" pitchFamily="34" charset="0"/>
              </a:rPr>
              <a:t>Zvyšuje poměr mezi tukuprostou a tukovou hmotou</a:t>
            </a:r>
          </a:p>
        </p:txBody>
      </p:sp>
      <p:sp>
        <p:nvSpPr>
          <p:cNvPr id="6" name="Šipka doprava 5"/>
          <p:cNvSpPr/>
          <p:nvPr/>
        </p:nvSpPr>
        <p:spPr>
          <a:xfrm>
            <a:off x="1763688" y="3573016"/>
            <a:ext cx="792088" cy="28803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5580112" y="3573016"/>
            <a:ext cx="792088" cy="28803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611188" y="5084763"/>
            <a:ext cx="784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>
                <a:latin typeface="Calibri" pitchFamily="34" charset="0"/>
              </a:rPr>
              <a:t>„Vývojová teorie“ </a:t>
            </a:r>
          </a:p>
          <a:p>
            <a:pPr algn="ctr"/>
            <a:endParaRPr lang="cs-CZ">
              <a:latin typeface="Calibri" pitchFamily="34" charset="0"/>
            </a:endParaRPr>
          </a:p>
          <a:p>
            <a:pPr algn="ctr"/>
            <a:endParaRPr lang="cs-CZ">
              <a:latin typeface="Calibri" pitchFamily="34" charset="0"/>
            </a:endParaRPr>
          </a:p>
          <a:p>
            <a:pPr algn="ctr"/>
            <a:r>
              <a:rPr lang="cs-CZ">
                <a:latin typeface="Calibri" pitchFamily="34" charset="0"/>
              </a:rPr>
              <a:t>buňky jsou stále ve stavu přechodu (změny) jedné formy na druhou</a:t>
            </a:r>
          </a:p>
        </p:txBody>
      </p:sp>
      <p:sp>
        <p:nvSpPr>
          <p:cNvPr id="9" name="Šipka dolů 8"/>
          <p:cNvSpPr/>
          <p:nvPr/>
        </p:nvSpPr>
        <p:spPr>
          <a:xfrm>
            <a:off x="4427984" y="5445224"/>
            <a:ext cx="216024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388" y="333375"/>
            <a:ext cx="8713787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Muruganandan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,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Roman, &amp; Sinal, 2009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ench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á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ní kmenové buňky kostní dřeně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 mohou diferencovat do různých forem zralých buněk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Mechanismy stimulující depozita energie a </a:t>
            </a:r>
            <a:r>
              <a:rPr lang="cs-CZ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nutrientů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 </a:t>
            </a:r>
            <a:r>
              <a:rPr lang="cs-CZ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beztukových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tkání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brání diferenciaci kmenových buněk do tukové tkáně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 a naopak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755576" y="764704"/>
            <a:ext cx="7560840" cy="1152128"/>
          </a:xfrm>
          <a:prstGeom prst="round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899592" y="2564904"/>
            <a:ext cx="7200800" cy="1512168"/>
          </a:xfrm>
          <a:prstGeom prst="round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899592" y="2564904"/>
            <a:ext cx="7200800" cy="2088232"/>
          </a:xfrm>
          <a:prstGeom prst="round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563938" y="5013325"/>
            <a:ext cx="187166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260350"/>
            <a:ext cx="8569325" cy="4924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Studie na zvířatech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Diety vedoucí ke zvýšenému ukládání tuků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mohou zeslabovat růst kostní hmoty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Studie na zvířatech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Pravidelné působení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vysokofrekvenčních mechanických signálů o nízké amplitudě (vibrační plošina)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inhibice zvyšování tukové hmoty a stimulace rozvoje svalů a kostí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4427984" y="3933056"/>
            <a:ext cx="360040" cy="72008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5362" name="Picture 2" descr="http://community.powerplate.com/wp-content/uploads/2011/06/PowerPlate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0"/>
            <a:ext cx="1908175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333375"/>
            <a:ext cx="856932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Vibrační plošina + </a:t>
            </a:r>
            <a:r>
              <a:rPr lang="cs-CZ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obezitogenní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dieta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prevence vzniku obezity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4427984" y="1484784"/>
            <a:ext cx="360040" cy="72008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4338" name="Picture 2" descr="http://thealkalinezone.files.wordpress.com/2011/09/vibrasli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0413" y="1341438"/>
            <a:ext cx="2033587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http://eofdreams.com/data_images/dreams/surprise/surprise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3068638"/>
            <a:ext cx="4175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871538"/>
            <a:ext cx="8353425" cy="5273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Význam:</a:t>
            </a:r>
          </a:p>
          <a:p>
            <a:pPr>
              <a:defRPr/>
            </a:pPr>
            <a:r>
              <a:rPr lang="cs-CZ" sz="2000" b="1">
                <a:latin typeface="Calibri" pitchFamily="34" charset="0"/>
              </a:rPr>
              <a:t>1. Intenzivní cvičení - efektivnější (účinnější) než cvičení střední intenzity</a:t>
            </a:r>
          </a:p>
          <a:p>
            <a:pPr>
              <a:defRPr/>
            </a:pPr>
            <a:r>
              <a:rPr lang="cs-CZ" sz="2000" b="1">
                <a:latin typeface="Calibri" pitchFamily="34" charset="0"/>
              </a:rPr>
              <a:t>2. Plně efektivní intenzivní cvičení – pravidelné a dlouhodobé </a:t>
            </a:r>
          </a:p>
          <a:p>
            <a:pPr>
              <a:defRPr/>
            </a:pPr>
            <a:r>
              <a:rPr lang="cs-CZ" b="1" i="1">
                <a:latin typeface="Calibri" pitchFamily="34" charset="0"/>
              </a:rPr>
              <a:t>(snížení intenzity na několik týdnů může snížit efektivitu cvičení)</a:t>
            </a:r>
          </a:p>
          <a:p>
            <a:pPr>
              <a:defRPr/>
            </a:pPr>
            <a:r>
              <a:rPr lang="cs-CZ" sz="2000" b="1">
                <a:latin typeface="Calibri" pitchFamily="34" charset="0"/>
              </a:rPr>
              <a:t>3. Akceptovat individuální rozdíly při určování (výpočtu) intenzivní zátěže</a:t>
            </a:r>
          </a:p>
          <a:p>
            <a:pPr algn="ctr">
              <a:defRPr/>
            </a:pPr>
            <a:r>
              <a:rPr lang="cs-CZ" sz="2000" b="1">
                <a:latin typeface="Calibri" pitchFamily="34" charset="0"/>
              </a:rPr>
              <a:t>Hranice mezi střední a vysokou intenzitou zátěže </a:t>
            </a:r>
          </a:p>
          <a:p>
            <a:pPr algn="ctr">
              <a:defRPr/>
            </a:pPr>
            <a:r>
              <a:rPr lang="cs-CZ" sz="2000" b="1">
                <a:latin typeface="Calibri" pitchFamily="34" charset="0"/>
              </a:rPr>
              <a:t>obvykle 6 METS (VO</a:t>
            </a:r>
            <a:r>
              <a:rPr lang="cs-CZ" sz="2000" b="1" baseline="-25000">
                <a:latin typeface="Calibri" pitchFamily="34" charset="0"/>
              </a:rPr>
              <a:t>2</a:t>
            </a:r>
            <a:r>
              <a:rPr lang="cs-CZ" sz="2000" b="1">
                <a:latin typeface="Calibri" pitchFamily="34" charset="0"/>
              </a:rPr>
              <a:t>/kg = 21 ml/min)  </a:t>
            </a:r>
          </a:p>
          <a:p>
            <a:pPr algn="ctr">
              <a:defRPr/>
            </a:pPr>
            <a:endParaRPr lang="cs-CZ" sz="2000" b="1">
              <a:latin typeface="Calibri" pitchFamily="34" charset="0"/>
            </a:endParaRPr>
          </a:p>
          <a:p>
            <a:pPr algn="ctr">
              <a:defRPr/>
            </a:pPr>
            <a:r>
              <a:rPr lang="cs-CZ" sz="2000" b="1">
                <a:latin typeface="Calibri" pitchFamily="34" charset="0"/>
              </a:rPr>
              <a:t>Neplatí, závisí na tělesné zdatnosti (VO</a:t>
            </a:r>
            <a:r>
              <a:rPr lang="cs-CZ" sz="2000" b="1" baseline="-25000">
                <a:latin typeface="Calibri" pitchFamily="34" charset="0"/>
              </a:rPr>
              <a:t>2</a:t>
            </a:r>
            <a:r>
              <a:rPr lang="cs-CZ" sz="2000" b="1">
                <a:latin typeface="Calibri" pitchFamily="34" charset="0"/>
              </a:rPr>
              <a:t>/kg max) </a:t>
            </a:r>
          </a:p>
          <a:p>
            <a:pPr algn="ctr">
              <a:defRPr/>
            </a:pPr>
            <a:endParaRPr lang="cs-CZ" sz="2000" b="1">
              <a:latin typeface="Calibri" pitchFamily="34" charset="0"/>
            </a:endParaRPr>
          </a:p>
          <a:p>
            <a:pPr algn="ctr">
              <a:defRPr/>
            </a:pPr>
            <a:r>
              <a:rPr lang="cs-CZ" b="1">
                <a:latin typeface="Calibri" pitchFamily="34" charset="0"/>
              </a:rPr>
              <a:t>Většina </a:t>
            </a:r>
            <a:r>
              <a:rPr lang="cs-CZ" sz="2000" b="1">
                <a:solidFill>
                  <a:srgbClr val="002060"/>
                </a:solidFill>
                <a:latin typeface="Calibri" pitchFamily="34" charset="0"/>
              </a:rPr>
              <a:t>mladší zdravé populace</a:t>
            </a:r>
            <a:r>
              <a:rPr lang="cs-CZ" b="1">
                <a:latin typeface="Calibri" pitchFamily="34" charset="0"/>
              </a:rPr>
              <a:t> vyžaduje vyšší úroveň intenzity zatížení</a:t>
            </a:r>
          </a:p>
          <a:p>
            <a:pPr algn="ctr">
              <a:defRPr/>
            </a:pPr>
            <a:r>
              <a:rPr lang="cs-CZ" sz="2000" b="1">
                <a:solidFill>
                  <a:srgbClr val="002060"/>
                </a:solidFill>
                <a:latin typeface="Calibri" pitchFamily="34" charset="0"/>
              </a:rPr>
              <a:t>Sedavý životní styl a starší věk </a:t>
            </a:r>
            <a:r>
              <a:rPr lang="cs-CZ" b="1">
                <a:latin typeface="Calibri" pitchFamily="34" charset="0"/>
              </a:rPr>
              <a:t>vyžaduje většinou nižší úroveň intenzity zatížení</a:t>
            </a:r>
          </a:p>
          <a:p>
            <a:pPr>
              <a:defRPr/>
            </a:pPr>
            <a:endParaRPr lang="cs-CZ" sz="2000" b="1">
              <a:latin typeface="Calibri" pitchFamily="34" charset="0"/>
            </a:endParaRPr>
          </a:p>
          <a:p>
            <a:pPr>
              <a:defRPr/>
            </a:pPr>
            <a:endParaRPr lang="cs-CZ" sz="2000" b="1">
              <a:latin typeface="Calibri" pitchFamily="34" charset="0"/>
            </a:endParaRPr>
          </a:p>
          <a:p>
            <a:pPr>
              <a:defRPr/>
            </a:pPr>
            <a:r>
              <a:rPr lang="cs-CZ" sz="2000" b="1">
                <a:latin typeface="Calibri" pitchFamily="34" charset="0"/>
              </a:rPr>
              <a:t>Postupné zvyšování intenzity zatížení v závislosti na zvyšování VO</a:t>
            </a:r>
            <a:r>
              <a:rPr lang="cs-CZ" sz="2000" b="1" baseline="-25000">
                <a:latin typeface="Calibri" pitchFamily="34" charset="0"/>
              </a:rPr>
              <a:t>2</a:t>
            </a:r>
            <a:r>
              <a:rPr lang="cs-CZ" sz="2000" b="1">
                <a:latin typeface="Calibri" pitchFamily="34" charset="0"/>
              </a:rPr>
              <a:t>/kg max</a:t>
            </a:r>
          </a:p>
          <a:p>
            <a:pPr>
              <a:defRPr/>
            </a:pPr>
            <a:r>
              <a:rPr lang="cs-CZ" sz="2000" b="1">
                <a:latin typeface="Calibri" pitchFamily="34" charset="0"/>
              </a:rPr>
              <a:t>IZ % = (60 + VO</a:t>
            </a:r>
            <a:r>
              <a:rPr lang="cs-CZ" sz="2000" b="1" baseline="-25000">
                <a:latin typeface="Calibri" pitchFamily="34" charset="0"/>
              </a:rPr>
              <a:t>2</a:t>
            </a:r>
            <a:r>
              <a:rPr lang="cs-CZ" sz="2000" b="1">
                <a:latin typeface="Calibri" pitchFamily="34" charset="0"/>
              </a:rPr>
              <a:t>/kg max/3,5)</a:t>
            </a:r>
          </a:p>
          <a:p>
            <a:pPr>
              <a:defRPr/>
            </a:pPr>
            <a:endParaRPr lang="cs-CZ">
              <a:latin typeface="Calibri" pitchFamily="34" charset="0"/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1763688" y="3284984"/>
            <a:ext cx="5328592" cy="432048"/>
          </a:xfrm>
          <a:prstGeom prst="round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50825" y="115888"/>
            <a:ext cx="8353425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8313" y="260350"/>
            <a:ext cx="8207375" cy="7324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Závěr: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CHŮZE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>
                <a:latin typeface="+mn-lt"/>
              </a:rPr>
              <a:t>(zvýšení energetického výdeje není tak vysoké, jako při většině dalších pohybových aktivit)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NENÍ DOSTATEČNĚ INTENZIVNÍ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NEMÁ PRO VĚTŠINU POPULACE VÝZNAMNÝ VLIV NA JEJÍ ZDRAVÍ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NENÍ PRAVDA,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OPAK JE PRAVDA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!!!</a:t>
            </a:r>
          </a:p>
        </p:txBody>
      </p:sp>
      <p:sp>
        <p:nvSpPr>
          <p:cNvPr id="5" name="Šipka dolů 4"/>
          <p:cNvSpPr/>
          <p:nvPr/>
        </p:nvSpPr>
        <p:spPr>
          <a:xfrm>
            <a:off x="4427984" y="2708920"/>
            <a:ext cx="288032" cy="64807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4427984" y="3933056"/>
            <a:ext cx="288032" cy="648072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203848" y="5517232"/>
            <a:ext cx="2664296" cy="100811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143000" y="4725988"/>
            <a:ext cx="287338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2889250" y="3389313"/>
            <a:ext cx="6477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2000" b="1">
                <a:latin typeface="Calibri" pitchFamily="34" charset="0"/>
              </a:rPr>
              <a:t>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146050"/>
            <a:ext cx="8424863" cy="3354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i="1" dirty="0">
                <a:latin typeface="+mn-lt"/>
              </a:rPr>
              <a:t>1. VO</a:t>
            </a:r>
            <a:r>
              <a:rPr lang="cs-CZ" sz="2000" i="1" baseline="-25000" dirty="0">
                <a:latin typeface="+mn-lt"/>
              </a:rPr>
              <a:t>2</a:t>
            </a:r>
            <a:r>
              <a:rPr lang="cs-CZ" sz="2000" i="1" dirty="0">
                <a:latin typeface="+mn-lt"/>
              </a:rPr>
              <a:t>/kg.min (ml) = (0,395 . </a:t>
            </a:r>
            <a:r>
              <a:rPr lang="cs-CZ" sz="2000" i="1" u="sng" dirty="0">
                <a:latin typeface="+mn-lt"/>
              </a:rPr>
              <a:t>v</a:t>
            </a:r>
            <a:r>
              <a:rPr lang="cs-CZ" sz="2000" i="1" baseline="30000" dirty="0">
                <a:latin typeface="+mn-lt"/>
              </a:rPr>
              <a:t>2</a:t>
            </a:r>
            <a:r>
              <a:rPr lang="cs-CZ" sz="2000" i="1" dirty="0">
                <a:latin typeface="+mn-lt"/>
              </a:rPr>
              <a:t>) + 4,268,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i="1" dirty="0">
                <a:latin typeface="+mn-lt"/>
              </a:rPr>
              <a:t>kde </a:t>
            </a:r>
            <a:r>
              <a:rPr lang="cs-CZ" sz="2000" i="1" u="sng" dirty="0">
                <a:latin typeface="+mn-lt"/>
              </a:rPr>
              <a:t>v</a:t>
            </a:r>
            <a:r>
              <a:rPr lang="cs-CZ" sz="2000" i="1" dirty="0">
                <a:latin typeface="+mn-lt"/>
              </a:rPr>
              <a:t> je rychlost v km/hod.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i="1" dirty="0">
                <a:latin typeface="+mn-lt"/>
              </a:rPr>
              <a:t>2. VO</a:t>
            </a:r>
            <a:r>
              <a:rPr lang="cs-CZ" sz="2000" i="1" baseline="-25000" dirty="0">
                <a:latin typeface="+mn-lt"/>
              </a:rPr>
              <a:t>2</a:t>
            </a:r>
            <a:r>
              <a:rPr lang="cs-CZ" sz="2000" i="1" dirty="0">
                <a:latin typeface="+mn-lt"/>
              </a:rPr>
              <a:t>/kg.min= O,395</a:t>
            </a:r>
            <a:r>
              <a:rPr lang="cs-CZ" sz="2000" i="1" u="sng" dirty="0">
                <a:latin typeface="+mn-lt"/>
              </a:rPr>
              <a:t>v</a:t>
            </a:r>
            <a:r>
              <a:rPr lang="cs-CZ" sz="2000" i="1" baseline="30000" dirty="0">
                <a:latin typeface="+mn-lt"/>
              </a:rPr>
              <a:t>2</a:t>
            </a:r>
            <a:r>
              <a:rPr lang="cs-CZ" sz="2000" i="1" dirty="0">
                <a:latin typeface="+mn-lt"/>
              </a:rPr>
              <a:t> + 4,286 + 0,067</a:t>
            </a:r>
            <a:r>
              <a:rPr lang="cs-CZ" sz="2000" i="1" u="sng" dirty="0">
                <a:latin typeface="+mn-lt"/>
              </a:rPr>
              <a:t>v</a:t>
            </a:r>
            <a:r>
              <a:rPr lang="cs-CZ" sz="2000" i="1" dirty="0">
                <a:latin typeface="+mn-lt"/>
              </a:rPr>
              <a:t>% - 0,039%,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i="1" dirty="0">
                <a:latin typeface="+mn-lt"/>
              </a:rPr>
              <a:t>kde % vyjadřuje průměrnou hodnotu stoupání a klesání.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i="1" dirty="0">
                <a:latin typeface="+mn-lt"/>
              </a:rPr>
              <a:t>3. % ZC = 60.(VO</a:t>
            </a:r>
            <a:r>
              <a:rPr lang="cs-CZ" sz="2000" i="1" baseline="-25000" dirty="0">
                <a:latin typeface="+mn-lt"/>
              </a:rPr>
              <a:t>2</a:t>
            </a:r>
            <a:r>
              <a:rPr lang="cs-CZ" sz="2000" i="1" dirty="0">
                <a:latin typeface="+mn-lt"/>
              </a:rPr>
              <a:t>/kg max/3,5)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i="1" dirty="0">
                <a:solidFill>
                  <a:srgbClr val="002060"/>
                </a:solidFill>
                <a:latin typeface="+mn-lt"/>
              </a:rPr>
              <a:t>65 – 75 % MTR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i="1" dirty="0">
                <a:solidFill>
                  <a:srgbClr val="002060"/>
                </a:solidFill>
                <a:latin typeface="+mn-lt"/>
              </a:rPr>
              <a:t>70 % MTR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42988" y="3716338"/>
          <a:ext cx="6577012" cy="2255839"/>
        </p:xfrm>
        <a:graphic>
          <a:graphicData uri="http://schemas.openxmlformats.org/drawingml/2006/table">
            <a:tbl>
              <a:tblPr/>
              <a:tblGrid>
                <a:gridCol w="1604962"/>
                <a:gridCol w="1527175"/>
                <a:gridCol w="1487488"/>
                <a:gridCol w="1957387"/>
              </a:tblGrid>
              <a:tr h="833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 převýšení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rychlost (km/hod)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(ml/min)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odvozená 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max (ml/min)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4,00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10,59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15,13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4,00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11,05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15,78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4,00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11,73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16,76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4,00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12,88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18,40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476250"/>
            <a:ext cx="8424863" cy="344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i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i="1" dirty="0">
                <a:latin typeface="+mn-lt"/>
              </a:rPr>
              <a:t>1. VO</a:t>
            </a:r>
            <a:r>
              <a:rPr lang="cs-CZ" sz="2000" i="1" baseline="-25000" dirty="0">
                <a:latin typeface="+mn-lt"/>
              </a:rPr>
              <a:t>2</a:t>
            </a:r>
            <a:r>
              <a:rPr lang="cs-CZ" sz="2000" i="1" dirty="0">
                <a:latin typeface="+mn-lt"/>
              </a:rPr>
              <a:t>/kg.min (ml) = (0,395 . </a:t>
            </a:r>
            <a:r>
              <a:rPr lang="cs-CZ" sz="2000" i="1" u="sng" dirty="0">
                <a:latin typeface="+mn-lt"/>
              </a:rPr>
              <a:t>v</a:t>
            </a:r>
            <a:r>
              <a:rPr lang="cs-CZ" sz="2000" i="1" baseline="30000" dirty="0">
                <a:latin typeface="+mn-lt"/>
              </a:rPr>
              <a:t>2</a:t>
            </a:r>
            <a:r>
              <a:rPr lang="cs-CZ" sz="2000" i="1" dirty="0">
                <a:latin typeface="+mn-lt"/>
              </a:rPr>
              <a:t>) + 4,268,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i="1" dirty="0">
                <a:latin typeface="+mn-lt"/>
              </a:rPr>
              <a:t>kde </a:t>
            </a:r>
            <a:r>
              <a:rPr lang="cs-CZ" sz="2000" i="1" u="sng" dirty="0">
                <a:latin typeface="+mn-lt"/>
              </a:rPr>
              <a:t>v</a:t>
            </a:r>
            <a:r>
              <a:rPr lang="cs-CZ" sz="2000" i="1" dirty="0">
                <a:latin typeface="+mn-lt"/>
              </a:rPr>
              <a:t> je rychlost v km/hod.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i="1" dirty="0">
                <a:latin typeface="+mn-lt"/>
              </a:rPr>
              <a:t>2. VO</a:t>
            </a:r>
            <a:r>
              <a:rPr lang="cs-CZ" sz="2000" i="1" baseline="-25000" dirty="0">
                <a:latin typeface="+mn-lt"/>
              </a:rPr>
              <a:t>2</a:t>
            </a:r>
            <a:r>
              <a:rPr lang="cs-CZ" sz="2000" i="1" dirty="0">
                <a:latin typeface="+mn-lt"/>
              </a:rPr>
              <a:t>/kg.min= O,395</a:t>
            </a:r>
            <a:r>
              <a:rPr lang="cs-CZ" sz="2000" i="1" u="sng" dirty="0">
                <a:latin typeface="+mn-lt"/>
              </a:rPr>
              <a:t>v</a:t>
            </a:r>
            <a:r>
              <a:rPr lang="cs-CZ" sz="2000" i="1" baseline="30000" dirty="0">
                <a:latin typeface="+mn-lt"/>
              </a:rPr>
              <a:t>2</a:t>
            </a:r>
            <a:r>
              <a:rPr lang="cs-CZ" sz="2000" i="1" dirty="0">
                <a:latin typeface="+mn-lt"/>
              </a:rPr>
              <a:t> + 4,286 + 0,067</a:t>
            </a:r>
            <a:r>
              <a:rPr lang="cs-CZ" sz="2000" i="1" u="sng" dirty="0">
                <a:latin typeface="+mn-lt"/>
              </a:rPr>
              <a:t>v</a:t>
            </a:r>
            <a:r>
              <a:rPr lang="cs-CZ" sz="2000" i="1" dirty="0">
                <a:latin typeface="+mn-lt"/>
              </a:rPr>
              <a:t>% - 0,039%,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i="1" dirty="0">
                <a:latin typeface="+mn-lt"/>
              </a:rPr>
              <a:t>kde % vyjadřuje průměrnou hodnotu stoupání a klesání.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i="1" dirty="0">
                <a:latin typeface="+mn-lt"/>
              </a:rPr>
              <a:t>3. % ZC = 60.(VO</a:t>
            </a:r>
            <a:r>
              <a:rPr lang="cs-CZ" sz="2000" i="1" baseline="-25000" dirty="0">
                <a:latin typeface="+mn-lt"/>
              </a:rPr>
              <a:t>2</a:t>
            </a:r>
            <a:r>
              <a:rPr lang="cs-CZ" sz="2000" i="1" dirty="0">
                <a:latin typeface="+mn-lt"/>
              </a:rPr>
              <a:t>/kg max/3,5)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i="1" dirty="0">
                <a:solidFill>
                  <a:srgbClr val="002060"/>
                </a:solidFill>
                <a:latin typeface="+mn-lt"/>
              </a:rPr>
              <a:t>65 – 75 % MTR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i="1" dirty="0">
                <a:solidFill>
                  <a:srgbClr val="002060"/>
                </a:solidFill>
                <a:latin typeface="+mn-lt"/>
              </a:rPr>
              <a:t>70 % MTR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42988" y="4005263"/>
          <a:ext cx="6577012" cy="2255839"/>
        </p:xfrm>
        <a:graphic>
          <a:graphicData uri="http://schemas.openxmlformats.org/drawingml/2006/table">
            <a:tbl>
              <a:tblPr/>
              <a:tblGrid>
                <a:gridCol w="1604962"/>
                <a:gridCol w="1527175"/>
                <a:gridCol w="1487488"/>
                <a:gridCol w="1957387"/>
              </a:tblGrid>
              <a:tr h="833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 převýšení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rychlost (km/hod)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odvozená 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max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25,08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35,83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25,98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37,11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27,32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39,03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29,56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42,22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258888" y="1317625"/>
          <a:ext cx="6577012" cy="2255839"/>
        </p:xfrm>
        <a:graphic>
          <a:graphicData uri="http://schemas.openxmlformats.org/drawingml/2006/table">
            <a:tbl>
              <a:tblPr/>
              <a:tblGrid>
                <a:gridCol w="1604962"/>
                <a:gridCol w="1527175"/>
                <a:gridCol w="1487488"/>
                <a:gridCol w="1957387"/>
              </a:tblGrid>
              <a:tr h="833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 převýšení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rychlost (km/hod)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odvozená 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max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25,08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35,83</a:t>
                      </a:r>
                      <a:endParaRPr kumimoji="0" lang="cs-CZ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25,98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37,11</a:t>
                      </a:r>
                      <a:endParaRPr kumimoji="0" lang="cs-CZ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27,32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39,03</a:t>
                      </a:r>
                      <a:endParaRPr kumimoji="0" lang="cs-CZ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29,56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cs typeface="Times New Roman" pitchFamily="18" charset="0"/>
                        </a:rPr>
                        <a:t>42,22</a:t>
                      </a:r>
                      <a:endParaRPr kumimoji="0" lang="cs-CZ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11188" y="4071938"/>
            <a:ext cx="7848600" cy="166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Zdravá populace od 11 do 60 let </a:t>
            </a:r>
            <a:r>
              <a:rPr lang="cs-CZ" dirty="0">
                <a:latin typeface="+mn-lt"/>
              </a:rPr>
              <a:t>(IBP) – průměrné hodnoty VO</a:t>
            </a:r>
            <a:r>
              <a:rPr lang="cs-CZ" baseline="-25000" dirty="0">
                <a:latin typeface="+mn-lt"/>
              </a:rPr>
              <a:t>2</a:t>
            </a:r>
            <a:r>
              <a:rPr lang="cs-CZ" dirty="0">
                <a:latin typeface="+mn-lt"/>
              </a:rPr>
              <a:t>/kg max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Ženy</a:t>
            </a:r>
            <a:r>
              <a:rPr lang="cs-CZ" dirty="0">
                <a:latin typeface="+mn-lt"/>
              </a:rPr>
              <a:t>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39,2 – 23,9 ml/min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Muži </a:t>
            </a:r>
            <a:r>
              <a:rPr lang="cs-CZ" dirty="0">
                <a:latin typeface="+mn-lt"/>
              </a:rPr>
              <a:t>50,9 – 31,3 ml/min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Muži od 29 do 60 let </a:t>
            </a:r>
            <a:r>
              <a:rPr lang="cs-CZ" dirty="0">
                <a:latin typeface="+mn-lt"/>
              </a:rPr>
              <a:t>(IBP) – průměrné hodnoty VO</a:t>
            </a:r>
            <a:r>
              <a:rPr lang="cs-CZ" baseline="-25000" dirty="0">
                <a:latin typeface="+mn-lt"/>
              </a:rPr>
              <a:t>2</a:t>
            </a:r>
            <a:r>
              <a:rPr lang="cs-CZ" dirty="0">
                <a:latin typeface="+mn-lt"/>
              </a:rPr>
              <a:t>/kg max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41,6 – 31,3 ml/min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cs-CZ" dirty="0">
                <a:latin typeface="+mn-lt"/>
              </a:rPr>
              <a:t>  </a:t>
            </a:r>
          </a:p>
        </p:txBody>
      </p:sp>
      <p:sp>
        <p:nvSpPr>
          <p:cNvPr id="6" name="Elipsa 5"/>
          <p:cNvSpPr/>
          <p:nvPr/>
        </p:nvSpPr>
        <p:spPr>
          <a:xfrm>
            <a:off x="6156325" y="3789363"/>
            <a:ext cx="71438" cy="714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6227763" y="4652963"/>
            <a:ext cx="73025" cy="714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Pravá složená závorka 7"/>
          <p:cNvSpPr/>
          <p:nvPr/>
        </p:nvSpPr>
        <p:spPr>
          <a:xfrm>
            <a:off x="7812088" y="2205038"/>
            <a:ext cx="360362" cy="13684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8243888" y="2133600"/>
            <a:ext cx="73025" cy="7143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cxnSp>
        <p:nvCxnSpPr>
          <p:cNvPr id="11" name="Tvar 10"/>
          <p:cNvCxnSpPr/>
          <p:nvPr/>
        </p:nvCxnSpPr>
        <p:spPr>
          <a:xfrm rot="5400000">
            <a:off x="6469856" y="2755107"/>
            <a:ext cx="1666875" cy="2005012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ravoúhlá spojovací čára 12"/>
          <p:cNvCxnSpPr/>
          <p:nvPr/>
        </p:nvCxnSpPr>
        <p:spPr>
          <a:xfrm flipH="1">
            <a:off x="6372225" y="2852738"/>
            <a:ext cx="1944688" cy="2555875"/>
          </a:xfrm>
          <a:prstGeom prst="bentConnector4">
            <a:avLst>
              <a:gd name="adj1" fmla="val -11758"/>
              <a:gd name="adj2" fmla="val 100019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468313" y="0"/>
            <a:ext cx="8135937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333375"/>
            <a:ext cx="8424863" cy="4830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Cíl - udržení nebo zvýšení tělesné zdatnosti pomocí PA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využívání rytmických kontrakcí velkých svalových skupin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Aerobní trénink zpočátku vždy tzv. 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CYKLICKÉ SPORTY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stále se opakující pohybové vzorce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stejně začínající a končící pohyby se spojují do kruhu - cyklují 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např. 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chůze nebo běh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Měněním frekvence cyklických pohybů se plynule mění intenzita zatížení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zrychlení chůze nebo běhu = zvýšení intenzity zatížení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 A opačně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552" y="404664"/>
            <a:ext cx="7920880" cy="153888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/>
              <a:t>může být pro většinu vytrvalostně netrénované populace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i="1" dirty="0"/>
              <a:t>(muži od 4. decennia, ženy v celém věkovém rozsahu)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adekvátní intenzivní zátěží,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/>
              <a:t>se kterou jsou spojeny všechny metabolické a kardiopulmonální benefity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11560" y="2443535"/>
            <a:ext cx="792088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/>
              <a:t>Je třeba volit (na základě laboratorního zátěžového vyšetření)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přiměřenou rychlost a přiměřeně členitý terén</a:t>
            </a:r>
            <a:endParaRPr lang="cs-CZ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://topnews.net.nz/data/Fast-walk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3500438"/>
            <a:ext cx="46799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288" y="260350"/>
            <a:ext cx="8137525" cy="655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Příliš rychlá chůze není pohybově komfortní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může vyvolat řadu nepříjemných problémů spojených s lokální únavou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nebo přetížením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Zapojení dalších svalů, zejména horní poloviny těla,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umožní snížit rychlost pohybu a přitom zachovat stejné energetické nároky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CHŮZE SE ZÁVAŽÍM </a:t>
            </a:r>
            <a:r>
              <a:rPr lang="cs-CZ" sz="2000" b="1" dirty="0">
                <a:latin typeface="+mn-lt"/>
              </a:rPr>
              <a:t>(0,45 a 1,5 kg) </a:t>
            </a:r>
            <a:endParaRPr lang="cs-CZ" sz="2000" b="1" u="sng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drží v ruce nebo připevněné na zápěstí nebo v rukavicích.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Zvyšuje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SF o 5 – 20 stahů/min</a:t>
            </a:r>
            <a:r>
              <a:rPr lang="cs-CZ" sz="2000" b="1" baseline="30000" dirty="0"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VO</a:t>
            </a:r>
            <a:r>
              <a:rPr lang="cs-CZ" sz="2000" b="1" baseline="-25000" dirty="0">
                <a:latin typeface="+mn-lt"/>
              </a:rPr>
              <a:t>2</a:t>
            </a:r>
            <a:r>
              <a:rPr lang="cs-CZ" sz="2000" b="1" dirty="0">
                <a:latin typeface="+mn-lt"/>
              </a:rPr>
              <a:t> o 1 – 5 ml/kg.min</a:t>
            </a:r>
            <a:r>
              <a:rPr lang="cs-CZ" sz="2000" b="1" baseline="30000" dirty="0">
                <a:latin typeface="+mn-lt"/>
              </a:rPr>
              <a:t> </a:t>
            </a:r>
            <a:r>
              <a:rPr lang="cs-CZ" sz="2000" b="1" dirty="0">
                <a:latin typeface="+mn-lt"/>
              </a:rPr>
              <a:t> nebo o 5 – 15 %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i="1" dirty="0">
                <a:latin typeface="+mn-lt"/>
              </a:rPr>
              <a:t>Např. chůze s ručním závažím 1 kg rychlostí 6,5 km/hod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i="1" dirty="0">
                <a:latin typeface="+mn-lt"/>
              </a:rPr>
              <a:t>z energetického hlediska srovnatelná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i="1" dirty="0">
                <a:latin typeface="+mn-lt"/>
              </a:rPr>
              <a:t>s během bez závaží rychlostí 8 km/hod</a:t>
            </a:r>
            <a:r>
              <a:rPr lang="cs-CZ" sz="2000" b="1" i="1" baseline="30000" dirty="0">
                <a:latin typeface="+mn-lt"/>
              </a:rPr>
              <a:t> </a:t>
            </a:r>
            <a:r>
              <a:rPr lang="cs-CZ" sz="2000" b="1" i="1" dirty="0">
                <a:latin typeface="+mn-lt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n-lt"/>
            </a:endParaRPr>
          </a:p>
        </p:txBody>
      </p:sp>
      <p:pic>
        <p:nvPicPr>
          <p:cNvPr id="9218" name="Picture 2" descr="http://img.indyposted.com/wp-content/uploads/2010/10/Walking-Weigh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4149725"/>
            <a:ext cx="2425700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179388" y="188913"/>
            <a:ext cx="8785225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>
                <a:latin typeface="Calibri" pitchFamily="34" charset="0"/>
              </a:rPr>
              <a:t>Hmotnost závaží </a:t>
            </a:r>
            <a:r>
              <a:rPr lang="en-US" sz="2000" b="1">
                <a:latin typeface="Calibri" pitchFamily="34" charset="0"/>
              </a:rPr>
              <a:t>&gt;</a:t>
            </a:r>
            <a:r>
              <a:rPr lang="cs-CZ" sz="2000" b="1">
                <a:latin typeface="Calibri" pitchFamily="34" charset="0"/>
              </a:rPr>
              <a:t> 1,5 kg </a:t>
            </a:r>
          </a:p>
          <a:p>
            <a:pPr algn="ctr"/>
            <a:endParaRPr lang="cs-CZ" sz="2000" b="1">
              <a:latin typeface="Calibri" pitchFamily="34" charset="0"/>
            </a:endParaRPr>
          </a:p>
          <a:p>
            <a:pPr algn="ctr"/>
            <a:endParaRPr lang="cs-CZ" sz="2000" b="1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cs-CZ" sz="2000" b="1">
                <a:latin typeface="Calibri" pitchFamily="34" charset="0"/>
              </a:rPr>
              <a:t>přepětí nebo přetížení svalů paže a ramene → poranění </a:t>
            </a:r>
          </a:p>
          <a:p>
            <a:pPr>
              <a:buFont typeface="Arial" charset="0"/>
              <a:buChar char="•"/>
            </a:pPr>
            <a:r>
              <a:rPr lang="cs-CZ" sz="2000" b="1">
                <a:latin typeface="Calibri" pitchFamily="34" charset="0"/>
              </a:rPr>
              <a:t>zvýšený výskyt bolestí zad </a:t>
            </a:r>
          </a:p>
          <a:p>
            <a:pPr>
              <a:buFont typeface="Arial" charset="0"/>
              <a:buChar char="•"/>
            </a:pPr>
            <a:r>
              <a:rPr lang="cs-CZ" sz="2000" b="1">
                <a:latin typeface="Calibri" pitchFamily="34" charset="0"/>
              </a:rPr>
              <a:t>nežádoucí zvýšení krevního tlaku (</a:t>
            </a:r>
            <a:r>
              <a:rPr lang="cs-CZ" b="1" i="1">
                <a:latin typeface="Calibri" pitchFamily="34" charset="0"/>
              </a:rPr>
              <a:t>izotonický stisk závaží</a:t>
            </a:r>
            <a:r>
              <a:rPr lang="cs-CZ" sz="2000" b="1">
                <a:latin typeface="Calibri" pitchFamily="34" charset="0"/>
              </a:rPr>
              <a:t>)</a:t>
            </a:r>
          </a:p>
          <a:p>
            <a:pPr algn="ctr"/>
            <a:endParaRPr lang="cs-CZ" sz="2000" b="1">
              <a:latin typeface="Calibri" pitchFamily="34" charset="0"/>
            </a:endParaRPr>
          </a:p>
          <a:p>
            <a:pPr algn="ctr"/>
            <a:r>
              <a:rPr lang="cs-CZ" sz="2000" b="1">
                <a:latin typeface="Calibri" pitchFamily="34" charset="0"/>
              </a:rPr>
              <a:t>Připevnění stejně těžkého závaží nad kotníky dolních končetin </a:t>
            </a:r>
          </a:p>
          <a:p>
            <a:pPr algn="ctr"/>
            <a:endParaRPr lang="cs-CZ" sz="2000" b="1">
              <a:latin typeface="Calibri" pitchFamily="34" charset="0"/>
            </a:endParaRPr>
          </a:p>
          <a:p>
            <a:pPr algn="ctr"/>
            <a:endParaRPr lang="cs-CZ" sz="2000" b="1">
              <a:latin typeface="Calibri" pitchFamily="34" charset="0"/>
            </a:endParaRPr>
          </a:p>
          <a:p>
            <a:pPr algn="ctr"/>
            <a:r>
              <a:rPr lang="cs-CZ" sz="2000" b="1">
                <a:latin typeface="Calibri" pitchFamily="34" charset="0"/>
              </a:rPr>
              <a:t>výrazně menší efekt</a:t>
            </a:r>
          </a:p>
          <a:p>
            <a:pPr algn="ctr"/>
            <a:endParaRPr lang="cs-CZ" sz="2000" b="1">
              <a:latin typeface="Calibri" pitchFamily="34" charset="0"/>
            </a:endParaRPr>
          </a:p>
          <a:p>
            <a:pPr algn="ctr"/>
            <a:r>
              <a:rPr lang="cs-CZ" sz="2000" b="1">
                <a:latin typeface="Calibri" pitchFamily="34" charset="0"/>
              </a:rPr>
              <a:t>Vesta se zátěží </a:t>
            </a:r>
          </a:p>
          <a:p>
            <a:pPr algn="ctr"/>
            <a:endParaRPr lang="cs-CZ" sz="2000" b="1">
              <a:latin typeface="Calibri" pitchFamily="34" charset="0"/>
            </a:endParaRPr>
          </a:p>
          <a:p>
            <a:pPr algn="ctr"/>
            <a:endParaRPr lang="cs-CZ" sz="2000" b="1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cs-CZ" sz="2000" b="1">
                <a:latin typeface="Calibri" pitchFamily="34" charset="0"/>
              </a:rPr>
              <a:t>menší hmotnost = výrazně menší efekt</a:t>
            </a:r>
          </a:p>
          <a:p>
            <a:pPr>
              <a:buFont typeface="Arial" charset="0"/>
              <a:buChar char="•"/>
            </a:pPr>
            <a:r>
              <a:rPr lang="cs-CZ" sz="2000" b="1">
                <a:latin typeface="Calibri" pitchFamily="34" charset="0"/>
              </a:rPr>
              <a:t>větší hmotnost = přetížení svalstva krku a ramen, nadměrné zatížení </a:t>
            </a:r>
          </a:p>
          <a:p>
            <a:pPr lvl="1">
              <a:buFont typeface="Arial" charset="0"/>
              <a:buChar char="•"/>
            </a:pPr>
            <a:r>
              <a:rPr lang="cs-CZ" sz="2000" b="1">
                <a:latin typeface="Calibri" pitchFamily="34" charset="0"/>
              </a:rPr>
              <a:t>velkých kloubů dolních končetin </a:t>
            </a:r>
          </a:p>
          <a:p>
            <a:pPr lvl="1">
              <a:buFont typeface="Arial" charset="0"/>
              <a:buChar char="•"/>
            </a:pPr>
            <a:r>
              <a:rPr lang="cs-CZ" sz="2000" b="1">
                <a:latin typeface="Calibri" pitchFamily="34" charset="0"/>
              </a:rPr>
              <a:t>kloubů a intervertebrálních disků páteře  </a:t>
            </a:r>
          </a:p>
          <a:p>
            <a:endParaRPr lang="cs-CZ">
              <a:latin typeface="Calibri" pitchFamily="34" charset="0"/>
            </a:endParaRPr>
          </a:p>
        </p:txBody>
      </p:sp>
      <p:sp>
        <p:nvSpPr>
          <p:cNvPr id="4" name="Šipka dolů 3"/>
          <p:cNvSpPr/>
          <p:nvPr/>
        </p:nvSpPr>
        <p:spPr>
          <a:xfrm>
            <a:off x="4499992" y="620688"/>
            <a:ext cx="216024" cy="5040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4499992" y="2708920"/>
            <a:ext cx="216024" cy="5040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4499992" y="4221088"/>
            <a:ext cx="216024" cy="5040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8194" name="Picture 2" descr="http://img.blesk.cz/img/2/full/1350467-img-sport-hokej-reprezentace-jaromir-jagr-vesta-trenink-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27000"/>
            <a:ext cx="916305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http://aokhealth.com/xq/ASP/ProductID.290/qx/EcommerceImages/ankle_weight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3716338"/>
            <a:ext cx="2690813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http://site.ironwearfitness.com/images/IV200com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9650" y="71438"/>
            <a:ext cx="174942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333375"/>
            <a:ext cx="8569325" cy="3262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Modifikace rychlé chůze se zapojením svalstva horní poloviny těla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pomocí speciálně upravených </a:t>
            </a:r>
            <a:r>
              <a:rPr lang="cs-CZ" sz="2000" b="1" u="sng" dirty="0">
                <a:latin typeface="+mn-lt"/>
              </a:rPr>
              <a:t>chodeckých holí</a:t>
            </a:r>
            <a:endParaRPr lang="cs-CZ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err="1">
                <a:latin typeface="+mn-lt"/>
              </a:rPr>
              <a:t>Excerstriding</a:t>
            </a:r>
            <a:endParaRPr lang="cs-CZ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err="1">
                <a:latin typeface="+mn-lt"/>
              </a:rPr>
              <a:t>Polestriding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exercise</a:t>
            </a:r>
            <a:endParaRPr lang="cs-CZ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err="1">
                <a:latin typeface="+mn-lt"/>
              </a:rPr>
              <a:t>Power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walk</a:t>
            </a:r>
            <a:r>
              <a:rPr lang="cs-CZ" sz="2000" b="1" dirty="0"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err="1">
                <a:latin typeface="+mn-lt"/>
              </a:rPr>
              <a:t>Power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poles</a:t>
            </a:r>
            <a:endParaRPr lang="cs-CZ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Nordic</a:t>
            </a:r>
            <a:r>
              <a:rPr lang="cs-CZ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sz="24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walking</a:t>
            </a:r>
            <a:r>
              <a:rPr lang="cs-CZ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NW</a:t>
            </a:r>
          </a:p>
        </p:txBody>
      </p:sp>
      <p:pic>
        <p:nvPicPr>
          <p:cNvPr id="37890" name="Picture 2" descr="http://www.nordicwalkingonline.com/images/benefits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3573463"/>
            <a:ext cx="53276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950" y="260350"/>
            <a:ext cx="8785225" cy="424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latin typeface="+mn-lt"/>
              </a:rPr>
              <a:t>Správná délka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tělesná výška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zdatnost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technická dovednost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kloubní pohyblivost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proporce končetin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terén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teleskopické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délka 100 – 145 cm</a:t>
            </a:r>
            <a:endParaRPr lang="cs-CZ" dirty="0">
              <a:latin typeface="+mn-lt"/>
            </a:endParaRPr>
          </a:p>
        </p:txBody>
      </p:sp>
      <p:pic>
        <p:nvPicPr>
          <p:cNvPr id="45058" name="Picture 2" descr="http://i00.i.aliimg.com/wsphoto/v0/919113842_1/Trekking-Hiking-font-b-Stick-b-font-Pole-alpenstock-Adjustable-font-b-telescoping-b-font-An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076700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http://www.insportline.eu/p6542/Nordic-Walking-hole-Leki-Respon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3357563"/>
            <a:ext cx="33845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950" y="260350"/>
            <a:ext cx="8785225" cy="3354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Správná délka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A) Tělesná výška x 0,68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B) Úhel loketního kloubu při opřené nebo zapíchnuté svislé holi a při sevřené rukojeti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asi 90</a:t>
            </a:r>
            <a:r>
              <a:rPr lang="cs-CZ" sz="24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n-lt"/>
            </a:endParaRPr>
          </a:p>
        </p:txBody>
      </p:sp>
      <p:pic>
        <p:nvPicPr>
          <p:cNvPr id="46084" name="Picture 4" descr="http://www.gymstick.ca/layout/mittatauluk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068638"/>
            <a:ext cx="16954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http://www.prevention.com/sites/default/files/proper-walking-pole-form-2-PV1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4292600"/>
            <a:ext cx="8572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 descr="http://www.nordixx.com/wp-content/uploads/2012/07/stocklaengen_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3573463"/>
            <a:ext cx="543083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ovéPole 1"/>
          <p:cNvSpPr txBox="1">
            <a:spLocks noChangeArrowheads="1"/>
          </p:cNvSpPr>
          <p:nvPr/>
        </p:nvSpPr>
        <p:spPr bwMode="auto">
          <a:xfrm>
            <a:off x="250825" y="333375"/>
            <a:ext cx="8208963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>
                <a:latin typeface="Calibri" pitchFamily="34" charset="0"/>
              </a:rPr>
              <a:t>Důležitá poznámka k technice:</a:t>
            </a:r>
          </a:p>
          <a:p>
            <a:pPr algn="ctr"/>
            <a:r>
              <a:rPr lang="cs-CZ" sz="2000" b="1">
                <a:latin typeface="Calibri" pitchFamily="34" charset="0"/>
              </a:rPr>
              <a:t>horní končetina se pohybuje zpět za tělo až do extenze v loketním kloubu, potom otevření dlaně - odrazová síla je přenášena přes poutko hole </a:t>
            </a:r>
          </a:p>
        </p:txBody>
      </p:sp>
      <p:pic>
        <p:nvPicPr>
          <p:cNvPr id="40962" name="Picture 2" descr="http://hundredtenpounds.files.wordpress.com/2010/07/nord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12875"/>
            <a:ext cx="583247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šipka 4"/>
          <p:cNvCxnSpPr/>
          <p:nvPr/>
        </p:nvCxnSpPr>
        <p:spPr>
          <a:xfrm>
            <a:off x="3059113" y="2492375"/>
            <a:ext cx="720725" cy="4318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čára 6"/>
          <p:cNvCxnSpPr/>
          <p:nvPr/>
        </p:nvCxnSpPr>
        <p:spPr>
          <a:xfrm flipV="1">
            <a:off x="4211638" y="2205038"/>
            <a:ext cx="0" cy="15113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 flipV="1">
            <a:off x="4211638" y="2276475"/>
            <a:ext cx="288925" cy="14398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115888"/>
            <a:ext cx="8424863" cy="3201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vzpřímené držení trupu (mírný předklon)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krk a hlava v přirozeném prodloužení osy těla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při opačné rotaci ramen a pánve střed rotačních pohybů se posunuje kraniálně (díky holím)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těžiště těla se mírně snižuje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Při nezbytném prodloužení kroku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při došlápnutí kolenní kloub v mírné flexi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(prevence hyperextenze a k přetížení přední části kolenního kloubu)</a:t>
            </a:r>
          </a:p>
        </p:txBody>
      </p:sp>
      <p:pic>
        <p:nvPicPr>
          <p:cNvPr id="41986" name="Picture 2" descr="http://adventurebuddies.net/img/nordic/walker1_1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3263900"/>
            <a:ext cx="3671888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čára 6"/>
          <p:cNvCxnSpPr/>
          <p:nvPr/>
        </p:nvCxnSpPr>
        <p:spPr>
          <a:xfrm flipH="1">
            <a:off x="4284663" y="3357563"/>
            <a:ext cx="358775" cy="23749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>
            <a:off x="5003800" y="4868863"/>
            <a:ext cx="647700" cy="3603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44450"/>
            <a:ext cx="8424863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Správné technické provedení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Úprava držení těla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Zvýšení zapojení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horní části zádových svalů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zadních svalů ramenního pletence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m. pectoralis major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extenzorů a flexorů předloktí</a:t>
            </a:r>
          </a:p>
        </p:txBody>
      </p:sp>
      <p:pic>
        <p:nvPicPr>
          <p:cNvPr id="43010" name="Picture 2" descr="http://adventurebuddies.net/img/nordic/walker1_1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3263900"/>
            <a:ext cx="3671888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115888"/>
            <a:ext cx="8424863" cy="4217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Správné technické provedení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Snížení svalové tenze a vnímání bolesti v oblasti krku a ramen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Významné zvýšení laterální mobility bederní, hrudní i krční páteře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Vyrovnávání pozice pánve při extenzi v kyčelním kloubu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i="1" dirty="0">
                <a:latin typeface="+mn-lt"/>
              </a:rPr>
              <a:t>(v odrazové fázi výraznější zapojení jeho flexorů i extenzorů)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Při rychlejší chůzi v závislosti na technickém provedení redukce vertikálních reakčních sil a extenčních úhlových impulsních a opěrných momentů v kolenním kloubu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 atd.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b="1" dirty="0">
              <a:latin typeface="+mn-lt"/>
            </a:endParaRPr>
          </a:p>
        </p:txBody>
      </p:sp>
      <p:pic>
        <p:nvPicPr>
          <p:cNvPr id="44034" name="Picture 2" descr="http://adventurebuddies.net/img/nordic/walker1_1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3529013"/>
            <a:ext cx="367188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333375"/>
            <a:ext cx="8424863" cy="203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 </a:t>
            </a:r>
            <a:endParaRPr lang="cs-CZ" b="1" i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ACYKLICKÉ SPORTY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velká pohybová variabilita, intenzita zatížení obvykle výrazně kolísá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např. míčové hry nebo sportovní gymnastika</a:t>
            </a:r>
          </a:p>
        </p:txBody>
      </p:sp>
      <p:pic>
        <p:nvPicPr>
          <p:cNvPr id="54274" name="Picture 2" descr="http://www.mir.com.my/rb/photography/hardwares/classics/eos/EOS-1n/credit-images/SING_LO/gymnatic_SingLo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2565400"/>
            <a:ext cx="5519737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179388" y="6597650"/>
            <a:ext cx="8964612" cy="260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ovéPole 1"/>
          <p:cNvSpPr txBox="1">
            <a:spLocks noChangeArrowheads="1"/>
          </p:cNvSpPr>
          <p:nvPr/>
        </p:nvSpPr>
        <p:spPr bwMode="auto">
          <a:xfrm>
            <a:off x="323850" y="2133600"/>
            <a:ext cx="856932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>
                <a:latin typeface="Calibri" pitchFamily="34" charset="0"/>
              </a:rPr>
              <a:t>Při špatném technickém provedení negativní vliv na pohybový systém</a:t>
            </a:r>
          </a:p>
          <a:p>
            <a:pPr algn="ctr"/>
            <a:endParaRPr lang="cs-CZ" sz="2000" b="1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cs-CZ" sz="2000" b="1">
                <a:latin typeface="Calibri" pitchFamily="34" charset="0"/>
              </a:rPr>
              <a:t>přetížení ramenního pletence, krční páteře </a:t>
            </a:r>
          </a:p>
          <a:p>
            <a:pPr>
              <a:buFont typeface="Arial" charset="0"/>
              <a:buChar char="•"/>
            </a:pPr>
            <a:r>
              <a:rPr lang="cs-CZ" sz="2000" b="1">
                <a:latin typeface="Calibri" pitchFamily="34" charset="0"/>
              </a:rPr>
              <a:t>přetížení kolenních kloubů (</a:t>
            </a:r>
            <a:r>
              <a:rPr lang="cs-CZ" sz="2000" b="1" i="1">
                <a:latin typeface="Calibri" pitchFamily="34" charset="0"/>
              </a:rPr>
              <a:t>hyperextenze</a:t>
            </a:r>
            <a:r>
              <a:rPr lang="cs-CZ" sz="2000" b="1">
                <a:latin typeface="Calibri" pitchFamily="34" charset="0"/>
              </a:rPr>
              <a:t>) </a:t>
            </a:r>
          </a:p>
          <a:p>
            <a:pPr>
              <a:buFont typeface="Arial" charset="0"/>
              <a:buChar char="•"/>
            </a:pPr>
            <a:r>
              <a:rPr lang="cs-CZ" sz="2000" b="1">
                <a:latin typeface="Calibri" pitchFamily="34" charset="0"/>
              </a:rPr>
              <a:t>přetížení hrudní a bederní oblasti páteře (</a:t>
            </a:r>
            <a:r>
              <a:rPr lang="cs-CZ" sz="2000" b="1" i="1">
                <a:latin typeface="Calibri" pitchFamily="34" charset="0"/>
              </a:rPr>
              <a:t>nadměrná rotace pánve</a:t>
            </a:r>
            <a:r>
              <a:rPr lang="cs-CZ" sz="2000" b="1">
                <a:latin typeface="Calibri" pitchFamily="34" charset="0"/>
              </a:rPr>
              <a:t>)</a:t>
            </a:r>
          </a:p>
          <a:p>
            <a:endParaRPr lang="cs-CZ">
              <a:latin typeface="Calibri" pitchFamily="34" charset="0"/>
            </a:endParaRPr>
          </a:p>
        </p:txBody>
      </p:sp>
      <p:sp>
        <p:nvSpPr>
          <p:cNvPr id="45058" name="AutoShape 2" descr="http://thewiseguise.com/wp-content/uploads/2013/02/Thumbs-down.png"/>
          <p:cNvSpPr>
            <a:spLocks noChangeAspect="1" noChangeArrowheads="1"/>
          </p:cNvSpPr>
          <p:nvPr/>
        </p:nvSpPr>
        <p:spPr bwMode="auto">
          <a:xfrm>
            <a:off x="155575" y="-3657600"/>
            <a:ext cx="762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5059" name="Picture 6" descr="http://www.mediavisioninteractive.com/wp-content/uploads/2012/05/negative-keywo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44450"/>
            <a:ext cx="15128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 descr="http://adventurebuddies.net/img/nordic/walker1_1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4256088"/>
            <a:ext cx="280828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0" y="188913"/>
            <a:ext cx="8893175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333375"/>
            <a:ext cx="83518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Indikace: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Rehabilitace onemocnění pohybového systému nebo poúrazových stavů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Zvýšení terapeutických efektů pohybové aktivity při některých ortopedických problémech dolních končetin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n-lt"/>
            </a:endParaRPr>
          </a:p>
        </p:txBody>
      </p:sp>
      <p:pic>
        <p:nvPicPr>
          <p:cNvPr id="46082" name="Picture 2" descr="http://urbanpoling.com/wp-content/uploads/urban-poling-progra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8138" y="2276475"/>
            <a:ext cx="10479087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6011863" y="1700213"/>
            <a:ext cx="5976937" cy="5329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44450"/>
            <a:ext cx="8424863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Střídání dvojoporové a trojoporové fáze pohybu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 porovnání s běžnou chůzí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významné zvýšení bezpečnosti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Pacienti s poruchami rovnováhy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Starší osoby trpící obavami z pádu</a:t>
            </a:r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5076825" y="2566988"/>
            <a:ext cx="38877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latin typeface="Calibri" pitchFamily="34" charset="0"/>
              </a:rPr>
              <a:t>větší pocit jistoty při pohybu </a:t>
            </a:r>
          </a:p>
          <a:p>
            <a:r>
              <a:rPr lang="cs-CZ" b="1">
                <a:latin typeface="Calibri" pitchFamily="34" charset="0"/>
              </a:rPr>
              <a:t>i v náročnějším nebo kluzkém terénu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4211960" y="2780928"/>
            <a:ext cx="720080" cy="21602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4355976" y="1052736"/>
            <a:ext cx="216024" cy="57606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6" name="Picture 2" descr="http://adventurebuddies.net/img/nordic/walker1_1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3263900"/>
            <a:ext cx="3671888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thumbs.dreamstime.com/z/senior-nordic-walking-old-man-spring-beech-forest-30593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5350" y="3249613"/>
            <a:ext cx="2360613" cy="35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44450"/>
            <a:ext cx="8208963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Prevence a terapie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řady kardiovaskulárních, pulmonálních a metabolických onemocnění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kardiální rehabilitace po infarktu myokardu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cvičení při obliterující ateroskleróze tepen dolních končetin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Parkinsonova choroba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n-lt"/>
            </a:endParaRPr>
          </a:p>
        </p:txBody>
      </p:sp>
      <p:pic>
        <p:nvPicPr>
          <p:cNvPr id="51202" name="Picture 2" descr="http://www.archealth.com.au/blog-images/Nordic%20walk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2727325"/>
            <a:ext cx="54483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 descr="http://www.sth.nhs.uk/clientfiles/Image/Photo%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2386013"/>
            <a:ext cx="3375025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388" y="44450"/>
            <a:ext cx="8713787" cy="289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Ve srovnání s normální chůzí  významně zvyšuje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 V/min a VO</a:t>
            </a:r>
            <a:r>
              <a:rPr lang="cs-CZ" sz="2000" b="1" baseline="-25000" dirty="0">
                <a:latin typeface="+mn-lt"/>
              </a:rPr>
              <a:t>2</a:t>
            </a:r>
            <a:r>
              <a:rPr lang="cs-CZ" sz="2000" b="1" dirty="0">
                <a:latin typeface="+mn-lt"/>
              </a:rPr>
              <a:t>/min(o 15 – 25 %)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 SF (o 5 – 20 %)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 energetický výdej (asi o 15 – 55 %)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Ve srovnání s normální chůzí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při stejné energetické spotřebě významně snižuje subjektivní vnímání úsilí (RPE) </a:t>
            </a:r>
          </a:p>
        </p:txBody>
      </p:sp>
      <p:pic>
        <p:nvPicPr>
          <p:cNvPr id="52228" name="Picture 4" descr="http://www.teammpi.com/images/downloads/images/r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997200"/>
            <a:ext cx="26479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http://www.nordicwalkingonline.com/images/benefits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3290888"/>
            <a:ext cx="466725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388" y="260350"/>
            <a:ext cx="8713787" cy="1354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VO</a:t>
            </a:r>
            <a:r>
              <a:rPr lang="cs-CZ" sz="2000" b="1" baseline="-25000" dirty="0">
                <a:latin typeface="+mn-lt"/>
              </a:rPr>
              <a:t>2</a:t>
            </a:r>
            <a:r>
              <a:rPr lang="cs-CZ" sz="2000" b="1" dirty="0">
                <a:latin typeface="+mn-lt"/>
              </a:rPr>
              <a:t> odpovídající prosté chůzi při různých rychlostech a sklonech terénu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42988" y="3213100"/>
          <a:ext cx="6577012" cy="2255839"/>
        </p:xfrm>
        <a:graphic>
          <a:graphicData uri="http://schemas.openxmlformats.org/drawingml/2006/table">
            <a:tbl>
              <a:tblPr/>
              <a:tblGrid>
                <a:gridCol w="1604962"/>
                <a:gridCol w="1527175"/>
                <a:gridCol w="1487488"/>
                <a:gridCol w="1957387"/>
              </a:tblGrid>
              <a:tr h="833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 převýšení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rychlost (km/hod)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odvozená 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max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25,08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35,83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25,98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37,11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27,32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39,03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29,56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42,22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388" y="260350"/>
            <a:ext cx="8713787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VO</a:t>
            </a:r>
            <a:r>
              <a:rPr lang="cs-CZ" sz="2000" b="1" baseline="-25000" dirty="0">
                <a:latin typeface="+mn-lt"/>
              </a:rPr>
              <a:t>2</a:t>
            </a:r>
            <a:r>
              <a:rPr lang="cs-CZ" sz="2000" b="1" dirty="0">
                <a:latin typeface="+mn-lt"/>
              </a:rPr>
              <a:t> odpovídající prosté chůzi při různých rychlostech a sklonech terénu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při NW + 20 % při NW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42988" y="3213100"/>
          <a:ext cx="6577012" cy="2255839"/>
        </p:xfrm>
        <a:graphic>
          <a:graphicData uri="http://schemas.openxmlformats.org/drawingml/2006/table">
            <a:tbl>
              <a:tblPr/>
              <a:tblGrid>
                <a:gridCol w="1604962"/>
                <a:gridCol w="1527175"/>
                <a:gridCol w="1487488"/>
                <a:gridCol w="1957387"/>
              </a:tblGrid>
              <a:tr h="833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 převýšení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rychlost (km/hod)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odvozená 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max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30,10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43,00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31,17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44,53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32,78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46,83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35,47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50,67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388" y="260350"/>
            <a:ext cx="8713787" cy="329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VO</a:t>
            </a:r>
            <a:r>
              <a:rPr lang="cs-CZ" sz="2000" b="1" baseline="-25000" dirty="0">
                <a:latin typeface="+mn-lt"/>
              </a:rPr>
              <a:t>2</a:t>
            </a:r>
            <a:r>
              <a:rPr lang="cs-CZ" sz="2000" b="1" dirty="0">
                <a:latin typeface="+mn-lt"/>
              </a:rPr>
              <a:t> odpovídající prosté chůzi při různých rychlostech a sklonech terénu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při NW + 20 % při NW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Technicky správně provedená NW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intenzivní trénink nejen u žen, ale i u mužů v celém populačním rozsahu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Optimální intenzitu zatížení dosáhneme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pomocí adekvátní rychlosti pohybu a terénního převýšení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n-lt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42988" y="3213100"/>
          <a:ext cx="6577012" cy="2255839"/>
        </p:xfrm>
        <a:graphic>
          <a:graphicData uri="http://schemas.openxmlformats.org/drawingml/2006/table">
            <a:tbl>
              <a:tblPr/>
              <a:tblGrid>
                <a:gridCol w="1604962"/>
                <a:gridCol w="1527175"/>
                <a:gridCol w="1487488"/>
                <a:gridCol w="1957387"/>
              </a:tblGrid>
              <a:tr h="833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 převýšení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rychlost (km/hod)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odvozená 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max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30,10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43,00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31,17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44,53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32,78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46,83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35,47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50,67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388" y="260350"/>
            <a:ext cx="8713787" cy="2986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VO</a:t>
            </a:r>
            <a:r>
              <a:rPr lang="cs-CZ" sz="2000" b="1" baseline="-25000" dirty="0">
                <a:latin typeface="+mn-lt"/>
              </a:rPr>
              <a:t>2</a:t>
            </a:r>
            <a:r>
              <a:rPr lang="cs-CZ" sz="2000" b="1" dirty="0">
                <a:latin typeface="+mn-lt"/>
              </a:rPr>
              <a:t> odpovídající prosté chůzi při různých rychlostech a sklonech terénu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při NW + 20 % při NW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Technicky správně provedená NW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intenzivní trénink nejen u žen, ale i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 mužů v celém populačním rozsahu </a:t>
            </a:r>
            <a:endParaRPr lang="cs-CZ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Optimální intenzitu zatížení dosáhneme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pomocí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adekvátní rychlosti pohybu a terénního převýšení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n-lt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42988" y="3213100"/>
          <a:ext cx="6577012" cy="2255839"/>
        </p:xfrm>
        <a:graphic>
          <a:graphicData uri="http://schemas.openxmlformats.org/drawingml/2006/table">
            <a:tbl>
              <a:tblPr/>
              <a:tblGrid>
                <a:gridCol w="1604962"/>
                <a:gridCol w="1527175"/>
                <a:gridCol w="1487488"/>
                <a:gridCol w="1957387"/>
              </a:tblGrid>
              <a:tr h="833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 převýšení</a:t>
                      </a: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rychlost (km/hod)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odvozená VO</a:t>
                      </a:r>
                      <a:r>
                        <a:rPr kumimoji="0" lang="cs-CZ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/kg max (ml/min)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30,10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43,00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31,17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44,53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32,78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46,83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0832" marR="30832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7,26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35,47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50,67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260350"/>
            <a:ext cx="8569325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u="sng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u="sng" dirty="0">
                <a:latin typeface="+mn-lt"/>
              </a:rPr>
              <a:t>H.E.A.T. program</a:t>
            </a:r>
            <a:r>
              <a:rPr lang="cs-CZ" sz="2000" b="1" dirty="0">
                <a:latin typeface="+mn-lt"/>
              </a:rPr>
              <a:t> (</a:t>
            </a:r>
            <a:r>
              <a:rPr lang="cs-CZ" sz="2000" b="1" dirty="0" err="1">
                <a:latin typeface="+mn-lt"/>
              </a:rPr>
              <a:t>High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Energy</a:t>
            </a:r>
            <a:r>
              <a:rPr lang="cs-CZ" sz="2000" b="1" dirty="0">
                <a:latin typeface="+mn-lt"/>
              </a:rPr>
              <a:t> Aerobic </a:t>
            </a:r>
            <a:r>
              <a:rPr lang="cs-CZ" sz="2000" b="1" dirty="0" err="1">
                <a:latin typeface="+mn-lt"/>
              </a:rPr>
              <a:t>Training</a:t>
            </a:r>
            <a:r>
              <a:rPr lang="cs-CZ" sz="2000" b="1" dirty="0">
                <a:latin typeface="+mn-lt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mechanický pás poháněný silou cvičícího jedince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plynulé měnění sklonu z roviny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(imitace chůze nebo běhu v horském terénu)</a:t>
            </a:r>
          </a:p>
        </p:txBody>
      </p:sp>
      <p:pic>
        <p:nvPicPr>
          <p:cNvPr id="1026" name="Picture 2" descr="http://heatsumperk.cz/wp-content/themes/sumperk/images/slid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874963"/>
            <a:ext cx="70866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AEROBNÍ POHYBOVÉ AKTIVITY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35063"/>
            <a:ext cx="8229600" cy="998537"/>
          </a:xfrm>
        </p:spPr>
        <p:txBody>
          <a:bodyPr/>
          <a:lstStyle/>
          <a:p>
            <a:pPr eaLnBrk="1" hangingPunct="1"/>
            <a:r>
              <a:rPr lang="cs-CZ" b="1" smtClean="0"/>
              <a:t>Vytrvalostní</a:t>
            </a:r>
            <a:r>
              <a:rPr lang="cs-CZ" smtClean="0"/>
              <a:t> </a:t>
            </a:r>
            <a:r>
              <a:rPr lang="cs-CZ" sz="2400" b="1" smtClean="0"/>
              <a:t>(silniční cyklistika, vytrvalostní běhy, běh na lyžích, ale i většina míčových her)</a:t>
            </a:r>
          </a:p>
        </p:txBody>
      </p:sp>
      <p:sp>
        <p:nvSpPr>
          <p:cNvPr id="190467" name="Text Box 4"/>
          <p:cNvSpPr txBox="1">
            <a:spLocks noChangeArrowheads="1"/>
          </p:cNvSpPr>
          <p:nvPr/>
        </p:nvSpPr>
        <p:spPr bwMode="auto">
          <a:xfrm>
            <a:off x="250825" y="2636838"/>
            <a:ext cx="4248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>
                <a:latin typeface="Calibri" pitchFamily="34" charset="0"/>
              </a:rPr>
              <a:t>Cyklické</a:t>
            </a:r>
            <a:r>
              <a:rPr lang="cs-CZ" sz="2000">
                <a:latin typeface="Calibri" pitchFamily="34" charset="0"/>
              </a:rPr>
              <a:t> (chůze, běh, plavání, chůze nebo běh na lyžích, atd.)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4716463" y="2636838"/>
            <a:ext cx="3960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>
                <a:latin typeface="Calibri" pitchFamily="34" charset="0"/>
              </a:rPr>
              <a:t>Acyklické </a:t>
            </a:r>
            <a:r>
              <a:rPr lang="cs-CZ" sz="2000">
                <a:latin typeface="Calibri" pitchFamily="34" charset="0"/>
              </a:rPr>
              <a:t>(míčové hry)</a:t>
            </a:r>
          </a:p>
        </p:txBody>
      </p:sp>
      <p:sp>
        <p:nvSpPr>
          <p:cNvPr id="190469" name="Text Box 6"/>
          <p:cNvSpPr txBox="1">
            <a:spLocks noChangeArrowheads="1"/>
          </p:cNvSpPr>
          <p:nvPr/>
        </p:nvSpPr>
        <p:spPr bwMode="auto">
          <a:xfrm>
            <a:off x="250825" y="4076700"/>
            <a:ext cx="43211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latin typeface="Calibri" pitchFamily="34" charset="0"/>
              </a:rPr>
              <a:t>V první fázi </a:t>
            </a:r>
          </a:p>
          <a:p>
            <a:pPr algn="ctr">
              <a:spcBef>
                <a:spcPct val="50000"/>
              </a:spcBef>
            </a:pPr>
            <a:r>
              <a:rPr lang="cs-CZ" sz="2000" b="1">
                <a:latin typeface="Calibri" pitchFamily="34" charset="0"/>
              </a:rPr>
              <a:t>programu pohybové aktivity</a:t>
            </a:r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4572000" y="4087813"/>
            <a:ext cx="43211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latin typeface="Calibri" pitchFamily="34" charset="0"/>
              </a:rPr>
              <a:t>V dalších fázích </a:t>
            </a:r>
          </a:p>
          <a:p>
            <a:pPr algn="ctr">
              <a:spcBef>
                <a:spcPct val="50000"/>
              </a:spcBef>
            </a:pPr>
            <a:r>
              <a:rPr lang="cs-CZ" sz="2000" b="1">
                <a:latin typeface="Calibri" pitchFamily="34" charset="0"/>
              </a:rPr>
              <a:t>programu pohybové aktivity</a:t>
            </a:r>
          </a:p>
        </p:txBody>
      </p:sp>
      <p:sp>
        <p:nvSpPr>
          <p:cNvPr id="190471" name="AutoShape 8"/>
          <p:cNvSpPr>
            <a:spLocks noChangeArrowheads="1"/>
          </p:cNvSpPr>
          <p:nvPr/>
        </p:nvSpPr>
        <p:spPr bwMode="auto">
          <a:xfrm>
            <a:off x="2268538" y="3429000"/>
            <a:ext cx="287337" cy="576263"/>
          </a:xfrm>
          <a:prstGeom prst="downArrow">
            <a:avLst>
              <a:gd name="adj1" fmla="val 50000"/>
              <a:gd name="adj2" fmla="val 50138"/>
            </a:avLst>
          </a:prstGeom>
          <a:gradFill rotWithShape="1">
            <a:gsLst>
              <a:gs pos="0">
                <a:schemeClr val="accent2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50537" name="AutoShape 9"/>
          <p:cNvSpPr>
            <a:spLocks noChangeArrowheads="1"/>
          </p:cNvSpPr>
          <p:nvPr/>
        </p:nvSpPr>
        <p:spPr bwMode="auto">
          <a:xfrm>
            <a:off x="6589713" y="3429000"/>
            <a:ext cx="287337" cy="576263"/>
          </a:xfrm>
          <a:prstGeom prst="downArrow">
            <a:avLst>
              <a:gd name="adj1" fmla="val 50000"/>
              <a:gd name="adj2" fmla="val 50138"/>
            </a:avLst>
          </a:prstGeom>
          <a:gradFill rotWithShape="1">
            <a:gsLst>
              <a:gs pos="0">
                <a:schemeClr val="accent2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90473" name="Line 10"/>
          <p:cNvSpPr>
            <a:spLocks noChangeShapeType="1"/>
          </p:cNvSpPr>
          <p:nvPr/>
        </p:nvSpPr>
        <p:spPr bwMode="auto">
          <a:xfrm flipH="1">
            <a:off x="2195513" y="2205038"/>
            <a:ext cx="2376487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50539" name="Line 11"/>
          <p:cNvSpPr>
            <a:spLocks noChangeShapeType="1"/>
          </p:cNvSpPr>
          <p:nvPr/>
        </p:nvSpPr>
        <p:spPr bwMode="auto">
          <a:xfrm>
            <a:off x="4572000" y="2205038"/>
            <a:ext cx="20875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0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0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7" grpId="0"/>
      <p:bldP spid="150533" grpId="0"/>
      <p:bldP spid="190469" grpId="0"/>
      <p:bldP spid="150535" grpId="0"/>
      <p:bldP spid="190471" grpId="0" animBg="1"/>
      <p:bldP spid="150537" grpId="0" animBg="1"/>
      <p:bldP spid="190473" grpId="0" animBg="1"/>
      <p:bldP spid="1505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260350"/>
            <a:ext cx="8569325" cy="289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u="sng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u="sng" dirty="0">
                <a:latin typeface="+mn-lt"/>
              </a:rPr>
              <a:t>H.E.A.T. program</a:t>
            </a:r>
            <a:r>
              <a:rPr lang="cs-CZ" sz="2000" b="1" dirty="0">
                <a:latin typeface="+mn-lt"/>
              </a:rPr>
              <a:t> (</a:t>
            </a:r>
            <a:r>
              <a:rPr lang="cs-CZ" sz="2000" b="1" dirty="0" err="1">
                <a:latin typeface="+mn-lt"/>
              </a:rPr>
              <a:t>High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Energy</a:t>
            </a:r>
            <a:r>
              <a:rPr lang="cs-CZ" sz="2000" b="1" dirty="0">
                <a:latin typeface="+mn-lt"/>
              </a:rPr>
              <a:t> Aerobic </a:t>
            </a:r>
            <a:r>
              <a:rPr lang="cs-CZ" sz="2000" b="1" dirty="0" err="1">
                <a:latin typeface="+mn-lt"/>
              </a:rPr>
              <a:t>Training</a:t>
            </a:r>
            <a:r>
              <a:rPr lang="cs-CZ" sz="2000" b="1" dirty="0">
                <a:latin typeface="+mn-lt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skupinové cvičení (většinou v délce 45 minut)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vedené instruktorem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různé techniky chůze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speciálně zvolená rytmická hudba (optimální krokový rytmus)</a:t>
            </a:r>
          </a:p>
        </p:txBody>
      </p:sp>
      <p:pic>
        <p:nvPicPr>
          <p:cNvPr id="6146" name="Picture 2" descr="http://www.energia.sm/img/approf/105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3392488"/>
            <a:ext cx="446405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44450"/>
            <a:ext cx="8569325" cy="5048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u="sng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u="sng" dirty="0">
                <a:latin typeface="+mn-lt"/>
              </a:rPr>
              <a:t>H.E.A.T. program</a:t>
            </a:r>
            <a:r>
              <a:rPr lang="cs-CZ" sz="2000" b="1" dirty="0">
                <a:latin typeface="+mn-lt"/>
              </a:rPr>
              <a:t> (</a:t>
            </a:r>
            <a:r>
              <a:rPr lang="cs-CZ" sz="2000" b="1" dirty="0" err="1">
                <a:latin typeface="+mn-lt"/>
              </a:rPr>
              <a:t>High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Energy</a:t>
            </a:r>
            <a:r>
              <a:rPr lang="cs-CZ" sz="2000" b="1" dirty="0">
                <a:latin typeface="+mn-lt"/>
              </a:rPr>
              <a:t> Aerobic </a:t>
            </a:r>
            <a:r>
              <a:rPr lang="cs-CZ" sz="2000" b="1" dirty="0" err="1">
                <a:latin typeface="+mn-lt"/>
              </a:rPr>
              <a:t>Training</a:t>
            </a:r>
            <a:r>
              <a:rPr lang="cs-CZ" sz="2000" b="1" dirty="0">
                <a:latin typeface="+mn-lt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Měnění intenzity zatížení kombinací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frekvence kroků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sklon pásu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fixace horních končetin na madlech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Intenzita (</a:t>
            </a:r>
            <a:r>
              <a:rPr lang="cs-CZ" sz="2000" b="1" dirty="0">
                <a:solidFill>
                  <a:srgbClr val="00B0F0"/>
                </a:solidFill>
                <a:latin typeface="+mn-lt"/>
              </a:rPr>
              <a:t>mírná</a:t>
            </a:r>
            <a:r>
              <a:rPr lang="cs-CZ" sz="2000" b="1" dirty="0">
                <a:latin typeface="+mn-lt"/>
              </a:rPr>
              <a:t> – </a:t>
            </a:r>
            <a:r>
              <a:rPr lang="cs-CZ" sz="2000" b="1" dirty="0">
                <a:solidFill>
                  <a:srgbClr val="00B050"/>
                </a:solidFill>
                <a:latin typeface="+mn-lt"/>
              </a:rPr>
              <a:t>střední</a:t>
            </a:r>
            <a:r>
              <a:rPr lang="cs-CZ" sz="2000" b="1" dirty="0">
                <a:latin typeface="+mn-lt"/>
              </a:rPr>
              <a:t> – 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submaximální</a:t>
            </a:r>
            <a:r>
              <a:rPr lang="cs-CZ" sz="2000" b="1" dirty="0">
                <a:latin typeface="+mn-lt"/>
              </a:rPr>
              <a:t> – </a:t>
            </a:r>
            <a:r>
              <a:rPr lang="cs-CZ" sz="2000" b="1" dirty="0">
                <a:solidFill>
                  <a:srgbClr val="FF0000"/>
                </a:solidFill>
                <a:latin typeface="+mn-lt"/>
              </a:rPr>
              <a:t>maximáln</a:t>
            </a:r>
            <a:r>
              <a:rPr lang="cs-CZ" sz="2000" b="1" dirty="0">
                <a:latin typeface="+mn-lt"/>
              </a:rPr>
              <a:t>í)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Cvičení osob s velmi nízkou aerobní kapacitou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Vytrvalostní trénink sportovců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Využití v době, kdy pro </a:t>
            </a:r>
            <a:r>
              <a:rPr lang="cs-CZ" sz="2000" b="1" dirty="0" err="1">
                <a:latin typeface="+mn-lt"/>
              </a:rPr>
              <a:t>outdoorový</a:t>
            </a:r>
            <a:r>
              <a:rPr lang="cs-CZ" sz="2000" b="1" dirty="0">
                <a:latin typeface="+mn-lt"/>
              </a:rPr>
              <a:t> trénink nejsou podmínky  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4355976" y="3573016"/>
            <a:ext cx="288032" cy="72008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8370" name="Picture 2" descr="http://www.heatprogram.info/images/hea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4724400"/>
            <a:ext cx="237648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http://farm4.staticflickr.com/3783/9441624150_6d53a88c8f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5288" y="5084763"/>
            <a:ext cx="300513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260350"/>
            <a:ext cx="842486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Závěr:</a:t>
            </a:r>
            <a:endParaRPr lang="cs-CZ" sz="2000" b="1" dirty="0">
              <a:latin typeface="+mn-lt"/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1619672" y="1412776"/>
            <a:ext cx="6120680" cy="172819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/>
              <a:t>RYCHLÁ CHŮZE = IDEÁLNÍ POHYBOVÁ AKTIVITA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/>
              <a:t>MŮŽE POZITIVNĚ OVLIVNIT ZDRAVOTNÍ STAV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/>
              <a:t>VĚTŠINY VYTRVALOSTNĚ NETRÉNOVANÉ POPULACE,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/>
              <a:t>U KTERÉ NENÍ KONTRAINDIKOVÁN POHYB</a:t>
            </a:r>
          </a:p>
        </p:txBody>
      </p:sp>
      <p:pic>
        <p:nvPicPr>
          <p:cNvPr id="5122" name="Picture 2" descr="http://content.plusprovas.cz/articles/6941-aerobni-aktivity-rychla-chuze-a-be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3500438"/>
            <a:ext cx="4752975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260350"/>
            <a:ext cx="842486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Závěr: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1475656" y="1484784"/>
            <a:ext cx="6120680" cy="172819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/>
              <a:t>POUŽITÍ SPECIÁLNÍCH HOLÍ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/>
              <a:t>NEBO MECHANICKÝCH PÁSŮ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/>
              <a:t>ROZŠIŘUJE INDIKAČNÍ SPEKTRUM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/>
              <a:t>PRAKTICKY NA CELOU POPULACI  </a:t>
            </a:r>
          </a:p>
        </p:txBody>
      </p:sp>
      <p:pic>
        <p:nvPicPr>
          <p:cNvPr id="59394" name="Picture 2" descr="http://marieoverfors.com/wp-content/uploads/2011/09/nw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933825"/>
            <a:ext cx="4265613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http://img.blesk.cz/img/1/gallery/1019770_heat-program-sport-hubnuti-fitn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25" y="3933825"/>
            <a:ext cx="40100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950" y="188913"/>
            <a:ext cx="8712200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BĚH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i="1" dirty="0">
                <a:latin typeface="+mn-lt"/>
              </a:rPr>
              <a:t>(minimálně střední rychlostí)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vysoké pozitivní metabolické i kardiopulmonální účinky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klade zvýšené nároky na kosti, klouby a svaly dolních končetin a páteře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i="1" dirty="0">
                <a:latin typeface="+mn-lt"/>
              </a:rPr>
              <a:t> (není vhodný jako pohybová aktivita pro osoby s vysokou obezitou)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Vyšší počet úrazů především dolních končetin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Nebezpečí přetížení, zvláště u osob s vyšší hmotností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PEČLIVĚ VOLIT BĚŽECKÝ POVRCH!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Nejhorší asfaltové nebo betonové cesty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Nejlepší travnatý povrch, písek nebo lesní pěšiny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Z kinesiologického hlediska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držet rovná záda a uvolnit ramena a paže! </a:t>
            </a:r>
          </a:p>
        </p:txBody>
      </p:sp>
      <p:pic>
        <p:nvPicPr>
          <p:cNvPr id="59394" name="Picture 2" descr="http://venturegalleries.com/wp-content/uploads/2013/09/chi_run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1613" y="4797425"/>
            <a:ext cx="2466975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http://obesity.ygoy.com/files/2011/08/risks-of-running-in-obesity-arti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797425"/>
            <a:ext cx="2232025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Přímá spojovací čára 7"/>
          <p:cNvCxnSpPr/>
          <p:nvPr/>
        </p:nvCxnSpPr>
        <p:spPr>
          <a:xfrm flipH="1">
            <a:off x="107950" y="4797425"/>
            <a:ext cx="2232025" cy="19446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107950" y="4797425"/>
            <a:ext cx="2232025" cy="19446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2" name="Picture 6" descr="http://www.pursuitfitness.com.au/wp-content/uploads/2013/07/running-lac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4922838"/>
            <a:ext cx="30162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950" y="188913"/>
            <a:ext cx="8712200" cy="5337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</a:p>
          <a:p>
            <a:pPr algn="ctr">
              <a:defRPr/>
            </a:pPr>
            <a:r>
              <a:rPr lang="cs-CZ" sz="1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BĚH </a:t>
            </a: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r>
              <a:rPr lang="cs-CZ" b="1">
                <a:latin typeface="Calibri" pitchFamily="34" charset="0"/>
              </a:rPr>
              <a:t>Nastavená SFc se v průběhu celé fáze zvyšování tělesné zdatnosti nebude měnit</a:t>
            </a:r>
          </a:p>
          <a:p>
            <a:pPr algn="ctr">
              <a:defRPr/>
            </a:pPr>
            <a:r>
              <a:rPr lang="cs-CZ" b="1" i="1">
                <a:latin typeface="Calibri" pitchFamily="34" charset="0"/>
              </a:rPr>
              <a:t>(na začátku dle zkušenosti lze upravit např. o 5 – 10 tepů.min</a:t>
            </a:r>
            <a:r>
              <a:rPr lang="cs-CZ" b="1" i="1" baseline="30000">
                <a:latin typeface="Calibri" pitchFamily="34" charset="0"/>
              </a:rPr>
              <a:t>-1</a:t>
            </a:r>
            <a:r>
              <a:rPr lang="cs-CZ" b="1" i="1">
                <a:latin typeface="Calibri" pitchFamily="34" charset="0"/>
              </a:rPr>
              <a:t>) </a:t>
            </a: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r>
              <a:rPr lang="cs-CZ" b="1">
                <a:latin typeface="Calibri" pitchFamily="34" charset="0"/>
              </a:rPr>
              <a:t>Díky stoupající trénovanosti </a:t>
            </a: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r>
              <a:rPr lang="cs-CZ" b="1">
                <a:latin typeface="Calibri" pitchFamily="34" charset="0"/>
              </a:rPr>
              <a:t>zpětně řízená rychlost běhu stále vyšší</a:t>
            </a:r>
          </a:p>
          <a:p>
            <a:pPr algn="ctr">
              <a:defRPr/>
            </a:pPr>
            <a:r>
              <a:rPr lang="cs-CZ" b="1">
                <a:latin typeface="Calibri" pitchFamily="34" charset="0"/>
              </a:rPr>
              <a:t>intenzita zatížení po celou dobu cvičení optimální</a:t>
            </a: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r>
              <a:rPr lang="cs-CZ" b="1">
                <a:latin typeface="Calibri" pitchFamily="34" charset="0"/>
              </a:rPr>
              <a:t>Při nastavení SFc spíše na nižší hodnotu</a:t>
            </a: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r>
              <a:rPr lang="cs-CZ" b="1">
                <a:latin typeface="Calibri" pitchFamily="34" charset="0"/>
              </a:rPr>
              <a:t>na konci prvního půlroku cvičení rozsah SFc zvýšit (např. o 5 tepů.min</a:t>
            </a:r>
            <a:r>
              <a:rPr lang="cs-CZ" b="1" baseline="30000">
                <a:latin typeface="Calibri" pitchFamily="34" charset="0"/>
              </a:rPr>
              <a:t>-1</a:t>
            </a:r>
            <a:r>
              <a:rPr lang="cs-CZ" b="1">
                <a:latin typeface="Calibri" pitchFamily="34" charset="0"/>
              </a:rPr>
              <a:t>).</a:t>
            </a: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</p:txBody>
      </p:sp>
      <p:sp>
        <p:nvSpPr>
          <p:cNvPr id="59395" name="AutoShape 3"/>
          <p:cNvSpPr>
            <a:spLocks noChangeArrowheads="1"/>
          </p:cNvSpPr>
          <p:nvPr/>
        </p:nvSpPr>
        <p:spPr bwMode="auto">
          <a:xfrm>
            <a:off x="4211638" y="2492375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4284663" y="4148138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950" y="188913"/>
            <a:ext cx="8712200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BĚH </a:t>
            </a:r>
          </a:p>
          <a:p>
            <a:pPr algn="ctr">
              <a:defRPr/>
            </a:pPr>
            <a:endParaRPr lang="cs-CZ" sz="1200" b="1" dirty="0">
              <a:latin typeface="Calibri" pitchFamily="34" charset="0"/>
            </a:endParaRP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Vyšší teplota vzduchu (např. &gt; 25</a:t>
            </a:r>
            <a:r>
              <a:rPr lang="cs-CZ" b="1" baseline="30000" dirty="0">
                <a:latin typeface="Calibri" pitchFamily="34" charset="0"/>
              </a:rPr>
              <a:t>o</a:t>
            </a:r>
            <a:r>
              <a:rPr lang="cs-CZ" b="1" dirty="0">
                <a:latin typeface="Calibri" pitchFamily="34" charset="0"/>
              </a:rPr>
              <a:t> C)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=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rychlost pohybu (</a:t>
            </a:r>
            <a:r>
              <a:rPr lang="cs-CZ" sz="1600" b="1" i="1" dirty="0">
                <a:latin typeface="Calibri" pitchFamily="34" charset="0"/>
              </a:rPr>
              <a:t>proti optimální teplotě</a:t>
            </a:r>
            <a:r>
              <a:rPr lang="cs-CZ" b="1" dirty="0">
                <a:latin typeface="Calibri" pitchFamily="34" charset="0"/>
              </a:rPr>
              <a:t>) nižší</a:t>
            </a:r>
          </a:p>
          <a:p>
            <a:pPr algn="ctr">
              <a:defRPr/>
            </a:pPr>
            <a:r>
              <a:rPr lang="cs-CZ" b="1" i="1" dirty="0">
                <a:latin typeface="Calibri" pitchFamily="34" charset="0"/>
              </a:rPr>
              <a:t>(každý 1</a:t>
            </a:r>
            <a:r>
              <a:rPr lang="cs-CZ" b="1" i="1" baseline="30000" dirty="0">
                <a:latin typeface="Calibri" pitchFamily="34" charset="0"/>
              </a:rPr>
              <a:t>o</a:t>
            </a:r>
            <a:r>
              <a:rPr lang="cs-CZ" b="1" i="1" dirty="0">
                <a:latin typeface="Calibri" pitchFamily="34" charset="0"/>
              </a:rPr>
              <a:t> C nad 25</a:t>
            </a:r>
            <a:r>
              <a:rPr lang="cs-CZ" b="1" i="1" baseline="30000" dirty="0">
                <a:latin typeface="Calibri" pitchFamily="34" charset="0"/>
              </a:rPr>
              <a:t>o </a:t>
            </a:r>
            <a:r>
              <a:rPr lang="cs-CZ" b="1" i="1" dirty="0">
                <a:latin typeface="Calibri" pitchFamily="34" charset="0"/>
              </a:rPr>
              <a:t>C zkrácení trati asi o 3 %, trvání cvičení zachováno)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Např. teplota 30</a:t>
            </a:r>
            <a:r>
              <a:rPr lang="cs-CZ" b="1" baseline="30000" dirty="0">
                <a:latin typeface="Calibri" pitchFamily="34" charset="0"/>
              </a:rPr>
              <a:t>o</a:t>
            </a:r>
            <a:r>
              <a:rPr lang="cs-CZ" b="1" dirty="0">
                <a:latin typeface="Calibri" pitchFamily="34" charset="0"/>
              </a:rPr>
              <a:t> C - trasu 4,4 km normálně uběhne za 32,5 min (rychlost 8,1 km/hod)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zkrátit na 3,7 km (5 krát 3 % = 15 % = 0,7 km): 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běh změnit na chůzi o rychlosti 6,8 km/hod</a:t>
            </a:r>
          </a:p>
          <a:p>
            <a:pPr algn="ctr">
              <a:defRPr/>
            </a:pPr>
            <a:endParaRPr lang="cs-CZ" b="1" dirty="0">
              <a:latin typeface="Calibri" pitchFamily="34" charset="0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Monitor SF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=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v důsledku termoregulační aktivity stoupá SFc 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a zpětnovazebně klesá rychlosti pohybu</a:t>
            </a:r>
          </a:p>
          <a:p>
            <a:pPr algn="ctr">
              <a:defRPr/>
            </a:pPr>
            <a:endParaRPr lang="cs-CZ" b="1" dirty="0">
              <a:latin typeface="Calibri" pitchFamily="34" charset="0"/>
            </a:endParaRP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Raději cvičit v ranních nebo večerních hodinách (teplota vzduchu </a:t>
            </a:r>
            <a:r>
              <a:rPr lang="en-US" b="1" dirty="0">
                <a:latin typeface="Calibri" pitchFamily="34" charset="0"/>
              </a:rPr>
              <a:t>&lt;</a:t>
            </a:r>
            <a:r>
              <a:rPr lang="cs-CZ" b="1" dirty="0">
                <a:latin typeface="Calibri" pitchFamily="34" charset="0"/>
              </a:rPr>
              <a:t> 25</a:t>
            </a:r>
            <a:r>
              <a:rPr lang="cs-CZ" b="1" baseline="30000" dirty="0">
                <a:latin typeface="Calibri" pitchFamily="34" charset="0"/>
              </a:rPr>
              <a:t>o</a:t>
            </a:r>
            <a:r>
              <a:rPr lang="cs-CZ" b="1" dirty="0">
                <a:latin typeface="Calibri" pitchFamily="34" charset="0"/>
              </a:rPr>
              <a:t> C)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950" y="188913"/>
            <a:ext cx="8712200" cy="5816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BĚH </a:t>
            </a:r>
          </a:p>
          <a:p>
            <a:pPr algn="ctr">
              <a:defRPr/>
            </a:pPr>
            <a:endParaRPr lang="cs-CZ" sz="1200" b="1" dirty="0">
              <a:latin typeface="Calibri" pitchFamily="34" charset="0"/>
            </a:endParaRPr>
          </a:p>
          <a:p>
            <a:pPr algn="ctr">
              <a:defRPr/>
            </a:pPr>
            <a:endParaRPr lang="cs-CZ" b="1" dirty="0">
              <a:latin typeface="Calibri" pitchFamily="34" charset="0"/>
            </a:endParaRP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S rychlostí běhu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Calibri" pitchFamily="34" charset="0"/>
              </a:rPr>
              <a:t>stoupá riziko zranění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Calibri" pitchFamily="34" charset="0"/>
              </a:rPr>
              <a:t>klesá dlouhodobá adherence ke cvičení</a:t>
            </a:r>
          </a:p>
          <a:p>
            <a:pPr algn="ctr">
              <a:defRPr/>
            </a:pPr>
            <a:endParaRPr lang="cs-CZ" b="1" dirty="0">
              <a:latin typeface="Calibri" pitchFamily="34" charset="0"/>
            </a:endParaRP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Proto u rizikových, nemocných, netrénovaných a starších osob lepší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RYCHLÁ CHŮZE</a:t>
            </a:r>
          </a:p>
          <a:p>
            <a:pPr algn="ctr">
              <a:defRPr/>
            </a:pPr>
            <a:endParaRPr lang="cs-CZ" b="1" dirty="0">
              <a:latin typeface="Calibri" pitchFamily="34" charset="0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ALE PAMATUJ: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s vyšší intenzitou zátěže se zvyšuje pozitivní vliv pohybové aktivity na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Calibri" pitchFamily="34" charset="0"/>
              </a:rPr>
              <a:t>mortalitu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Calibri" pitchFamily="34" charset="0"/>
              </a:rPr>
              <a:t>kontraktilní kapacitu myokardu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Calibri" pitchFamily="34" charset="0"/>
              </a:rPr>
              <a:t>redukci nadváhy nebo obezity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Calibri" pitchFamily="34" charset="0"/>
              </a:rPr>
              <a:t>lipidový profil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Calibri" pitchFamily="34" charset="0"/>
              </a:rPr>
              <a:t>inzulinovou rezistenci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Calibri" pitchFamily="34" charset="0"/>
              </a:rPr>
              <a:t>zvýšený krevní tlak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Calibri" pitchFamily="34" charset="0"/>
              </a:rPr>
              <a:t>zátěžovou toleranci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950" y="188913"/>
            <a:ext cx="8712200" cy="6308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BĚH </a:t>
            </a:r>
          </a:p>
          <a:p>
            <a:pPr algn="ctr">
              <a:defRPr/>
            </a:pPr>
            <a:endParaRPr lang="cs-CZ" sz="1200" b="1" dirty="0">
              <a:latin typeface="Calibri" pitchFamily="34" charset="0"/>
            </a:endParaRPr>
          </a:p>
          <a:p>
            <a:pPr algn="ctr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Čili: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minimální úroveň intenzity zatížení a energetické spotřeby </a:t>
            </a:r>
          </a:p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65 % VO</a:t>
            </a:r>
            <a:r>
              <a:rPr lang="cs-CZ" sz="24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max a 1500 kcal za týden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u zdravých osob ještě pozitivní preventivní účinek na koronární rizikové faktory.</a:t>
            </a:r>
          </a:p>
          <a:p>
            <a:pPr algn="ctr">
              <a:defRPr/>
            </a:pPr>
            <a:endParaRPr lang="cs-CZ" b="1" dirty="0">
              <a:latin typeface="Calibri" pitchFamily="34" charset="0"/>
            </a:endParaRP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U pacientů s ICHS při optimální intenzitě zatížení objem cvičení  </a:t>
            </a: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1400 kcal za týden 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=</a:t>
            </a:r>
          </a:p>
          <a:p>
            <a:pPr algn="ctr"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zlepšení kardiorespirační zdatnosti </a:t>
            </a: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1530 kcal za týden 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=</a:t>
            </a:r>
          </a:p>
          <a:p>
            <a:pPr algn="ctr"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zastavení progrese ateromu</a:t>
            </a: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2200 kcal za týden 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=</a:t>
            </a:r>
          </a:p>
          <a:p>
            <a:pPr algn="ctr"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regrese ateromu</a:t>
            </a:r>
          </a:p>
          <a:p>
            <a:pPr algn="ctr">
              <a:defRPr/>
            </a:pPr>
            <a:r>
              <a:rPr lang="cs-CZ" b="1" dirty="0">
                <a:latin typeface="Calibri" pitchFamily="34" charset="0"/>
              </a:rPr>
              <a:t> </a:t>
            </a:r>
            <a:endParaRPr lang="cs-CZ" b="1" i="1" dirty="0">
              <a:latin typeface="Calibri" pitchFamily="34" charset="0"/>
            </a:endParaRPr>
          </a:p>
          <a:p>
            <a:pPr algn="ctr">
              <a:defRPr/>
            </a:pPr>
            <a:endParaRPr lang="cs-CZ" b="1" dirty="0">
              <a:latin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79388" y="4292600"/>
            <a:ext cx="24479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>
                <a:latin typeface="+mn-lt"/>
              </a:rPr>
              <a:t>???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Konkrétní hodnoty nemusí být korektní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!!!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300192" y="4293096"/>
            <a:ext cx="2736304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b="1" dirty="0"/>
              <a:t>Ale platí, že při optimální intenzitě zatížení </a:t>
            </a:r>
          </a:p>
          <a:p>
            <a:pPr algn="ctr">
              <a:defRPr/>
            </a:pPr>
            <a:r>
              <a:rPr lang="cs-CZ" b="1" dirty="0"/>
              <a:t>vyšší objem PA zvyšuje její pozitivní zdravotní efekt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260350"/>
            <a:ext cx="8642350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>
                <a:latin typeface="+mn-lt"/>
              </a:rPr>
              <a:t>Chůze příliš namáhavá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=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prokládat chůzi pomalým během (joggingem)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=</a:t>
            </a: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KOMBINOVANÝ TRÉNINK</a:t>
            </a:r>
          </a:p>
          <a:p>
            <a:pPr algn="ctr">
              <a:defRPr/>
            </a:pPr>
            <a:r>
              <a:rPr lang="cs-CZ" sz="1400" b="1" i="1" dirty="0">
                <a:latin typeface="+mn-lt"/>
              </a:rPr>
              <a:t>obvykle za 6 – 12 týdnů chodeckého programu, </a:t>
            </a:r>
            <a:r>
              <a:rPr lang="cs-CZ" sz="1600" b="1" i="1" dirty="0">
                <a:latin typeface="+mn-lt"/>
              </a:rPr>
              <a:t>rychlost chůze přesáhne minimálně 6,5 km.hod</a:t>
            </a:r>
            <a:r>
              <a:rPr lang="cs-CZ" sz="1600" b="1" i="1" baseline="30000" dirty="0">
                <a:latin typeface="+mn-lt"/>
              </a:rPr>
              <a:t>-1</a:t>
            </a:r>
            <a:endParaRPr lang="cs-CZ" sz="1600" b="1" i="1" dirty="0">
              <a:latin typeface="+mn-lt"/>
            </a:endParaRPr>
          </a:p>
          <a:p>
            <a:pPr algn="ctr">
              <a:defRPr/>
            </a:pPr>
            <a:r>
              <a:rPr lang="cs-CZ" b="1" dirty="0">
                <a:latin typeface="+mn-lt"/>
              </a:rPr>
              <a:t>Dobu chůze postupně zkracujeme a dobu běhu prodlužujeme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Na konci tréninku postupně v průběhu pěti minut zpomalovat rychlost pohybu 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až do pomalé chůze a vždy trénink ukončit protažením svalů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476375" y="2852738"/>
          <a:ext cx="6335713" cy="3838575"/>
        </p:xfrm>
        <a:graphic>
          <a:graphicData uri="http://schemas.openxmlformats.org/drawingml/2006/table">
            <a:tbl>
              <a:tblPr/>
              <a:tblGrid>
                <a:gridCol w="860425"/>
                <a:gridCol w="3805238"/>
                <a:gridCol w="1670050"/>
              </a:tblGrid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Týden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Trvání jednotlivých částí tréninku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Celkové trvání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9krát (chůze 4,5 min + běh 0,5 min)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9krát (chůze 4,0 min + běh 1,0 min)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9krát (chůze 3,0 min + běh 2,0 min)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9krát (chůze 2,5 min + běh 2,5 min)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4krát (chůze 5,0 min + běh 5,0 min)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4krát (chůze 4,0 min + běh 6,0 min)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4krát (chůze 3,0 min + běh 7,0 min)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2krát (chůze 10,0 min + běh 10,0 min)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2krát (chůze 7,5 min + běh 10,0 min)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2krát (chůze 5,0 min + běh 12,5 min)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2krát (chůze 2,5 min + běh 15,0 min)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běh 35,0 min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35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850" y="333375"/>
            <a:ext cx="8424863" cy="445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6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6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</a:t>
            </a:r>
            <a:endParaRPr lang="cs-CZ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b="1">
                <a:latin typeface="Calibri" pitchFamily="34" charset="0"/>
              </a:rPr>
              <a:t> </a:t>
            </a:r>
            <a:endParaRPr lang="cs-CZ" b="1" i="1">
              <a:latin typeface="Calibri" pitchFamily="34" charset="0"/>
            </a:endParaRPr>
          </a:p>
          <a:p>
            <a:pPr algn="ctr">
              <a:defRPr/>
            </a:pPr>
            <a:r>
              <a:rPr lang="cs-CZ" sz="20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Nároky:</a:t>
            </a:r>
          </a:p>
          <a:p>
            <a:pPr>
              <a:defRPr/>
            </a:pPr>
            <a:r>
              <a:rPr lang="cs-CZ" b="1">
                <a:latin typeface="Calibri" pitchFamily="34" charset="0"/>
              </a:rPr>
              <a:t>1. Malé nároky na dovednost a na vysokou tělesnou zdatnost, např. chůze, jízda na rotopedu, aqua aerobik, pomalý tanec, atd.</a:t>
            </a:r>
          </a:p>
          <a:p>
            <a:pPr>
              <a:defRPr/>
            </a:pPr>
            <a:r>
              <a:rPr lang="cs-CZ" b="1">
                <a:latin typeface="Calibri" pitchFamily="34" charset="0"/>
              </a:rPr>
              <a:t>2. Malé nároky na dovednosti a vyšší na tělesnou zdatnost, např. jogging, běh, cvičení na trenažérech (veslařský, eliptický, stepper, atd.), spinning, rychlejší tanec, atd.</a:t>
            </a:r>
          </a:p>
          <a:p>
            <a:pPr>
              <a:defRPr/>
            </a:pPr>
            <a:r>
              <a:rPr lang="cs-CZ" b="1">
                <a:latin typeface="Calibri" pitchFamily="34" charset="0"/>
              </a:rPr>
              <a:t>3. Nároky na specializované dovednosti a vyšší tělesnou zdatnost, např. plavání, skákání přes švihadlo, běh na lyžích, jízda na in-linech, atd.</a:t>
            </a: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r>
              <a:rPr lang="cs-CZ" sz="20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Doplňkové rekreační sporty</a:t>
            </a:r>
          </a:p>
          <a:p>
            <a:pPr algn="ctr">
              <a:defRPr/>
            </a:pPr>
            <a:r>
              <a:rPr lang="cs-CZ" b="1">
                <a:latin typeface="Calibri" pitchFamily="34" charset="0"/>
              </a:rPr>
              <a:t>např. sjezdové lyžování, míčové a raketové sporty, horolezectví, atd. </a:t>
            </a:r>
          </a:p>
          <a:p>
            <a:pPr algn="ctr">
              <a:defRPr/>
            </a:pPr>
            <a:endParaRPr lang="cs-CZ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3250" name="Picture 2" descr="http://rlv.zcache.com/i_love_exacting_tshirt-r0b8267a92bfa4e3591e312c92fc79081_wio57_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4581525"/>
            <a:ext cx="214947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http://2.bp.blogspot.com/_xJFarHylp9Y/TII3j5ca7II/AAAAAAAAABY/cvyDNXAZXmg/s1600/P1100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4483100"/>
            <a:ext cx="31686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188913"/>
            <a:ext cx="8642350" cy="2338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CYKLICKÉ SPORTOVNÍ AKTIVITY</a:t>
            </a:r>
          </a:p>
          <a:p>
            <a:pPr algn="ctr">
              <a:defRPr/>
            </a:pPr>
            <a:endParaRPr lang="cs-CZ" b="1" dirty="0"/>
          </a:p>
          <a:p>
            <a:pPr algn="ctr">
              <a:defRPr/>
            </a:pPr>
            <a:r>
              <a:rPr lang="cs-CZ" b="1" dirty="0">
                <a:latin typeface="+mn-lt"/>
              </a:rPr>
              <a:t>Podobný výsledek u různých druhů PA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(</a:t>
            </a:r>
            <a:r>
              <a:rPr lang="cs-CZ" b="1" i="1" dirty="0">
                <a:latin typeface="+mn-lt"/>
              </a:rPr>
              <a:t>pokud cvičení obsahuje aerobní cyklickou zátěž velkých svalových skupin)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STACIONÁRNÍ BICYKLY (rotopedy) </a:t>
            </a:r>
          </a:p>
        </p:txBody>
      </p:sp>
      <p:pic>
        <p:nvPicPr>
          <p:cNvPr id="19466" name="Picture 10" descr="http://www.rotopedy24.cz/wp-content/gallery/proc-si-poridit/rotoped-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781300"/>
            <a:ext cx="2592388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188913"/>
            <a:ext cx="8642350" cy="2892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CYKLICKÉ SPORTOVNÍ AKTIVITY</a:t>
            </a:r>
          </a:p>
          <a:p>
            <a:pPr algn="ctr">
              <a:defRPr/>
            </a:pPr>
            <a:endParaRPr lang="cs-CZ" b="1" dirty="0"/>
          </a:p>
          <a:p>
            <a:pPr algn="ctr">
              <a:defRPr/>
            </a:pPr>
            <a:r>
              <a:rPr lang="cs-CZ" b="1" dirty="0">
                <a:latin typeface="+mn-lt"/>
              </a:rPr>
              <a:t>Podobný výsledek u různých druhů PA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(</a:t>
            </a:r>
            <a:r>
              <a:rPr lang="cs-CZ" b="1" i="1" dirty="0">
                <a:latin typeface="+mn-lt"/>
              </a:rPr>
              <a:t>pokud cvičení obsahuje aerobní cyklickou zátěž velkých svalových skupin)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STACIONÁRNÍ BICYKLY (rotopedy)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CYKLISTIKA (SFc snížit o 5 tepů.min</a:t>
            </a:r>
            <a:r>
              <a:rPr lang="cs-CZ" b="1" baseline="30000" dirty="0">
                <a:latin typeface="+mn-lt"/>
              </a:rPr>
              <a:t>-1</a:t>
            </a:r>
            <a:r>
              <a:rPr lang="cs-CZ" b="1" dirty="0">
                <a:latin typeface="+mn-lt"/>
              </a:rPr>
              <a:t> – vsedě nižší hodnoty SF max, kinesiologické aspekty, horská kola, krosová kola, trekkingová kola, silniční kola)</a:t>
            </a:r>
          </a:p>
        </p:txBody>
      </p:sp>
      <p:pic>
        <p:nvPicPr>
          <p:cNvPr id="19468" name="Picture 12" descr="http://www.rotwild.cz/fotky/maxi/worldcup_1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284538"/>
            <a:ext cx="2305050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4" descr="http://www.cenykol.cz/data/products/thumbs/l/9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4868863"/>
            <a:ext cx="2566987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16" descr="http://www.bikestore.cz/obr_zbozi/bikestore/scott-sportster-x20-solution-trekkingove-kolo-velikost-m-167-176-cm-2013-37291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233738"/>
            <a:ext cx="2411412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18" descr="http://www.worker.cz/p5228/Silni%C4%8Dn%C3%AD-kolo-GALAXY-STAR-ULTEGRA-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4868863"/>
            <a:ext cx="24272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188913"/>
            <a:ext cx="8642350" cy="4000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CYKLICKÉ SPORTOVNÍ AKTIVITY</a:t>
            </a:r>
          </a:p>
          <a:p>
            <a:pPr algn="ctr">
              <a:defRPr/>
            </a:pPr>
            <a:endParaRPr lang="cs-CZ" b="1" dirty="0"/>
          </a:p>
          <a:p>
            <a:pPr algn="ctr">
              <a:defRPr/>
            </a:pPr>
            <a:r>
              <a:rPr lang="cs-CZ" b="1" dirty="0">
                <a:latin typeface="+mn-lt"/>
              </a:rPr>
              <a:t>Podobný výsledek u různých druhů PA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(</a:t>
            </a:r>
            <a:r>
              <a:rPr lang="cs-CZ" b="1" i="1" dirty="0">
                <a:latin typeface="+mn-lt"/>
              </a:rPr>
              <a:t>pokud cvičení obsahuje aerobní cyklickou zátěž velkých svalových skupin)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STACIONÁRNÍ BICYKLY (rotopedy)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CYKLISTIKA (SFc snížit o 5 tepů.min</a:t>
            </a:r>
            <a:r>
              <a:rPr lang="cs-CZ" b="1" baseline="30000" dirty="0">
                <a:latin typeface="+mn-lt"/>
              </a:rPr>
              <a:t>-1</a:t>
            </a:r>
            <a:r>
              <a:rPr lang="cs-CZ" b="1" dirty="0">
                <a:latin typeface="+mn-lt"/>
              </a:rPr>
              <a:t> – vsedě nižší hodnoty SF max, kinesiologické aspekty, horská kola, krosová kola, trekkingová kola, silniční kola)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SPINNING (pozice trupu, pozice HKK, styly jízdy)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AEROSPINNING (</a:t>
            </a:r>
            <a:r>
              <a:rPr lang="cs-CZ" b="1" i="1" dirty="0">
                <a:latin typeface="+mn-lt"/>
              </a:rPr>
              <a:t>kombinace prvků kruhového fázového  tréninku, spinningu a fitness do dynamického tréninkového programu zaměřeného na tělesnou zdatnost, zlepšení držení těla, konstituci a rozvoj síly</a:t>
            </a:r>
            <a:r>
              <a:rPr lang="cs-CZ" b="1" dirty="0">
                <a:latin typeface="+mn-lt"/>
              </a:rPr>
              <a:t>) </a:t>
            </a:r>
          </a:p>
        </p:txBody>
      </p:sp>
      <p:pic>
        <p:nvPicPr>
          <p:cNvPr id="19458" name="Picture 2" descr="http://www.aerospinning.eu/documents/aeropozice/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292600"/>
            <a:ext cx="21129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://www.aerospinning.eu/documents/aeropozice/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600" y="4292600"/>
            <a:ext cx="21129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http://www.aerospinning.eu/documents/aeropozice/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8188" y="4292600"/>
            <a:ext cx="21113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http://www.aerospinning.eu/documents/aeropozice/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3538" y="3933825"/>
            <a:ext cx="189071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188913"/>
            <a:ext cx="8642350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CYKLICKÉ SPORTOVNÍ AKTIVITY</a:t>
            </a:r>
          </a:p>
          <a:p>
            <a:pPr algn="ctr">
              <a:defRPr/>
            </a:pPr>
            <a:endParaRPr lang="cs-CZ" b="1" dirty="0"/>
          </a:p>
          <a:p>
            <a:pPr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TURISTIKA NEBO BĚH NA BĚŽECKÝCH LYŽÍCH </a:t>
            </a:r>
            <a:r>
              <a:rPr lang="cs-CZ" b="1" i="1" dirty="0">
                <a:latin typeface="+mn-lt"/>
              </a:rPr>
              <a:t>(vedle svalů dolních končetin zatěžovány i svaly paží, ramen a hrudníku podobně jako při NW, závodní běžci na lyžích nejvyšší parametry oběhových, dýchacích a metabolických funkcí)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</p:txBody>
      </p:sp>
      <p:pic>
        <p:nvPicPr>
          <p:cNvPr id="108546" name="Picture 2" descr="http://www.skolabezky.cz/domain/4clients/files/ski_langlau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492375"/>
            <a:ext cx="61325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188913"/>
            <a:ext cx="8642350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CYKLICKÉ SPORTOVNÍ AKTIVITY</a:t>
            </a:r>
          </a:p>
          <a:p>
            <a:pPr algn="ctr">
              <a:defRPr/>
            </a:pPr>
            <a:endParaRPr lang="cs-CZ" b="1" dirty="0"/>
          </a:p>
          <a:p>
            <a:pPr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BRUSLENÍ </a:t>
            </a:r>
            <a:r>
              <a:rPr lang="cs-CZ" b="1" i="1" dirty="0">
                <a:latin typeface="+mn-lt"/>
              </a:rPr>
              <a:t>(svaly DKK, posilování svalstva hýždí, kolečkové nebo in-line brusle, náročnější na koordinaci a techniku)</a:t>
            </a:r>
          </a:p>
        </p:txBody>
      </p:sp>
      <p:sp>
        <p:nvSpPr>
          <p:cNvPr id="69634" name="AutoShape 2" descr="data:image/jpeg;base64,/9j/4AAQSkZJRgABAQAAAQABAAD/2wCEAAkGBhQSERQUExQWFBUWGBwYGBgXGBocHBcYHBgYHRgYGBccGyYeFxkkGhUYHy8gIycpLCwtFx4xNTAqNSYrLCkBCQoKDgwOGg8PGiwkHyQpLCksLCwsKSwsLCwsLCwsLCwsLCwsLCkpKSksLCksLCksLCwsKSwsKSwsLCwpLCksLP/AABEIALIBHAMBIgACEQEDEQH/xAAbAAABBQEBAAAAAAAAAAAAAAAFAQIDBAYAB//EAEUQAAECAwUFBQUFBQcEAwAAAAECEQADIQQSMUFRBQYiYXETgZGhsTJCwdHwBxQjUuEzYnKS8RVDU3OCssIWk6LSJGOj/8QAGgEAAwEBAQEAAAAAAAAAAAAAAAECAwQFBv/EACkRAAICAgIBBAEDBQAAAAAAAAABAhEDIRIxQQQTUWEUIjJxBUKhsdH/2gAMAwEAAhEDEQA/AMnv5YFLnz1AcSZq1MBxN2iwGzPdA/Z8qZLXLEySpZWHap4DRgMASyi/MQe29b1G0TrqnWLRMTi1xlqCQDnmrvIilZraVpCFoedJcS1Bwbr3SFM5oWZhkMM/NTpcWYp7Lts2ZeJQhriU8KVGpqFJIIS7sWamArFGdJRaErmzEMAQBdJ0LFTOPHWKcrbRSbt4KKlElQqSpyMMqAD4RbkrJQuWSEo/CQpJDKdJKQUlqghi5/LlGfFq70S9AyfZhLmBctalOfZAqAxLdC1Oh0gh2J7ECYi+Ere8goICCcVMKt3s+TERX2ntDtV9kB7JUg3B7RxTdeoCeLDMnIw+ZYFSbpWparodnrdIwIwcOS4JfkRW02opN7GXbLa3RUMtAJJSQ1T7aboYulQBp3PWKW8drXOEpdwBSBcKyRxkFJwalXLPgeUDZ1oWpYWx4uEqZnAIzAFX78ItI2uT2gui4oKABrdLAXnwKmpDUWpWHRUl7PXJmJmEX2ZZSg+7ioUL4aYRtLPbVzJQJ/ZqKOzTR3C77FbskhIoekAV2smU62SkMLxSVBaM6fmBHy1ixYQF3UIWuWEpvI4iQc3NWIAWe5eTRLyNpt9obZHbZKb5loc0dwMB+WpqboFXOtXeO2dsbsilUwEhWGIp40VQhuusM2os3ZSnlgutCMKJChccMyksTiD6QQ2bZFLvYLCQlQAVxlJAvA0ZSS5AdmI6gt7RJJJ2tKE1ABQm8VSzeYB7xcOXBI4KKKSWBhd4txp0+cEyVpmXQ/ZqHZKUHwCnKHxDEpNXzEYLtSibMQt1IUplAuHrQ1qk88udX9L2HvFPTMs8wHtJYFxbteuJIF8flWgKCVCoIuKIUkvHfjxQW0tmlUZGzSVWSapN6ZZ1tdmSpqSUl/dUMxdLhXUiEmrYKFdASXF1sCeUb/bFhse0NmgSSoT5XDKCiSoFIJMhTl7pIYJcgEghheA8uWsm7Qig/oPGCS8F5EpRvyTzJjVFVNpypFbaEy+U3lBwkJbAcILEjJR5coV7oNcfr5xMJYW4zOZDnn1NInrZgtFvZtoHZlKVG+EuOGgINX5lmBeuHIikFZolmPLL4QtpvpUQ4SGum7mNOYwiSQOGj17vPSEo8doqymggIxZT55hsh5d8SSU3q3mNTTziJUp3yr54D1gvL2WsJZnTTBqP7WNRgKxctDYCtCSFZnAuc4nUvIAGn1jDtrSglYbIZ6g/rF+bZEvw4UNHbAenxgvSG3opIsqgHNAxxzIyp08RD1EoJALJzD/AwUkWUrAISVMWFKAviYWfstQIuJAOeQwdiPhEN/KI5FK0z09myWKqufgBnTPKK8pVHoBTN+tMjSFnSC1XSRiDlEVmmOliAaivePCDjoaWgnLthIISCEnHOne+USzLcQkIRQCrDpUktjDZM1nS9CGGvPnnV4ZaUXU0qGqeenl6xCW6JKk2eSGxBri/wcQ6WArH1rFdE0gFgGIY/XdEvZuHxA7j3mN260OhVAAFqn9YqWkOU0zaLi6UwpFed7n8WMJSsceybsQUn8wD1+sPlziiuSc6QSkBzUs3s4vniMx9VrD5lmSSXGBpyGLdzxKlQ0H0rkqtlulzki6Zs5phLAKE1RAyagOcVJ5VIeYlYUxu1BN9ILDio6hTEA0OMN2pJK7ZbKKKhOnEAUp2inU2amHe0UrLO7YCUgFy5cl614vAa6xy5Iptvx5JZbXJ7T8cSWBUbzOcWNdOoAzgiqQuauSq6AAOJlAIWR7LFvautQ+OMN2bZlJCpZm9mLhWl1BQlkDC64e8nEjBxFaw7xqCezN2Y7uSm6kqLs5B5s7BnJjPi310JiT9m9krt1KvOtQYmoAUmoOJd3flGmmgGU81RLAgKSLrKTRwPeY/WcZ3Z1qE8BK5aSA7ED3W0d2ozitOUNsm0i65cxR4QVC8Wul+JOHFlyodYydv93aELKtIlEoKT2gYoKSCzlQKSC1GLhs0jV4rnZyQCEkrvMp3AZN0lTuMjcevvCF7NSVqWi4oLBYmraAEeHicobadn07SUOIgpUi85SWcMc3CdcmjWLSpfP8AsYRsVu7X8NgEhAqC5wyDEGhqK4GKdns8yWtJJK5YBBKQ4CAoquhq3WD95EVLHtQpSHTxEEuAxSOC6vnUeBMHdmbTlpuoBSsIQSSWahd+QdVe+M3F471pggdKSFUDOBSjg5Pia1wanWJ7PZrk3trzAJqlJLk5mhy0wpzhF7aTNSJbAJALUDkli/IOHoRnrAS2W1bkORkWjojCbV9Gscbbpg+3ETJyjViWS5y6vBbZG8hkUWArMFyDeA4VOKpUHa8HoSCCKQItKwEvm9GyaDe7u68y1LuoBJu3lLPup1+AAxjpTpI6liv9KCln2+grEyU4JSe1LMXSHQVpDpMxJdlDEc6RUtcqUqUJyXCuG8HdJBIBUBlXLnB6y7l3QkCdIN3ho4cFy5pxJPLPSM/bJybwllNxN0hQcm6ON1HxB7ocpHoYvRpRlGdNNd/DKEySlShdNMKDpDlkJJQQ7erf1gZfu4E8/wBI6baCA4p9ecWeDxJLVaqscuWENl2wZwPWp6wgh0XxDNimJClEkV/qItbQ2jeSAkkF3xboD4wDsqheF40fVtc2LCJrTLCPZU41iWtj4OrIbWt26nzaDsi2oMkKpfb2Qwdg2fQmM6tbxbs9pCUhsQTll16w5LQmtBmwbc7OWQxJvEvkzDPWkMk7aK5hK1FII90d2B5CA060FUMQtiDB4pk8UGbVPSSWDggh2qDygdZBR9CP0rlDJUx3ctSGyFlmGderPBoEqC4WASznB37/AJQyfaAoM/jr4YRUl2oB3JemHf8AOIzPKsWaBybJ4lkrJoUjDHDo+UFNjbsTbRKK5ZQAFKSEqUQTdSFEimhbGBKC7F+7PrBfdzexNmYFKlALUrhbApSGAdhgfKJSTZYEmku0Qzz7PUQ+++NIincSkgZxSQJbLon1Onyi199u0ZPg8DpguhojQotEuCYqNbvXb5Qm2gyxMRME+alb1SodosuK0IUDpjA3YFvQgqOBULpvezU0IIDpN4By+Zi/tnY4mWm1lCgpabRMJTgGVNWwr7wI/wDIRmpkpUo5hQLjlg1Y5+MXcQC8+SgovXmJd3yp7JIzr3wPDylpLpN04jN9XD4ZEZxckSwqUO0HtsETAcCilQ9eE1DP7PfcO76ZtlVNCypctSrwLeykEgEvUqGDUyhKloCrNtktUkMns53s8DgFL1pzCvIxLtIEhBIqUJC3DlL0UQHxDA8wRAqVMABvKIOQY10JL5UGvhDBOIWReLvV3D9Q9aQ3DdoVBXZs1EqWsTFsSRcbB3Y97HxEEexTaLP7SpSkgpS3vKAdIODn2sK18cbbUh3TgXpoeXJovWDa0zgF72C6ehNR4wp4Xqa7HXlFNNoXgSQcC+PCAye5sOUWEpbhrjn8son26hKbQoAhLm8pi4SvMA6OPOIkJjdyuN/J1Yop7LOz0uvoD6N8YdtSTV8j6/VYdYMzrBMSQoMzvl9Zwo70E51OzMpsxWoAOSSwAz5R7Numws5QhRKZRQx1K5STMHS+g0jA7O2O0wIlpJWo3dS5yfKN9tSy/cZdkkpU65i1LmEYFgAB/C5bu5xOX9jNMMuWRUY63b0LRPVdWGC1JyoAohsIE2jecKmWtCkVnAovGhSygQw1NwYwQt2x0qmTCovxkgIYNxKZznicdIA/2VOm2mepMtawlSiSEkgAE1LYUHlBjSfZ7X9QWWOFOtP/AICrzRFMmvDptVE84kFldi7fXWOg+aqiuCH/AK1h0qW5AGZbxi4jZzkAqEEtj7HQJnGQpgSkX0pBIBuuslrpNKeUFpukOz1z7O9mIVI7NcuWoKIJUpCC+FCcXo8VPtp3YskuzX5MpMqahct7iboKFlSeJIDOCnrTnGm3WZcu7ZbnDMAC0TJawlPZ3jMWlzS+8sJxLO4EYr7RrbOXKtaJoBUVSmu4cKkhuVQrxfOCaS3EuDbVM8bUqHAxOuQAS4w549KRE40hkiXoR4Uwx4BD72MOkZ/wn0MRvE1lDk/wq9DCYzgqJJSCSNHhqJJNcvlEyQ3D3wmyWcLKsF8IeLMCWNC+nhEqAp/eOTEZt5Q8SSCLxIJyYBvHBozsWx0mxpdlsxzcU0oSPOKdslJRMF0u2dKnShi9aE1981xIb4dYrKkqABJUCXGHSmFMYcZIaobZ7MtQNC2T55EcqPCfd5n5D844SCSTdWqtKKbL9YJSptA6VvyDCCTa6QBPbAuWy1KJAAnTcC7vNUQySA5BIoTlEM2zSpkor7c9pULBxBDAs2ILs1MBDttSkrtFuSqYzzZxBW4AurmEVGJo1Q0Cd29sy5ayZiH4GDHEjIjBiI5pQbtrtEtE1r2SpCXBcM9SBdGmNau56RDZ7WtK0lIUm8xclycnqGI6iNJaEm0SlK9lRClGS7lQNArUEGpNMfHI2A8akLN0sQ7YEOWLakN6wQuSfIXYfmbI+8Azg4mKchIYAkEAOGoohiWz6xS2tsH8Fc69+JKCLwb2krwN5/a5HEeEWNnWkJnSyQpRFakgJDnDUkDpWAe1Lc8yakMUmYSDm2Q6YFtRGkNvXaKW+it96T2Sk3XUSCD+VtOrtFYLIYihiVVno+WX119IbPwT0+HrHSqXRSJLMAVG8RXXUwV2PZwhYUqqApLJNQ94UOobKKFgsySKgGDSLIgSU6G84fRTDL97yERJps3SqNkNncaekELHMW/AmuGNe6jxQQI2W56EpN5SikmgN0lu8EN4xlRm2Q7B2Va1LBlSlpyvOEhuqmp0iz9oO0xJtUtEyYCuXKllg+JKlFqcxXkI9E2Si8mk28cvoEmMF9pM9Nnt/aTgl1SpZS4cqF0oU2dFJOmUKUbRthdSASLa1oU8rPtChXAVIVxAk0xChnnER3uWLXaUIRLlonE3wkOUpWkJUJYJDEXidX8ITa+0u3monJRMRekFLqoVlJYKSRkxAflA2VtcmzyQZYUgLWqaoJ4wtZWOFefARQ43R1ghFI9j13qZ5cEL7p7+lrogs1gle+klqe23wMU7dJAWycGoA5z1PdBD7wcmHVqjKEtCqoKVC9UVLAcL5DlBGcuWz5pZGwbMlKxZQ7odKs6SpV5yQkUbMvz6RamLWTxKQWBOeTMHJeIZUiZf7UJJSKaOnUcotz1s3xW2EZGwpyJKrRLRMlpSEq7QOkVUEgAuCXNKPlFq17TnTpARNWVqKgCVl3WkKZJJrgmj1JuxpN39jz7XZzIlzWCSFhAQColJKxUM6bzFi7sGbOnvBuquzyRNny1IQqaCeFft3SHHCwT/ABEaB4nHlXRvljxVoxKbJe0EOTsxH5vL9YJqtVneiVEdYYm2SgSRKUeRIg55H0mcHJlKXshFCSe7z8osHYcsmhI5GJl7TyEtKRjVyXLOfIQ5G0CTxOegA9Xg4Zn9DtsYnd1IxJ8DEiLFJQa4V4SA5cMzu57ouWW1mgShR6gH0TF0W2d7sv8A/NfwEP2p+ZFJfYIlLlghIlgjVvB8NIKykNXskkas7s2LhsolVarU2SR/lK+KYhXa1+9OflcP6QfjoqkXEzNEAakXfV4d95anZg/6097AQINqH5lH65mLdlU2Ap1HoIv2ILwNUWV7UUDSV4n41h0u3zDhLlpz5nwTFW1bVSnFujJPxMVkbduv+EANQASe54KjEdhj75MxaWPH5RXXtCY/tI/mgPM2oFkulZGgAHlD5c8AUQtuhjKWSukHMD742pP3m0pAr94mua/4q+6A9gYLSV4Ag+ecGt55CfvVrzP3ibXT8VXOKtmsLsQhReg064RryUUTaQQmbYlzChQSETUoLnB2W4bU1J1x6xTtezlCclSQVJmXZjgk4q4gXDu4MQ2+UpM2XeSEk+dWrB6z28kEDskkC6KNV6EeeOrxhfDcfJKq7LEmyoWhAvBCxicDRVATkKxW3lV2wlTEy0lZTdUoNxMS5IGdMdOkWfvRDFRw541OQGR1+UXJVrvNUFvZZqVOnM+cYvK+V0J1dmSlbMmKDFASCMSPTTuhLXu3OqWeiRTuHpG2FaFQDV5+OcMlylMeLvIoPpof5El0iv4MNZbOtMwS7rFnYg18H0ygjZ5ShLvKoCVMDleIYjvSaaNFq1SUq2igdow4Eu7VLsB611EGN69miSmUmWszELJUlbuCMKtmC47o7buMX5Zdyq/BmpdoTnl5fTxq93t4UgJlGXLWonhJujmxJjOSbKlyC7nlhBLZrS58kuE3VpUFHJiD8G74t40TyPVN1dszF8PZS5ZIdNakOxISGvAUq7VEYn7W5S5e0rPMmccuZJCUEiiCFKvgUYG8pJ6KjRKtiVqQpakSyAzoupUKuwWog/ygktnB3ePZabRZEqW67hYE3vZWLqqkDlgIcsaUWOM3yR5VtfaMs2aQUqSpaCuWUu54gCnoHT5GBdj2JMEpN1WNFBL4U7i1dMYqbI2BNWmfdlKUJR4lPRKkk5a405xvt0f2J6/AQnhjDG2jqyeqyZFGD0lf+TF/9LzlORXx+UMmbrznAAJI5H1Zo9TeFeOdWc3tI8xsG7kxCwqahhhUgufGNJLsACBNvJTx3K6sk1yasXd7bSlCJZWoJBUQ51bDyMA5K0zASFhaSpwxcYMY4/Ubl+ro6sSSR6buXMcTJyRLlrAuG6AErLO4AoCTdB1uhmi7arXLWJllmpvSZylIu6OpLgaMsqI6Axj92ZhUlUkuEuJiTzFG6H4GE32ta7JPSqUu4hUwlc0pvmUqYEqSoJdjmHYt4RlFSkrg9o0fD+4yNo3PnJWtLJNxakGrVSSDi1KOORERf9Mzh7j9D+kbTZVuROaTZ5a506zoV2sy8kdsSSq4Sr9rOvEkaOoYGlux2gzEBRQuUa8KwygxzYx6sMzkrOJ40jAf2BNHuN4fKGf2POyT4D9I9AtdsTLHFAO1bdUs3UcI1zyx0FfKHLPREkkARYbSM1fzKEJ2c8OCsn/U8EFbTWxDqLly57y3IvEMtIy8OQjCXqn4Rny+Co8xyGDa3UfLnFWaqa5Zi2DIS/pBZSQBj4Q9AamB+s4j8qXwHJmcnmecUA9UJ+UUlyJpJcEdAwHgI2bOD6wik+ER+VLyhWzG/cyz19fhHGXk5jYpVqQfr0hyUijhOFKCF7/yIx8hCzQXjyFcBWEUOa/KNeJY5HThHi3zhpKdB4CD3voAbt3YxNqtKroH406uLkzFEE1YB/LVoqjZ89IHFo10kaUIpkScH6Rq9tygZ0+tO2mP/OokGta+pioJZzPOhNcWJJw0iHldsujObQ2PNXMQSHCAXrneJIGsbjZGz7LISlS1pCiOG8Q4LVIA5vWKH3dKTU3gU9/KjatEtlspeouin0DlmIfNtcWdGNOLKNvs6JsyYoKoVGoUCGyOLj9IrnYExVZJDEhySBlnmY08uSgYD674lGmHRo0jBle3G7BMvdtBIKxxclFjg3DRoKSrKEi6AGcnUOcS3cPCJUH6+jC3o04pFdGU27uss2gWiSAVcKiHreTmlw2AFOWcQbatfaLlIZkpALNUKmMVpOGBGDYlWsbQKEYvaQKraoY8QHgBG+O3JGeR/poOL3EmFCVySJhIqCLhHR1MR3xl9rWdclZSpKkqTwqcey+D6O3hHsOyXTLSDpGV2ytM373NWWQQUv8AuyUkXv5go90dM5JLZzxjvRmt3NqlBSzJODpDKPK8CFf+QHKPZ7IBMs60sS6DiTiA4NS7uBHgqVsQU4UIMe37oWi/KQdQIfaBaZ5PZ5k+zzbaiWUjtbxloJHGVKQS4NCFBTNnU6wasW7H3Za5ZmqchE0dmohJStJD1HEykKDsxYGjsKG+pXIKbQhIUA6FVYpJohQccyk9RArd/e2baLXKvlKQECUyQ7h1EXlHEuryEc6Tdo6W1o2Ctn//AGTT/rb/AIwqdmg1K5v/AHFRcIjkJb6+jGdgY7bOy1otiVGVNtEqYlKAkEKIW9Q63CHFXNI60bJXZ5ykzJJkBSUlKXSQRV1AoN3Fgc6YCDe9llVMsk24opWkX0kFqpqQ/NL+UY7Y1u7WVLN9a1ISyisksSSzF8D8OUc3qIOUG0aY2lKjb7r20BVxZIAN4VYO2HeY0W9NmlzlSZikVu1FWvIVQsCymLMWOWkZjdJMszFKmEMkAhOalGgAGJro8bXedbiSwKRdNCGq4f4RzekjPk34Nc1UY3eS2zbPZ5k6zkpmpD3hiA4Clc2Fe7lFHdXeP7zJdTdomiquTTGuJf1EaGYkEEGoNCNRnGUk7kiTPC5My5LA9m6ConS8Q13CtTj1j0IxjG687MG2y5aFdooqy91xmO6uHnAxawDgQXp1+m8Iv7RJSqt0aM2nWKVxw7uQ9OZwOHI+Uccns5sndDO1Byfn9c/SGhAFfLPu8YkVLZNQBnz/AEENSaPU60w7sh8oxbMTlLTSoFOeLfP1hUIDE1Oo0+RyeENat9Ma9IaiYwOThqZ1esOwFmBIoxxGVXasIgF/ZbLE/WkPSpzo3z+TQt9h8XhfwAxEopPs1PjV4kRKObH6xLiERPxoWP8AX18HiUzKhxmCcseeXLKsAyNy9AHOlOo0bBukdLUfdSw5gH4GOUOKgwy9Hx09YiNou0fwhgW9vTntM1DhI7Wbo1ZhJODnDDV4hslgUoOW4mr3178YJ28p+8z3Sv8AbLDlNKrVgSqr10yiUTGHsny+eEdHt7OuONLbIZVlAPccXrrjyEWEgjN/rpCdpyb6845nwJHRvlSNVCjW9Ci9y84cL1WAYQssZmsOJ5RVCGEHGjaNn66w4oVkQ0KF8jEggAalB+mjIylPbyaftD5FvhGzRHlsneFAtBUq8BfJvIZWZqASlx3xti7Msh7rbJtyzKUn2mCU/wASqJPcS/cYwG+U0SdnzEggOEyx3kP33Qp++NFZ94pVps8rspgWxJVQgpKQAApBqk8ZOhahLRjPtPY2eVUv2hYZHhLk8xRupi5u5JCgqRmdh2m/KKTiinccPiI9v+zq13pEuseD7BSEy500qom6CkVNSeJsWBAD4OoRq9z/ALQplnDS7OZodySogDwQW8Y1TM2tmn3xsV+zWlBIACVlyMCg3hV9Ux5TuxMaeircQ9RHs8xXagqUhhMF4pPEOMORhUcXeI8g7CXL2gRLvLlImE/hcRuipAxoMCcgDGeN0zWSPXy+o8P1jgDr5frHSZoUkKFQQCO+HPGBZU2r+xmXqgoUDTUEfGPPNmbPMlKkhTu4NMQ4LHWqQe6NjvltpNnsyne9MBQgD8xGJ5AVOuGcYfdHbK5lrlImkFKlYkD2mJSKakAd8XFaHGSi9mntNh7CZLr7qTQMxAALd4fvj1Dbi1TLLJXkDU/xJp6GPMvtEt6pUiWpCrq+0YFgaXSTj/CIbubvbOmoSi0T1rCiyQtT8dWuvUUJBywil+0cp32a0DmfL5Q1Yh0I0ZEgDa1hdV4JU5xo9OeQgYXpeB788GwwzjYLQDTGBlu2a3FdJB6+vTSOfJDyTKCkBABgD4toc3rnDUqKfZLOPHHHX9IuLSl2AD5nQ4MQS0V7TIulKWJGIUMGzy5Aecc7iYSxtbI0zHZyda6fTQgQAXfT4/KGdgp3foNe44GFcjTGrcgQO6JZnQ9YIIxatDjieX13RxammfzGGnrDCXY9/wBecdLmYufH5eMKwHrBT5kGmY8z84Z2pBGuvTL61iS65BJduWT/AKQ9KXxLPo3kHxwrzg5bAg7Y0Pf1+vnCmezXpbnUH1ZnMSAaGr0+DQ6W4cXkpILEXXr/AClukFjRptqftpv+Ys4fvqgepXT6+EP2va0JtE51pH4i8VJHvq5wOVtiQP71H8wPpHo8TtsvgQ8SjRj4QHmbyWcf3gPS98oYve2zDNR6JPxAh8WHJBtfU+MOv6xnlb5yMhMPIJH/ALRGrfiVkiZ4J/8AaDgxckaVD0cvE16kZMb7Ix7KYfCGzd/QMJKn/eU3/GK4MOSCO+m0xKsiw5CpgupYZOL2GAuln5iMZsXbaZKVJUhC0KGCg4w6eBxBwaH7wbYNqUglNwIBDO9SanAaCBcnZ4Kg2uDY8m+EbQjoykz0rdLZ3Z2cXk3FL4iKgge641b1gD9oir02zIvABlVNWJIDkdB6wYmb0iWgfgWkgMKy2FOZMYTeO3i0TjNCJiQpnCtQGoRk0QrcrLfVGn2XsH/4NqloVLnFaXQqWDeOqC4fFGTu8Atg7xqsxpRLEFqFiKitDXIg5xptzbNMlSErlybxmByVzbuBPspKSwzfN4yu1tnlE9fay2JWpVcwVE0UGvDJ+UWnslo9H3SnrmWOXMW9SsJf8gUbrZlIFO6MvtqTLlbRKlrVLdKLglsh0lJQt1+47EYHGobE5sxSpOzpRs0tU5d4goKzdTexukmiRcFK1UawB2ybVPWhUzZ7qQQygVPdCgSlwpmNcRR4VrlaHutm12LNCpKLqrwb2mZ6l6NryakXDENjS0tDi7QU0ph3YRMDGT7LMX9oyVTES0ISksb5/N+UBOWr9BpFTcDdkP280G8hXAMgWxOpD4ZehLbU6/PUC3BQDTn1jVosoly5SWAPZgkDVRKvFiI06iNx1YL3k2Cm1yriiUlJvIVixYiozFetIyP2bbsz5tuSChXZyzemHADJLE0JOAj0KKOxbb2FtOKUr4Td0NQWzY1hQfgFGwnNlsSMWJHgYjJMFN4rOETiUl0zAFhsOLFuTg+MCyYhqmI6OeOMJCArz5ajhcxpRvGh+EBp1gmpJPC1TQ4HLFIBGHzjQcoQCJcU+wMnOC+IMScQWYVIyZ9ecRIKsS5f3sMS2bNhjz8dbaJaVCqfXEYVFYDWgMXaoNLozqwBZyXNBq2LxhLHRDxplEIdBJLJAyIZ+bGgYd5bQw2WwcGhqTgQ2Rd3z09Ymn2Vd8rX71WOIchwQ1S6XbwMMVLCgbxS4rRiSzDiNMalmzAZ45pLejBwroaglOYoKUx+D0OnfERU5VQChyJyd20AblSLE2QEgcQLFsQcHIZu/HFhCpswCUrBBLBw5yNGTowiXoiqKgBCRRw4GGNcAepEdMtOHsimBVXzaJFpKbt7iCrwwJAD0JKam9UAiJZtgWWIlpNA7qZjpUPgx74LBF3au7sj7xPNxLmbMJJD1MxROMRI2HJylIL/ALob0aDm0k/jzf8AMX/vVFZo9S2dtA7+wpBxlS/5RHK3fkH+5R3BvSCBRC4QWFFOTsqUmiZaRFu40dDkpgA4Q+6I4CGz5txKlMSEglgKlg7DnABhN7JoVaiB7iUp78f+UFtytmNenEfup/5H4eMZdar5WtTlSi/u1ckuadMI3O7k+XLsst1pSC5qQMVHU1ipQpWNZLVBoQvjFT+15P8Aiy/50/OGHb9nGM5Hi/pEpMLQSSYzW/VhCpKZmaCB1So4dxbzi8reqzD+8folR+EDd4d5ZE2zzJaCoqUwHCR7wLuRyh8X8C5pBLcRRVY1j8qqPmM2518oMxldyLehLuMFhghKlFjeSZYUS7KvEDHKL9q3zsqSQFKUxIon5tD9vj0OWTlthwGI7Zabkta6cKSfCMzO+0CSMJaz1uj4mBO0/tCUtKkJlhCVApKip1B8WYAQ+LJtBndnYkqf2i7QApJLgpIvBWLKet0hJS41FRSNSVRlN2LZZpEkFc9PaKHE6gWqWSwo4DVrBdW89m/xk9wUfhDm76RpJrpBNoGWuYqVaJc0XGoBfwKrwDPgnhLuacJiBe+dlGMzwQr5QH2rv7Z1oUgImFwwLAMcji9DCimmKElF2ek7Y7RcqVMmAJNUgJLi65IN4Ufl/SBAVAXc+3mZZmMwqZTlLABIqEsfezqecG2gm7ZWRLloWEVCBUONIgzGhTQkLCQAMIhJkm8GIBGfSHFcKmAAdO2SDRJUkZh3S38KqYtAjaNnVKYlLsMbyTR8CmjFnDj1jTqRTWEWlw2WcS4RYqMyooMpCZiU5AXSQo8JYu7O/PPKKKD2d9mbIvxKzKViubFyMyRiwOzd3x7d4v0yrRhjAwyqXLilMCxYu+RBYBjXKmpjmeJozlAqStvIAbs2bA1vBTlmFEqoMSM6VhiduqTwgBbZ+fxiJIlCY63V1DVAaiSwPXpBSZZJa1KX2NVkqISboSTkGdxzjJwi+0YuJoNqq/Hm0f8AEX/vMVgYsbWpPnZfiLz/AHzFYLBwUPER6FbOsmCobCJhbwgA69DgXiNM5BwUk9FCJETAcGPQv6QAJOkXkkXlJfNJYjoWjNbW3ZKULmGfNVdBLF1E6B72vKNS1XzZoqbXkKXImpT7RSWeuFcO6Gm0Jozsncib2faXEroVFCSq8ANelXbQwUsu6NnoShRcAi8rCmBAAghuJvvMIKJlwkuonslAHB3UlTXheDsMxF68I0nL4JjFA4bsWYf3ST3q+cMXunZj/dt0Ur5wUCxyh4jPk/kvivgB/wDR8gYBQ7wfJQMW5G70tKVJoq8CAVIluHGLhANIJCFJYOaczSDkw4oD/ZzalSjMQlkTCp7rID3VNdJUDxe1VnDp5xods7ITLmkFCWPEOEMQXwca5RiN5LWuz2lE6TMIvYiWoAlYYFyKhxdzGEbFU+ZMQgzRcW1WUV995RLgs4ZsYuUk0SlTK5sEv/DR/In5QqLDLGCEDokD0ETolkYl4UJjMsjEsaekOCRD8uUJdgAimWZCwQpKVA5EA+sVjsKzkN2Er+RPyi/dhIBEFlsSJYaWhKB+6kD0id44iEgGK8IY67DQIBD44Q2HAwAIpQ+gYbSHlMRrlAiv9OmhgAlRLOVegjlJbOGAxyu+ABIbOlBQ4gG5lvGHHrCLQ4Ysx1gAC23Y6Q6mB5NjywNKDCAU3bMtBKVyJjilCQGypGvNjCPYF0EuRUjwy7tY4y05pH8ojNxQNJmM2/upaFWq0KYEGdNI4hgZiiMYof8AR9p/IP5k/OPTdpj8ab/mL/3mK12N/cZHA86O6dpHuf8Amn5wqN0bScUAdVJ+BMeihJhwRB7jDgjAp3Gnfml+Z/4xcs27lrlngXJB1CR69m8bEoMIxfGnT4wubK4IxW0Z20pZaqhrLQlQ/wBrjvAjPbRlWxZvTUzi+qVN3ABh3R6zdjgmBT+g4/Zlt27LaFWMS0qMhl3iopLkNUAHJ2JOoggNgTc7XOPQAfODjGGKhWx0gWNglq2m0H/WB/xiNe7T4z7T/wBz9INJ7o5oLYUjKWvclSvYtMx/33PmCIETtwLWaX0KHNavQiPQh0hwh8mLijzizbkWtCjwoUM2WMsDl5juj0HZSFpkoTMIKkhqF8yQHzxidoWE9uxrQ8GGkxzQl2EBx8IUCOaFBgASEMPMNaADoSFCYQd0ACRzQphYAGPHCOMcTAAsKYaDHEwAOIhI54bAApEI8cDHGABq1Q0HrHKMNB+ngGWdo/tpv+Yv/cYhMdHQMCK2KIIYt9GOsqn8I6OhCLJwhkdHQxnQpjo6EApMNMdHQxHCHCOjoAEJrDhHR0ADxCQsdAAghQY6OgAURwjo6ADo6EjoYEFu9hX8JgbZJ6iaqPidY6OhAFZZoIeqOjoAEEJHR0ADYWZHR0ADlQ2OjoBiGGg08YSOgEcYY8LHRS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09572" name="Picture 4" descr="http://www.frydekmistek.cz/prilohy/Zpravy/84305/1301669825_in_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4076700"/>
            <a:ext cx="360045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 descr="http://www.dokyholiday.cz/Dokumenty/Foto%20bruslen%C3%AD%20Lipno/brusleni_f%20035_m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916113"/>
            <a:ext cx="30241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8" descr="http://www.stars-karvina.cz/aktualni/1250060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788" y="1916113"/>
            <a:ext cx="268922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188913"/>
            <a:ext cx="86423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CYKLICKÉ SPORTOVNÍ AKTIVITY</a:t>
            </a:r>
          </a:p>
          <a:p>
            <a:pPr algn="ctr">
              <a:defRPr/>
            </a:pPr>
            <a:endParaRPr lang="cs-CZ" b="1" dirty="0"/>
          </a:p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PLAVÁNÍ</a:t>
            </a:r>
            <a:r>
              <a:rPr lang="cs-CZ" b="1" dirty="0">
                <a:latin typeface="+mn-lt"/>
              </a:rPr>
              <a:t> </a:t>
            </a:r>
            <a:r>
              <a:rPr lang="cs-CZ" b="1" i="1" dirty="0">
                <a:latin typeface="+mn-lt"/>
              </a:rPr>
              <a:t>(celé tělo a netraumatizuje pohybový systém žádnými nárazy, SFc snížit asi o 10 tepů.min</a:t>
            </a:r>
            <a:r>
              <a:rPr lang="cs-CZ" b="1" i="1" baseline="30000" dirty="0">
                <a:latin typeface="+mn-lt"/>
              </a:rPr>
              <a:t>-1</a:t>
            </a:r>
            <a:r>
              <a:rPr lang="cs-CZ" b="1" i="1" dirty="0">
                <a:latin typeface="+mn-lt"/>
              </a:rPr>
              <a:t> - při cvičení vleže odpadá vliv gravitace, který brání zpětnému návratu krve z dolních končetin do srdce, problém – obtížná plavecká technika, proto pro většinu osob pobyt ve vodě spíš než aerobním tréninkem vynikající regenerací pohybového systému) </a:t>
            </a:r>
          </a:p>
        </p:txBody>
      </p:sp>
      <p:pic>
        <p:nvPicPr>
          <p:cNvPr id="70658" name="Picture 2" descr="http://zena-in.cz/media/2009/05/12/swi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81300"/>
            <a:ext cx="280828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4" descr="http://www.maxizabava.cz/data/celebrity/images/816_phel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500563"/>
            <a:ext cx="2808288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6" descr="http://www.sportperfekt.cz/images/gallery/cviceni-ve-vode-2-kopie-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2924175"/>
            <a:ext cx="460851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188913"/>
            <a:ext cx="8642350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CYKLICKÉ SPORTOVNÍ AKTIVITY</a:t>
            </a:r>
          </a:p>
          <a:p>
            <a:pPr algn="ctr">
              <a:defRPr/>
            </a:pPr>
            <a:endParaRPr lang="cs-CZ" b="1" dirty="0"/>
          </a:p>
          <a:p>
            <a:pPr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VESLOVÁNÍ</a:t>
            </a:r>
            <a:r>
              <a:rPr lang="cs-CZ" b="1" dirty="0">
                <a:latin typeface="+mn-lt"/>
              </a:rPr>
              <a:t> </a:t>
            </a:r>
            <a:r>
              <a:rPr lang="cs-CZ" b="1" i="1" dirty="0">
                <a:latin typeface="+mn-lt"/>
              </a:rPr>
              <a:t>(využívá svalů celého těla, na vodních tocích, veslovací trenažéry)</a:t>
            </a:r>
          </a:p>
        </p:txBody>
      </p:sp>
      <p:pic>
        <p:nvPicPr>
          <p:cNvPr id="19458" name="Picture 2" descr="http://www.olympic.cz/min.php?exact&amp;file=/photos/19/29.jpg&amp;w=300&amp;h=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892425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4" descr="http://www.sportfitness1.cz/files/_640x480/Veslovaci_trenazer_Kettler_Favorit__posilovane_part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2565400"/>
            <a:ext cx="27368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http://www.fysiomed.cz/wp-content/uploads/concep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1513" y="2924175"/>
            <a:ext cx="3357562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188913"/>
            <a:ext cx="8642350" cy="5292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CYKLICKÉ SPORTOVNÍ AKTIVITY</a:t>
            </a:r>
          </a:p>
          <a:p>
            <a:pPr algn="ctr">
              <a:defRPr/>
            </a:pPr>
            <a:r>
              <a:rPr lang="cs-CZ" sz="2400" b="1" u="sng" dirty="0">
                <a:solidFill>
                  <a:srgbClr val="002060"/>
                </a:solidFill>
                <a:latin typeface="+mn-lt"/>
              </a:rPr>
              <a:t>AEROBIK 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optimální intenzita zatížení + správná technika cvičení + vhodné cviky + zachovaná správná struktura cvičení + odpovídající hudební doprovod 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= 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všechny úrovně zdatnosti, začátečníci, pokročilí, mladí, starší, 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těhotné ženy, redukce hmotnosti, atd.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 jedna noha na zemi</a:t>
            </a:r>
            <a:endParaRPr lang="cs-CZ" b="1" i="1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kontrolované pohyby, ne švihové – poškození kloubních struktur</a:t>
            </a:r>
            <a:endParaRPr lang="cs-CZ" b="1" i="1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ne hluboké dřepy, ale podřepy - úhel v kolenních kloubech menší než 90</a:t>
            </a:r>
            <a:r>
              <a:rPr lang="cs-CZ" b="1" baseline="30000" dirty="0">
                <a:latin typeface="+mn-lt"/>
              </a:rPr>
              <a:t>o</a:t>
            </a:r>
            <a:r>
              <a:rPr lang="cs-CZ" b="1" dirty="0">
                <a:latin typeface="+mn-lt"/>
              </a:rPr>
              <a:t>.</a:t>
            </a:r>
            <a:endParaRPr lang="cs-CZ" b="1" i="1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posilovací cvičení – ne zátěže větší než 1 kg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správné držení těla ve stoji i v sedu, v klidu i při pohybu </a:t>
            </a:r>
            <a:r>
              <a:rPr lang="cs-CZ" sz="1600" b="1" i="1" dirty="0">
                <a:latin typeface="+mn-lt"/>
              </a:rPr>
              <a:t>(hlava vzpřímeně, krk vytažen vzhůru, brada s krkem pravý úhel, ramena spuštěná dolů, pánev podsazená, břišní a hýžďové svaly přiměřeně napjaté, chodidla rovnoběžná, prsty nohou rovnoměrně rozloženy na podložce)</a:t>
            </a:r>
            <a:endParaRPr lang="cs-CZ" b="1" i="1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 bez přerušení, trvání ne delší než 45 minut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 chůze, přenášení váhy, podřepy, rozkročení, „čača“ a „mambo“ - skládané do krátkých choreografických sestav, lze doplnit i malými činkami</a:t>
            </a:r>
          </a:p>
        </p:txBody>
      </p:sp>
      <p:pic>
        <p:nvPicPr>
          <p:cNvPr id="107522" name="Picture 2" descr="http://aerobikmelounova.cz/wp-content/uploads/2011/10/aerobik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170363"/>
            <a:ext cx="338455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 descr="http://maniakaerobik.ic.cz/images/typy_hodin/stepda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146550"/>
            <a:ext cx="37846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188913"/>
            <a:ext cx="8642350" cy="1754187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NEJČASTĚJŠÍ POHYBOVÉ AKTIVITY A JEJICH VYUŽITÍ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SPORTOVNÍ AKTIVITY VHODNÉ </a:t>
            </a: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 VYTRVALOSTNÍ (AEROBNÍ) CVIČENÍ NEBO TRÉNINK </a:t>
            </a:r>
            <a:endParaRPr lang="cs-CZ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CYKLICKÉ SPORTOVNÍ AKTIVITY</a:t>
            </a:r>
          </a:p>
          <a:p>
            <a:pPr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SKÁKÁNÍ PŘES ŠVIHADLO </a:t>
            </a:r>
            <a:r>
              <a:rPr lang="cs-CZ" b="1" dirty="0">
                <a:latin typeface="+mn-lt"/>
              </a:rPr>
              <a:t>(</a:t>
            </a:r>
            <a:r>
              <a:rPr lang="cs-CZ" b="1" i="1" dirty="0">
                <a:latin typeface="+mn-lt"/>
              </a:rPr>
              <a:t>poměrně namáhavé, vhodné jako doplňovací cvičení pro dobře trénované sportovce, správné držení těla, menší nárazy při dopadu, vhodné i pro obézní)</a:t>
            </a:r>
          </a:p>
        </p:txBody>
      </p:sp>
      <p:pic>
        <p:nvPicPr>
          <p:cNvPr id="115714" name="Picture 2" descr="http://www.knockoutmagazine.cz/obrazky/fotogalerie/2011/lukas-konecny-v-olympii/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3789363"/>
            <a:ext cx="33416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 descr="http://media.prozeny.cz/images/articles/8/7/9/22978/teaser/teaser/45c369b5140ebd1393a8b7c84e0e920d/HLF_DSC_7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789363"/>
            <a:ext cx="33496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6" descr="http://b.ssrv.sk/images/i6905w460h276xyz1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2205038"/>
            <a:ext cx="2341562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333375"/>
            <a:ext cx="8642350" cy="6278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ODPOROVÉ (REZISTENTNÍ, POSILOVACÍ) CVIČENÍ 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b="1" dirty="0">
                <a:latin typeface="+mn-lt"/>
              </a:rPr>
              <a:t>ZVÝŠENÍ SVALOVÉ SÍLY A SVALOVÉ VYTRVALOSTI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=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ŘADA POZITIVNÍCH EFEKTŮ NA ZDRAVÍ ČLOVĚKA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Velikost síly závislá na integritě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kontraktilních a nekontraktilních strukturálních elementů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motorických jednotek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metabolického systému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mechanismu řízení CNS</a:t>
            </a:r>
          </a:p>
          <a:p>
            <a:pPr algn="ctr">
              <a:defRPr/>
            </a:pP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ODPOROVÝ TRÉNINK </a:t>
            </a:r>
            <a:r>
              <a:rPr lang="cs-CZ" b="1" dirty="0">
                <a:latin typeface="+mn-lt"/>
              </a:rPr>
              <a:t>= morfologické adaptace kosterního svalstva a kostí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=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strukturální změny svalových vláken 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=</a:t>
            </a:r>
          </a:p>
          <a:p>
            <a:pPr algn="ctr">
              <a:defRPr/>
            </a:pP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ZVÝŠENÍ SVALOVÉ SÍLY </a:t>
            </a:r>
          </a:p>
          <a:p>
            <a:pPr algn="ctr">
              <a:defRPr/>
            </a:pPr>
            <a:endParaRPr lang="cs-CZ" b="1" dirty="0"/>
          </a:p>
          <a:p>
            <a:pPr algn="ctr">
              <a:defRPr/>
            </a:pPr>
            <a:r>
              <a:rPr lang="cs-CZ" b="1" dirty="0"/>
              <a:t>Zvýšení objemu svalových vláken (</a:t>
            </a: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SVALOVÁ HYPERTROFIE</a:t>
            </a:r>
            <a:r>
              <a:rPr lang="cs-CZ" b="1" dirty="0"/>
              <a:t>)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=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zvýšení celkového množství kontraktilních proteinů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zvýšení počtu a objemu myofibril na svalové vlákno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zvýšení vazivové tkáně obklopující svalové vlákno 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</p:txBody>
      </p:sp>
      <p:pic>
        <p:nvPicPr>
          <p:cNvPr id="18434" name="Picture 2" descr="http://www.inspa-retreats.com/image.php?i=/images/uploads/image/18/original/resistance-trai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420938"/>
            <a:ext cx="50101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50825" y="333375"/>
            <a:ext cx="8497888" cy="6308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Téměř ideální pohybová aktivita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CHŮZE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102000"/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přirozená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102000"/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nenáročná na vybavení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102000"/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snadno dostupná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102000"/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spojená s velmi nízkým rizikem zranění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102000"/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může být inkorporovaná do každodenního života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102000"/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lze ji provádět až do vysokého věku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102000"/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podporuje více adherenci k pohybově aktivnímu životu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600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600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Rychlost 5 km/hod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energie odpovídající </a:t>
            </a:r>
            <a:r>
              <a:rPr lang="cs-CZ" sz="2400" b="1" dirty="0">
                <a:solidFill>
                  <a:srgbClr val="002060"/>
                </a:solidFill>
                <a:latin typeface="+mn-lt"/>
              </a:rPr>
              <a:t>středně intenzivní pohybové aktivitě </a:t>
            </a:r>
            <a:endParaRPr lang="cs-CZ" sz="2000" b="1" dirty="0"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333375"/>
            <a:ext cx="8642350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ODPOROVÉ (REZISTENTNÍ, POSILOVACÍ) CVIČENÍ 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b="1" dirty="0">
                <a:latin typeface="+mn-lt"/>
              </a:rPr>
              <a:t>Zvýšení počtu svalových vláken (</a:t>
            </a: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HYPERPLAZIE</a:t>
            </a:r>
            <a:r>
              <a:rPr lang="cs-CZ" b="1" dirty="0">
                <a:latin typeface="+mn-lt"/>
              </a:rPr>
              <a:t>) ????</a:t>
            </a: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RT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b="1" dirty="0">
                <a:latin typeface="+mn-lt"/>
              </a:rPr>
              <a:t>nemění relativní zastoupení vláken I a II, čili nekonvertuje pomalá vlákna v rychlá, ale v rychlých vláknech způsobuje větší hypertrofii než v pomalých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b="1" dirty="0">
                <a:latin typeface="+mn-lt"/>
              </a:rPr>
              <a:t>zvětšuje relativní zastoupení vláken IIB (rychlá glykolytická vlákna) a snižuje zastoupení vláken IIA (rychlá oxidativní vlákna)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Svalová síla je v přímém poměru k příčnému průřezu svalovou tkání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Vliv pohlaví:</a:t>
            </a: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Muži větší objem svalové tkáně → lépe silově vybaveni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Ale: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Statická i dynamická síla vztažená na jednotku příčného průřezu u mužů i žen téměř              </a:t>
            </a:r>
            <a:r>
              <a:rPr lang="cs-CZ" b="1" u="sng" dirty="0">
                <a:latin typeface="+mn-lt"/>
              </a:rPr>
              <a:t>stejná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Relativní změna svalového objemu (% změny) v závislosti na intenzivním odporovém   tréninku u mužů i žen téměř </a:t>
            </a:r>
            <a:r>
              <a:rPr lang="cs-CZ" b="1" u="sng" dirty="0">
                <a:latin typeface="+mn-lt"/>
              </a:rPr>
              <a:t>stejná</a:t>
            </a:r>
            <a:r>
              <a:rPr lang="cs-CZ" b="1" dirty="0">
                <a:latin typeface="+mn-lt"/>
              </a:rPr>
              <a:t> </a:t>
            </a:r>
            <a:r>
              <a:rPr lang="cs-CZ" sz="1600" b="1" i="1" dirty="0">
                <a:latin typeface="+mn-lt"/>
              </a:rPr>
              <a:t>(avšak absolutní změna objemu je u mužů větší, než u žen)</a:t>
            </a:r>
            <a:endParaRPr lang="cs-CZ" b="1" i="1" dirty="0">
              <a:latin typeface="+mn-lt"/>
            </a:endParaRPr>
          </a:p>
          <a:p>
            <a:pPr algn="ctr">
              <a:defRPr/>
            </a:pPr>
            <a:endParaRPr lang="cs-CZ" b="1" dirty="0">
              <a:latin typeface="+mn-lt"/>
            </a:endParaRPr>
          </a:p>
        </p:txBody>
      </p:sp>
      <p:pic>
        <p:nvPicPr>
          <p:cNvPr id="18434" name="Picture 2" descr="http://www.expert-nutrition.com/image-files/hypertroph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4221163"/>
            <a:ext cx="29432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333375"/>
            <a:ext cx="8642350" cy="643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ODPOROVÉ (REZISTENTNÍ, POSILOVACÍ) CVIČENÍ 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typy odporového tréninku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b="1" dirty="0"/>
              <a:t>izometrický (statický)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b="1" dirty="0"/>
              <a:t>dynamický (koncentrický a excentrický)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b="1" dirty="0" smtClean="0"/>
              <a:t>izokinetický </a:t>
            </a:r>
            <a:endParaRPr lang="cs-CZ" b="1" dirty="0"/>
          </a:p>
          <a:p>
            <a:pPr algn="ctr">
              <a:defRPr/>
            </a:pPr>
            <a:endParaRPr lang="cs-CZ" b="1" u="sng" dirty="0"/>
          </a:p>
          <a:p>
            <a:pPr algn="ctr">
              <a:defRPr/>
            </a:pPr>
            <a:r>
              <a:rPr lang="cs-CZ" sz="2000" b="1" dirty="0">
                <a:latin typeface="+mn-lt"/>
              </a:rPr>
              <a:t>Ad 1. 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IZOMETRICKÝ TRÉNINK 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Svalová síla:</a:t>
            </a:r>
          </a:p>
          <a:p>
            <a:pPr algn="ctr">
              <a:defRPr/>
            </a:pPr>
            <a:r>
              <a:rPr lang="cs-CZ" sz="2000" b="1" dirty="0">
                <a:latin typeface="+mn-lt"/>
              </a:rPr>
              <a:t>5 sekund maximální volní kontrakcí (MVC), 5 – 10 opakování, 5 dní v týdnu, minimálně 4 týdny</a:t>
            </a: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Svalová vytrvalost </a:t>
            </a:r>
          </a:p>
          <a:p>
            <a:pPr algn="ctr">
              <a:defRPr/>
            </a:pPr>
            <a:r>
              <a:rPr lang="cs-CZ" sz="2000" b="1" dirty="0">
                <a:latin typeface="+mn-lt"/>
              </a:rPr>
              <a:t>60 % MVC do únavy, cvičení se neopakuje, 5 dní v týdnu, minimálně 4 týdny</a:t>
            </a:r>
          </a:p>
          <a:p>
            <a:pPr algn="ctr">
              <a:defRPr/>
            </a:pPr>
            <a:endParaRPr lang="cs-CZ" sz="2000" b="1" dirty="0">
              <a:latin typeface="+mn-lt"/>
            </a:endParaRPr>
          </a:p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Indikace:</a:t>
            </a:r>
            <a:r>
              <a:rPr lang="cs-CZ" sz="2000" b="1" dirty="0">
                <a:latin typeface="+mn-lt"/>
              </a:rPr>
              <a:t> rehabilitační programy </a:t>
            </a:r>
          </a:p>
          <a:p>
            <a:pPr algn="ctr">
              <a:defRPr/>
            </a:pPr>
            <a:r>
              <a:rPr lang="cs-CZ" b="1" i="1" dirty="0">
                <a:latin typeface="+mn-lt"/>
              </a:rPr>
              <a:t>(proti ztrátě svalové síly a proti svalové atrofii </a:t>
            </a:r>
          </a:p>
          <a:p>
            <a:pPr algn="ctr">
              <a:defRPr/>
            </a:pPr>
            <a:r>
              <a:rPr lang="cs-CZ" b="1" i="1" dirty="0">
                <a:latin typeface="+mn-lt"/>
              </a:rPr>
              <a:t>např. po časově omezeném znehybnění končetiny)</a:t>
            </a:r>
            <a:endParaRPr lang="cs-CZ" sz="2000" b="1" i="1" dirty="0">
              <a:latin typeface="+mn-lt"/>
            </a:endParaRPr>
          </a:p>
          <a:p>
            <a:pPr algn="ctr">
              <a:defRPr/>
            </a:pPr>
            <a:endParaRPr lang="cs-CZ" sz="2000" b="1" dirty="0"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Kontraindikace</a:t>
            </a:r>
            <a:r>
              <a:rPr lang="cs-CZ" sz="2000" b="1" dirty="0">
                <a:latin typeface="+mn-lt"/>
              </a:rPr>
              <a:t>: koronární pacienti, hypertonici </a:t>
            </a:r>
          </a:p>
          <a:p>
            <a:pPr algn="ctr">
              <a:defRPr/>
            </a:pPr>
            <a:r>
              <a:rPr lang="cs-CZ" b="1" i="1" dirty="0">
                <a:latin typeface="+mn-lt"/>
              </a:rPr>
              <a:t>(vzestup </a:t>
            </a:r>
            <a:r>
              <a:rPr lang="cs-CZ" b="1" i="1" dirty="0" err="1">
                <a:latin typeface="+mn-lt"/>
              </a:rPr>
              <a:t>intratorakálního</a:t>
            </a:r>
            <a:r>
              <a:rPr lang="cs-CZ" b="1" i="1" dirty="0">
                <a:latin typeface="+mn-lt"/>
              </a:rPr>
              <a:t> tlaku → snížení žilního návratu </a:t>
            </a:r>
          </a:p>
          <a:p>
            <a:pPr algn="ctr">
              <a:defRPr/>
            </a:pPr>
            <a:r>
              <a:rPr lang="cs-CZ" b="1" i="1" dirty="0">
                <a:latin typeface="+mn-lt"/>
              </a:rPr>
              <a:t>→ zvětšení práce srdce → zvýšení krevního tlaku)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333375"/>
            <a:ext cx="8642350" cy="5878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ODPOROVÉ (REZISTENTNÍ, POSILOVACÍ) CVIČENÍ 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latin typeface="+mn-lt"/>
              </a:rPr>
              <a:t>Ad2. 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DYNAMICKÝ ODPOROVÝ TRÉNINK 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ZVÝŠENÍ SVALOVÉ ZDATNOSTI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Excentrické a koncentrické kontrakce proti konstantnímu nebo měnícímu se odporu (činka nebo posilovací stroje) 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cs-CZ" b="1" dirty="0">
                <a:latin typeface="+mn-lt"/>
              </a:rPr>
              <a:t>intenzita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cs-CZ" b="1" dirty="0">
                <a:latin typeface="+mn-lt"/>
              </a:rPr>
              <a:t>počet opakování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cs-CZ" b="1" dirty="0">
                <a:latin typeface="+mn-lt"/>
              </a:rPr>
              <a:t>počet sérií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cs-CZ" b="1" dirty="0">
                <a:latin typeface="+mn-lt"/>
              </a:rPr>
              <a:t>tréninkový objem 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cs-CZ" b="1" dirty="0">
                <a:latin typeface="+mn-lt"/>
              </a:rPr>
              <a:t>pořadí cvičení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Intenzita vychází z maximální zátěže, </a:t>
            </a: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kterou člověk je schopen provést jen jednou 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 buď procento z tohoto maxima </a:t>
            </a:r>
            <a:r>
              <a:rPr lang="cs-CZ" b="1" u="sng" dirty="0">
                <a:latin typeface="+mn-lt"/>
              </a:rPr>
              <a:t>(% 1-RM)</a:t>
            </a:r>
            <a:r>
              <a:rPr lang="cs-CZ" b="1" dirty="0">
                <a:latin typeface="+mn-lt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 nebo jako opakovací maximum </a:t>
            </a:r>
            <a:r>
              <a:rPr lang="cs-CZ" b="1" u="sng" dirty="0">
                <a:latin typeface="+mn-lt"/>
              </a:rPr>
              <a:t>(RM)</a:t>
            </a:r>
            <a:r>
              <a:rPr lang="cs-CZ" b="1" dirty="0">
                <a:latin typeface="+mn-lt"/>
              </a:rPr>
              <a:t> </a:t>
            </a:r>
            <a:r>
              <a:rPr lang="cs-CZ" b="1" i="1" dirty="0">
                <a:latin typeface="+mn-lt"/>
              </a:rPr>
              <a:t>(maximální váha, která odpovídá danému počtu opakování, např. 8-RM odpovídá váze, kterou je člověk schopen zvednout maximálně osmkrát)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</p:txBody>
      </p:sp>
      <p:pic>
        <p:nvPicPr>
          <p:cNvPr id="120834" name="Picture 2" descr="http://posilovaci-fitness-stroje.info/wp-content/gallery/posilovaci-stroj-classic/posilovaci-stroj-classic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2575" y="3068638"/>
            <a:ext cx="4738688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 descr="http://shop.sportisimo.cz/images/product_detail/keller/6731026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644900"/>
            <a:ext cx="299561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333375"/>
            <a:ext cx="8642350" cy="5108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ODPOROVÉ (REZISTENTNÍ, POSILOVACÍ) CVIČENÍ 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latin typeface="+mn-lt"/>
              </a:rPr>
              <a:t>Ad2. 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DYNAMICKÝ ODPOROVÝ TRÉNINK 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cs-CZ" b="1" dirty="0">
                <a:latin typeface="+mn-lt"/>
              </a:rPr>
              <a:t>% 1-RM a průměrného počtu opakování pro intenzity &lt; 75 % jsou 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60 % 1-RM = 15 až 20-RM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65 % 1-RM = 14-RM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70 % 1-RM = 12-RM    </a:t>
            </a:r>
          </a:p>
          <a:p>
            <a:pPr algn="ctr"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Počet opakování </a:t>
            </a:r>
            <a:r>
              <a:rPr lang="cs-CZ" b="1" dirty="0">
                <a:latin typeface="+mn-lt"/>
              </a:rPr>
              <a:t>má inverzní vztah k intenzitě </a:t>
            </a:r>
          </a:p>
          <a:p>
            <a:pPr algn="ctr">
              <a:defRPr/>
            </a:pPr>
            <a:r>
              <a:rPr lang="cs-CZ" b="1" i="1" dirty="0">
                <a:latin typeface="+mn-lt"/>
              </a:rPr>
              <a:t>(více opakování – lehčí zátěž, vyšší zátěž – menší počet opakování)</a:t>
            </a:r>
          </a:p>
          <a:p>
            <a:pPr algn="ctr"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Sada (série) </a:t>
            </a:r>
            <a:r>
              <a:rPr lang="cs-CZ" b="1" dirty="0">
                <a:latin typeface="+mn-lt"/>
              </a:rPr>
              <a:t>- počet po sobě jdoucích opakování určitého cvičení. </a:t>
            </a:r>
          </a:p>
          <a:p>
            <a:pPr algn="ctr"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Tréninkový objem - </a:t>
            </a:r>
            <a:r>
              <a:rPr lang="cs-CZ" b="1" dirty="0">
                <a:latin typeface="+mn-lt"/>
              </a:rPr>
              <a:t>celkové množství manipulované váhy </a:t>
            </a:r>
          </a:p>
          <a:p>
            <a:pPr algn="ctr">
              <a:defRPr/>
            </a:pPr>
            <a:r>
              <a:rPr lang="cs-CZ" sz="1600" b="1" i="1" dirty="0">
                <a:latin typeface="+mn-lt"/>
              </a:rPr>
              <a:t>(součet násobků zvednuté, přitažené nebo odtlačené váhy, opakování a počtu sérií </a:t>
            </a:r>
          </a:p>
          <a:p>
            <a:pPr algn="ctr">
              <a:defRPr/>
            </a:pPr>
            <a:r>
              <a:rPr lang="cs-CZ" sz="1600" b="1" i="1" dirty="0">
                <a:latin typeface="+mn-lt"/>
              </a:rPr>
              <a:t>pro každé cvičení) 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333375"/>
            <a:ext cx="8642350" cy="5076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ODPOROVÉ (REZISTENTNÍ, POSILOVACÍ) CVIČENÍ 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latin typeface="+mn-lt"/>
              </a:rPr>
              <a:t>Ad2. 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DYNAMICKÝ ODPOROVÝ TRÉNINK 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>
              <a:buFont typeface="+mj-lt"/>
              <a:buAutoNum type="alphaLcParenR"/>
              <a:defRPr/>
            </a:pPr>
            <a:r>
              <a:rPr lang="cs-CZ" b="1" dirty="0">
                <a:latin typeface="+mn-lt"/>
              </a:rPr>
              <a:t>OT předepsat přesně „na míru“ 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cs-CZ" b="1" dirty="0">
                <a:latin typeface="+mn-lt"/>
              </a:rPr>
              <a:t>zohlednit cíl cvičení (např. síla, objem svalu, vytrvalost, atd.)  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latin typeface="+mn-lt"/>
              </a:rPr>
              <a:t>Svalová síla 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vyšší intenzita a menší počet opakování</a:t>
            </a: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latin typeface="+mn-lt"/>
              </a:rPr>
              <a:t>Svalová vytrvalost 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nižší intenzita a větší počet opakování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b="1" dirty="0">
                <a:latin typeface="+mn-lt"/>
              </a:rPr>
              <a:t>Např. pro </a:t>
            </a:r>
            <a:r>
              <a:rPr lang="cs-CZ" sz="2000" b="1" dirty="0">
                <a:solidFill>
                  <a:srgbClr val="002060"/>
                </a:solidFill>
                <a:latin typeface="+mn-lt"/>
              </a:rPr>
              <a:t>rozvoj svalové síly a svalové hmoty </a:t>
            </a:r>
            <a:endParaRPr lang="cs-CZ" b="1" dirty="0">
              <a:solidFill>
                <a:srgbClr val="002060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60 až 80 %1-RM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8 až 12 opakování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2 až 4 série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1" dirty="0">
                <a:latin typeface="+mn-lt"/>
              </a:rPr>
              <a:t>2 až 3 dny v týdnu </a:t>
            </a:r>
            <a:r>
              <a:rPr lang="cs-CZ" sz="1600" b="1" i="1" dirty="0">
                <a:latin typeface="+mn-lt"/>
              </a:rPr>
              <a:t>(ne ve dnech jdoucích po sobě)</a:t>
            </a:r>
            <a:endParaRPr lang="cs-CZ" b="1" i="1" dirty="0">
              <a:latin typeface="+mn-lt"/>
            </a:endParaRPr>
          </a:p>
          <a:p>
            <a:pPr algn="ctr">
              <a:defRPr/>
            </a:pPr>
            <a:endParaRPr lang="cs-CZ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333375"/>
            <a:ext cx="8642350" cy="3384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ODPOROVÉ (REZISTENTNÍ, POSILOVACÍ) CVIČENÍ 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latin typeface="+mn-lt"/>
              </a:rPr>
              <a:t>Ad2. 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DYNAMICKÝ ODPOROVÝ TRÉNINK 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latin typeface="+mn-lt"/>
              </a:rPr>
              <a:t>Rozvoj svalové síly a svalové hmoty </a:t>
            </a:r>
            <a:endParaRPr lang="cs-CZ" b="1" dirty="0">
              <a:solidFill>
                <a:srgbClr val="002060"/>
              </a:solidFill>
              <a:latin typeface="+mn-lt"/>
            </a:endParaRPr>
          </a:p>
          <a:p>
            <a:pPr algn="ctr">
              <a:defRPr/>
            </a:pPr>
            <a:r>
              <a:rPr lang="cs-CZ" b="1" dirty="0">
                <a:latin typeface="+mn-lt"/>
              </a:rPr>
              <a:t>Přizpůsobit dynamický odporový trénink i trénovanosti </a:t>
            </a:r>
          </a:p>
          <a:p>
            <a:pPr algn="ctr">
              <a:defRPr/>
            </a:pPr>
            <a:r>
              <a:rPr lang="cs-CZ" b="1" dirty="0">
                <a:latin typeface="+mn-lt"/>
              </a:rPr>
              <a:t>a zkušenosti sportovce!</a:t>
            </a:r>
          </a:p>
          <a:p>
            <a:pPr algn="ctr">
              <a:defRPr/>
            </a:pPr>
            <a:endParaRPr lang="cs-CZ" b="1" dirty="0">
              <a:latin typeface="+mn-lt"/>
            </a:endParaRPr>
          </a:p>
          <a:p>
            <a:pPr algn="ctr"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Intenzita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  <a:defRPr/>
            </a:pPr>
            <a:r>
              <a:rPr lang="cs-CZ" b="1" dirty="0">
                <a:latin typeface="+mn-lt"/>
              </a:rPr>
              <a:t> Začátečníci (&lt; 1 rok tréninku) - 60 až 70 % 1-RM, 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  <a:defRPr/>
            </a:pPr>
            <a:r>
              <a:rPr lang="cs-CZ" b="1" dirty="0">
                <a:latin typeface="+mn-lt"/>
              </a:rPr>
              <a:t> Zkušení - 70 až 85 % 1-RM 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  <a:defRPr/>
            </a:pPr>
            <a:r>
              <a:rPr lang="cs-CZ" b="1" dirty="0">
                <a:latin typeface="+mn-lt"/>
              </a:rPr>
              <a:t> Trénovaní a závodně sportující (</a:t>
            </a:r>
            <a:r>
              <a:rPr lang="cs-CZ" sz="1600" b="1" i="1" dirty="0">
                <a:latin typeface="+mn-lt"/>
              </a:rPr>
              <a:t>i zvyšování svalového objemu</a:t>
            </a:r>
            <a:r>
              <a:rPr lang="cs-CZ" b="1" dirty="0">
                <a:latin typeface="+mn-lt"/>
              </a:rPr>
              <a:t>) - 80 až 100 % 1-RM </a:t>
            </a:r>
          </a:p>
        </p:txBody>
      </p:sp>
      <p:pic>
        <p:nvPicPr>
          <p:cNvPr id="122882" name="Picture 2" descr="http://4.bp.blogspot.com/-_COQcW9S_7M/UA57ndm2dgI/AAAAAAAABsM/EDCY-SCfTIQ/s1600/%D8%AA%D9%85%D8%A7%D8%B1%D9%8A%D9%86+%D8%B9%D8%B6%D9%84%D8%A7%D8%AA+%D8%A7%D9%84%D9%83%D8%AA%D9%81+%D9%83%D9%85%D8%A7%D9%84+%D8%A7%D9%84%D8%A7%D8%AC%D8%B3%D8%A7%D9%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2438" y="3716338"/>
            <a:ext cx="1970087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4" descr="http://www.benchpresschampion.com/PHOTOS/WOMENBODYBUILDING/women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716338"/>
            <a:ext cx="2238375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6" descr="http://www.naseinfo.cz/photo/view?id=2243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789363"/>
            <a:ext cx="294163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333375"/>
            <a:ext cx="8642350" cy="3568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r>
              <a:rPr lang="cs-CZ" sz="2000" b="1">
                <a:latin typeface="Calibri" pitchFamily="34" charset="0"/>
              </a:rPr>
              <a:t>Ad2. </a:t>
            </a:r>
            <a:r>
              <a:rPr lang="cs-CZ" sz="2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DYNAMICKÝ</a:t>
            </a:r>
            <a:r>
              <a:rPr lang="cs-CZ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ODPOROVÝ TRÉNINK </a:t>
            </a:r>
            <a:endParaRPr lang="cs-CZ" sz="20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b="1">
                <a:solidFill>
                  <a:srgbClr val="000066"/>
                </a:solidFill>
              </a:rPr>
              <a:t>Rozvoj svalové vytrvalosti</a:t>
            </a:r>
            <a:r>
              <a:rPr lang="cs-CZ" b="1"/>
              <a:t> </a:t>
            </a:r>
          </a:p>
          <a:p>
            <a:pPr algn="ctr">
              <a:defRPr/>
            </a:pPr>
            <a:r>
              <a:rPr lang="cs-CZ" b="1"/>
              <a:t>Intenzita ≤ 50 % 1-RM</a:t>
            </a:r>
          </a:p>
          <a:p>
            <a:pPr algn="ctr">
              <a:defRPr/>
            </a:pPr>
            <a:r>
              <a:rPr lang="cs-CZ" b="1"/>
              <a:t>=</a:t>
            </a:r>
          </a:p>
          <a:p>
            <a:pPr algn="ctr">
              <a:defRPr/>
            </a:pPr>
            <a:r>
              <a:rPr lang="cs-CZ" b="1"/>
              <a:t>zvýšení svalové vytrvalosti a tonizace svalů, menší zlepšení svalové síly</a:t>
            </a:r>
          </a:p>
          <a:p>
            <a:pPr algn="ctr">
              <a:defRPr/>
            </a:pPr>
            <a:r>
              <a:rPr lang="cs-CZ" b="1"/>
              <a:t> </a:t>
            </a:r>
          </a:p>
          <a:p>
            <a:pPr algn="ctr">
              <a:defRPr/>
            </a:pPr>
            <a:endParaRPr lang="cs-CZ" b="1">
              <a:solidFill>
                <a:srgbClr val="000066"/>
              </a:solidFill>
            </a:endParaRPr>
          </a:p>
          <a:p>
            <a:pPr algn="ctr">
              <a:defRPr/>
            </a:pPr>
            <a:r>
              <a:rPr lang="cs-CZ" b="1">
                <a:solidFill>
                  <a:srgbClr val="000066"/>
                </a:solidFill>
              </a:rPr>
              <a:t>Rozvoj</a:t>
            </a:r>
            <a:r>
              <a:rPr lang="cs-CZ">
                <a:solidFill>
                  <a:srgbClr val="000066"/>
                </a:solidFill>
              </a:rPr>
              <a:t> </a:t>
            </a:r>
            <a:r>
              <a:rPr lang="cs-CZ" b="1">
                <a:solidFill>
                  <a:srgbClr val="000066"/>
                </a:solidFill>
              </a:rPr>
              <a:t>rychlosti svalového stahu</a:t>
            </a:r>
          </a:p>
          <a:p>
            <a:pPr algn="ctr">
              <a:defRPr/>
            </a:pPr>
            <a:r>
              <a:rPr lang="cs-CZ" b="1"/>
              <a:t>Nejmenší intenzita</a:t>
            </a:r>
          </a:p>
          <a:p>
            <a:pPr algn="ctr">
              <a:defRPr/>
            </a:pPr>
            <a:endParaRPr lang="cs-CZ" b="1"/>
          </a:p>
        </p:txBody>
      </p:sp>
      <p:pic>
        <p:nvPicPr>
          <p:cNvPr id="82946" name="Picture 3" descr="rbbands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4221163"/>
            <a:ext cx="47148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152400"/>
            <a:ext cx="8642350" cy="6589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algn="ctr">
              <a:defRPr/>
            </a:pPr>
            <a:endParaRPr lang="cs-CZ" b="1">
              <a:latin typeface="Calibri" pitchFamily="34" charset="0"/>
            </a:endParaRPr>
          </a:p>
          <a:p>
            <a:pPr algn="ctr">
              <a:defRPr/>
            </a:pPr>
            <a:r>
              <a:rPr lang="cs-CZ" sz="2000" b="1">
                <a:latin typeface="Calibri" pitchFamily="34" charset="0"/>
              </a:rPr>
              <a:t>Ad2. </a:t>
            </a:r>
            <a:r>
              <a:rPr lang="cs-CZ" sz="2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DYNAMICKÝ</a:t>
            </a:r>
            <a:r>
              <a:rPr lang="cs-CZ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ODPOROVÝ TRÉNINK </a:t>
            </a:r>
            <a:endParaRPr lang="cs-CZ" sz="20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cs-CZ" b="1"/>
              <a:t>Intenzita závislá na perspektivě dalšího zlepšování svalové síly </a:t>
            </a:r>
          </a:p>
          <a:p>
            <a:pPr algn="ctr">
              <a:defRPr/>
            </a:pPr>
            <a:r>
              <a:rPr lang="cs-CZ" b="1"/>
              <a:t>nebo svalové vytrvalosti.</a:t>
            </a:r>
          </a:p>
          <a:p>
            <a:pPr algn="ctr">
              <a:defRPr/>
            </a:pPr>
            <a:endParaRPr lang="cs-CZ" b="1"/>
          </a:p>
          <a:p>
            <a:pPr algn="ctr">
              <a:defRPr/>
            </a:pPr>
            <a:r>
              <a:rPr lang="cs-CZ" b="1">
                <a:solidFill>
                  <a:srgbClr val="000066"/>
                </a:solidFill>
              </a:rPr>
              <a:t>Počet opakování a rychlost provedení:</a:t>
            </a:r>
          </a:p>
          <a:p>
            <a:pPr algn="ctr">
              <a:defRPr/>
            </a:pPr>
            <a:r>
              <a:rPr lang="cs-CZ" b="1"/>
              <a:t>Nejmenší počet opakování a nejvyšší rychlost přemístění břemene </a:t>
            </a:r>
          </a:p>
          <a:p>
            <a:pPr algn="ctr">
              <a:defRPr/>
            </a:pPr>
            <a:r>
              <a:rPr lang="cs-CZ" b="1"/>
              <a:t>=</a:t>
            </a:r>
          </a:p>
          <a:p>
            <a:pPr algn="ctr">
              <a:defRPr/>
            </a:pPr>
            <a:r>
              <a:rPr lang="cs-CZ" b="1"/>
              <a:t>trénink svalového výkonu</a:t>
            </a:r>
          </a:p>
          <a:p>
            <a:pPr algn="ctr">
              <a:defRPr/>
            </a:pPr>
            <a:r>
              <a:rPr lang="cs-CZ" b="1"/>
              <a:t>Největší počet opakování a nejpomalejší přemístění </a:t>
            </a:r>
          </a:p>
          <a:p>
            <a:pPr algn="ctr">
              <a:defRPr/>
            </a:pPr>
            <a:r>
              <a:rPr lang="cs-CZ" b="1"/>
              <a:t>=</a:t>
            </a:r>
          </a:p>
          <a:p>
            <a:pPr algn="ctr">
              <a:defRPr/>
            </a:pPr>
            <a:r>
              <a:rPr lang="cs-CZ" b="1"/>
              <a:t>tréninku vytrvalosti</a:t>
            </a:r>
          </a:p>
          <a:p>
            <a:pPr algn="ctr">
              <a:defRPr/>
            </a:pPr>
            <a:endParaRPr lang="cs-CZ" b="1"/>
          </a:p>
          <a:p>
            <a:pPr algn="ctr">
              <a:defRPr/>
            </a:pPr>
            <a:r>
              <a:rPr lang="cs-CZ" b="1">
                <a:solidFill>
                  <a:srgbClr val="000066"/>
                </a:solidFill>
              </a:rPr>
              <a:t>Přestávky mezi cviky:</a:t>
            </a:r>
          </a:p>
          <a:p>
            <a:pPr algn="ctr">
              <a:defRPr/>
            </a:pPr>
            <a:r>
              <a:rPr lang="cs-CZ" b="1"/>
              <a:t>trénink síly a svalového výkonu při cvičení v rozsahu několika kloubů </a:t>
            </a:r>
          </a:p>
          <a:p>
            <a:pPr algn="ctr">
              <a:defRPr/>
            </a:pPr>
            <a:r>
              <a:rPr lang="cs-CZ" b="1"/>
              <a:t>2 až 3 minuty</a:t>
            </a:r>
          </a:p>
          <a:p>
            <a:pPr algn="ctr">
              <a:defRPr/>
            </a:pPr>
            <a:r>
              <a:rPr lang="cs-CZ" b="1"/>
              <a:t>trénink síly a svalového výkonu</a:t>
            </a:r>
            <a:r>
              <a:rPr lang="cs-CZ"/>
              <a:t> </a:t>
            </a:r>
            <a:r>
              <a:rPr lang="cs-CZ" b="1"/>
              <a:t>při cvičení v rozsahu jednoho kloubu </a:t>
            </a:r>
          </a:p>
          <a:p>
            <a:pPr algn="ctr">
              <a:defRPr/>
            </a:pPr>
            <a:r>
              <a:rPr lang="cs-CZ" b="1"/>
              <a:t>1 až 2 minuty</a:t>
            </a:r>
          </a:p>
          <a:p>
            <a:pPr algn="ctr">
              <a:defRPr/>
            </a:pPr>
            <a:r>
              <a:rPr lang="cs-CZ" b="1"/>
              <a:t>tréninku na zvýšení svalového objemu</a:t>
            </a:r>
          </a:p>
          <a:p>
            <a:pPr algn="ctr">
              <a:defRPr/>
            </a:pPr>
            <a:r>
              <a:rPr lang="cs-CZ" b="1"/>
              <a:t>1 až 2 minuty</a:t>
            </a:r>
          </a:p>
          <a:p>
            <a:pPr algn="ctr">
              <a:defRPr/>
            </a:pPr>
            <a:r>
              <a:rPr lang="cs-CZ" b="1"/>
              <a:t>trénink svalové vytrvalosti </a:t>
            </a:r>
          </a:p>
          <a:p>
            <a:pPr algn="ctr">
              <a:defRPr/>
            </a:pPr>
            <a:r>
              <a:rPr lang="cs-CZ" b="1"/>
              <a:t>&lt; 1 minuta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333375"/>
            <a:ext cx="8642350" cy="6221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cs-CZ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marL="342900" indent="-342900" algn="ctr">
              <a:defRPr/>
            </a:pPr>
            <a:endParaRPr lang="cs-CZ" b="1">
              <a:latin typeface="Calibri" pitchFamily="34" charset="0"/>
            </a:endParaRPr>
          </a:p>
          <a:p>
            <a:pPr marL="342900" indent="-342900" algn="ctr">
              <a:defRPr/>
            </a:pPr>
            <a:r>
              <a:rPr lang="cs-CZ" sz="2000" b="1">
                <a:latin typeface="Calibri" pitchFamily="34" charset="0"/>
              </a:rPr>
              <a:t>Ad2. </a:t>
            </a:r>
            <a:r>
              <a:rPr lang="cs-CZ" sz="2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DYNAMICKÝ</a:t>
            </a:r>
            <a:r>
              <a:rPr lang="cs-CZ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ODPOROVÝ TRÉNINK </a:t>
            </a:r>
            <a:endParaRPr lang="cs-CZ" sz="24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algn="ctr">
              <a:defRPr/>
            </a:pPr>
            <a:r>
              <a:rPr lang="cs-CZ" sz="20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Série: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cs-CZ" b="1"/>
              <a:t>Starší a netrénované osoby </a:t>
            </a:r>
            <a:r>
              <a:rPr lang="cs-CZ" sz="2000" b="1">
                <a:solidFill>
                  <a:srgbClr val="000066"/>
                </a:solidFill>
              </a:rPr>
              <a:t>1 až 2 série cviků</a:t>
            </a:r>
            <a:r>
              <a:rPr lang="cs-CZ" b="1"/>
              <a:t> (kratší trvání a menší únava), po omezenou dobu (3 až 4 měsíce) - stejně efektivní jako trénink s několika sériemi cvičení (?)</a:t>
            </a:r>
            <a:r>
              <a:rPr lang="cs-CZ"/>
              <a:t> 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cs-CZ" b="1"/>
              <a:t>Celkový počet sérií cvičení jedné specifické svalové skupiny (např. počet sérií různých cvičení flexorů paže). Doporučení: v průměru </a:t>
            </a:r>
            <a:r>
              <a:rPr lang="cs-CZ" sz="2000" b="1">
                <a:solidFill>
                  <a:srgbClr val="000066"/>
                </a:solidFill>
              </a:rPr>
              <a:t>4 série cviků </a:t>
            </a:r>
            <a:r>
              <a:rPr lang="cs-CZ" b="1"/>
              <a:t>jedné svalové skupiny u začátečníků i pokročilých (?) 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cs-CZ" b="1"/>
              <a:t>Závodní sportovci (vzpěrači, kulturisti) až </a:t>
            </a:r>
            <a:r>
              <a:rPr lang="cs-CZ" sz="2000" b="1">
                <a:solidFill>
                  <a:srgbClr val="000066"/>
                </a:solidFill>
              </a:rPr>
              <a:t>8 sérií za trénink</a:t>
            </a:r>
          </a:p>
          <a:p>
            <a:pPr marL="342900" indent="-342900">
              <a:buFontTx/>
              <a:buAutoNum type="alphaLcParenR"/>
              <a:defRPr/>
            </a:pPr>
            <a:endParaRPr lang="cs-CZ" sz="2000" b="1">
              <a:solidFill>
                <a:srgbClr val="000066"/>
              </a:solidFill>
            </a:endParaRPr>
          </a:p>
          <a:p>
            <a:pPr marL="342900" indent="-342900" algn="ctr">
              <a:defRPr/>
            </a:pPr>
            <a:r>
              <a:rPr lang="cs-CZ" sz="2000" b="1">
                <a:solidFill>
                  <a:srgbClr val="000066"/>
                </a:solidFill>
              </a:rPr>
              <a:t>Frekvence:</a:t>
            </a:r>
            <a:endParaRPr lang="cs-CZ" b="1"/>
          </a:p>
          <a:p>
            <a:pPr marL="342900" indent="-342900">
              <a:buFontTx/>
              <a:buAutoNum type="alphaLcParenR"/>
              <a:defRPr/>
            </a:pPr>
            <a:r>
              <a:rPr lang="cs-CZ" b="1"/>
              <a:t>Nízká svalová síla - efektivní i </a:t>
            </a:r>
            <a:r>
              <a:rPr lang="cs-CZ" b="1">
                <a:solidFill>
                  <a:srgbClr val="000066"/>
                </a:solidFill>
              </a:rPr>
              <a:t>jeden trénink</a:t>
            </a:r>
            <a:r>
              <a:rPr lang="cs-CZ" b="1"/>
              <a:t> za týden 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cs-CZ" b="1"/>
              <a:t>Ostatní - </a:t>
            </a:r>
            <a:r>
              <a:rPr lang="cs-CZ" b="1">
                <a:solidFill>
                  <a:srgbClr val="000066"/>
                </a:solidFill>
              </a:rPr>
              <a:t>2 - 3krát týdně</a:t>
            </a:r>
            <a:r>
              <a:rPr lang="cs-CZ" b="1"/>
              <a:t>, každá svalová skupina 2krát týdně, mezi tréninky jednotlivých svalových skupin přestávka asi 2 dny (zotavení, redukce rizika zranění)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cs-CZ" b="1"/>
              <a:t>Vzpěrači a kulturisti </a:t>
            </a:r>
            <a:r>
              <a:rPr lang="cs-CZ" b="1">
                <a:solidFill>
                  <a:srgbClr val="000066"/>
                </a:solidFill>
              </a:rPr>
              <a:t>4 až 6 tréninků týdně, </a:t>
            </a:r>
            <a:r>
              <a:rPr lang="cs-CZ" b="1"/>
              <a:t>jednotlivé tréninky rozděleny do dvou nebo tří fází</a:t>
            </a:r>
          </a:p>
          <a:p>
            <a:pPr marL="342900" indent="-342900" algn="ctr">
              <a:defRPr/>
            </a:pPr>
            <a:endParaRPr lang="cs-CZ" b="1"/>
          </a:p>
          <a:p>
            <a:pPr marL="342900" indent="-342900" algn="ctr">
              <a:defRPr/>
            </a:pPr>
            <a:r>
              <a:rPr lang="cs-CZ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333375"/>
            <a:ext cx="8642350" cy="4881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marL="342900" indent="-342900" algn="ctr">
              <a:defRPr/>
            </a:pPr>
            <a:endParaRPr lang="cs-CZ" b="1" dirty="0">
              <a:latin typeface="Calibri" pitchFamily="34" charset="0"/>
            </a:endParaRPr>
          </a:p>
          <a:p>
            <a:pPr marL="342900" indent="-342900" algn="ctr">
              <a:defRPr/>
            </a:pPr>
            <a:r>
              <a:rPr lang="cs-CZ" sz="2000" b="1" dirty="0">
                <a:latin typeface="Calibri" pitchFamily="34" charset="0"/>
              </a:rPr>
              <a:t>Ad2. </a:t>
            </a:r>
            <a:r>
              <a:rPr lang="cs-CZ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DYNAMICKÝ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ODPOROVÝ TRÉNINK 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42900" indent="-342900" algn="ctr">
              <a:defRPr/>
            </a:pPr>
            <a:r>
              <a:rPr lang="cs-CZ" b="1" dirty="0"/>
              <a:t>Celkový tréninkový objem </a:t>
            </a:r>
          </a:p>
          <a:p>
            <a:pPr marL="342900" indent="-342900" algn="ctr">
              <a:defRPr/>
            </a:pPr>
            <a:r>
              <a:rPr lang="cs-CZ" b="1" i="1" dirty="0"/>
              <a:t>(součet všech opakování násobených přemístěnými zátěžemi)</a:t>
            </a:r>
          </a:p>
          <a:p>
            <a:pPr marL="342900" indent="-342900" algn="ctr">
              <a:defRPr/>
            </a:pPr>
            <a:r>
              <a:rPr lang="cs-CZ" b="1" dirty="0"/>
              <a:t>Princip progrese = zvyšování síly</a:t>
            </a:r>
          </a:p>
          <a:p>
            <a:pPr marL="342900" indent="-342900" algn="ctr">
              <a:defRPr/>
            </a:pPr>
            <a:r>
              <a:rPr lang="cs-CZ" sz="1600" b="1" i="1" dirty="0"/>
              <a:t>(počet cviků, počet opakování v každé sérii, </a:t>
            </a:r>
          </a:p>
          <a:p>
            <a:pPr marL="342900" indent="-342900" algn="ctr">
              <a:defRPr/>
            </a:pPr>
            <a:r>
              <a:rPr lang="cs-CZ" sz="1600" b="1" i="1" dirty="0"/>
              <a:t>počet sérií pro každý cvik, frekvence tréninků)</a:t>
            </a:r>
          </a:p>
          <a:p>
            <a:pPr marL="342900" indent="-342900" algn="ctr">
              <a:defRPr/>
            </a:pPr>
            <a:endParaRPr lang="cs-CZ" b="1" dirty="0"/>
          </a:p>
          <a:p>
            <a:pPr marL="342900" indent="-342900" algn="ctr">
              <a:defRPr/>
            </a:pPr>
            <a:endParaRPr lang="cs-CZ" b="1" dirty="0"/>
          </a:p>
          <a:p>
            <a:pPr marL="342900" indent="-342900">
              <a:buFontTx/>
              <a:buChar char="•"/>
              <a:defRPr/>
            </a:pPr>
            <a:r>
              <a:rPr lang="cs-CZ" b="1" dirty="0"/>
              <a:t>Minimálně jedno cvičení pro každou hlavní svalovou skupinu</a:t>
            </a:r>
          </a:p>
          <a:p>
            <a:pPr marL="342900" indent="-342900">
              <a:buFontTx/>
              <a:buChar char="•"/>
              <a:defRPr/>
            </a:pPr>
            <a:r>
              <a:rPr lang="cs-CZ" b="1" dirty="0"/>
              <a:t>Stejnoměrné zatěžování </a:t>
            </a:r>
          </a:p>
          <a:p>
            <a:pPr marL="800100" lvl="1" indent="-342900">
              <a:buFontTx/>
              <a:buChar char="•"/>
              <a:defRPr/>
            </a:pPr>
            <a:r>
              <a:rPr lang="cs-CZ" b="1" dirty="0"/>
              <a:t>agonistů a antagonistů</a:t>
            </a:r>
          </a:p>
          <a:p>
            <a:pPr marL="800100" lvl="1" indent="-342900">
              <a:buFontTx/>
              <a:buChar char="•"/>
              <a:defRPr/>
            </a:pPr>
            <a:r>
              <a:rPr lang="cs-CZ" b="1" dirty="0"/>
              <a:t>kontralaterálních svalových skupin (vpravo a vlevo) </a:t>
            </a:r>
          </a:p>
          <a:p>
            <a:pPr marL="800100" lvl="1" indent="-342900">
              <a:buFontTx/>
              <a:buChar char="•"/>
              <a:defRPr/>
            </a:pPr>
            <a:r>
              <a:rPr lang="cs-CZ" b="1" dirty="0"/>
              <a:t>skupin horní a dolní poloviny těla</a:t>
            </a:r>
          </a:p>
          <a:p>
            <a:pPr marL="342900" indent="-342900" algn="ctr">
              <a:defRPr/>
            </a:pPr>
            <a:endParaRPr lang="cs-CZ" b="1" dirty="0"/>
          </a:p>
          <a:p>
            <a:pPr marL="342900" indent="-342900" algn="ctr">
              <a:defRPr/>
            </a:pPr>
            <a:endParaRPr lang="cs-CZ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79388" y="333375"/>
            <a:ext cx="8785225" cy="6154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Pravidelná rychlá chůze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působí pozitivně na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aerobní kapacitu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sacharidový a lipidový metabolismus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na krevní tlak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složení těla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napomáhá redukovat nadměrnou tělesnou hmotnost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snižuje psychickou tenzi a anxietu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zlepšuje kardiovaskulární zdraví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Má primárně i sekundárně preventivní účinky na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ischemickou chorobu srdeční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diabetes mellitus 2. typu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kolorektální karcinom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cs-CZ" sz="2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0825" y="333375"/>
            <a:ext cx="8642350" cy="411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cs-CZ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marL="342900" indent="-342900" algn="ctr">
              <a:defRPr/>
            </a:pPr>
            <a:endParaRPr lang="cs-CZ" b="1">
              <a:latin typeface="Calibri" pitchFamily="34" charset="0"/>
            </a:endParaRPr>
          </a:p>
          <a:p>
            <a:pPr marL="342900" indent="-342900" algn="ctr">
              <a:defRPr/>
            </a:pPr>
            <a:r>
              <a:rPr lang="cs-CZ" sz="2000" b="1">
                <a:latin typeface="Calibri" pitchFamily="34" charset="0"/>
              </a:rPr>
              <a:t>Ad2. </a:t>
            </a:r>
            <a:r>
              <a:rPr lang="cs-CZ" sz="2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DYNAMICKÝ</a:t>
            </a:r>
            <a:r>
              <a:rPr lang="cs-CZ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ODPOROVÝ TRÉNINK </a:t>
            </a:r>
            <a:endParaRPr lang="cs-CZ" sz="20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42900" indent="-342900" algn="ctr">
              <a:defRPr/>
            </a:pPr>
            <a:r>
              <a:rPr lang="cs-CZ" b="1"/>
              <a:t>A) Nejdříve cvičení působící na několik kloubů </a:t>
            </a:r>
          </a:p>
          <a:p>
            <a:pPr marL="342900" indent="-342900" algn="ctr">
              <a:defRPr/>
            </a:pPr>
            <a:r>
              <a:rPr lang="cs-CZ" b="1" i="1"/>
              <a:t>(např. bench press, leg press, atd.) </a:t>
            </a:r>
          </a:p>
          <a:p>
            <a:pPr marL="342900" indent="-342900" algn="ctr">
              <a:defRPr/>
            </a:pPr>
            <a:r>
              <a:rPr lang="cs-CZ" b="1"/>
              <a:t>kontrakce velkých svalů jedné nebo více velkých svalových skupin </a:t>
            </a:r>
          </a:p>
          <a:p>
            <a:pPr marL="342900" indent="-342900" algn="ctr">
              <a:defRPr/>
            </a:pPr>
            <a:r>
              <a:rPr lang="cs-CZ" b="1" i="1"/>
              <a:t>(např. m. quadriceps femoris, m. gluteus maximus, m. pactoralis major, m. latissimus dorsi, atd.) </a:t>
            </a:r>
          </a:p>
          <a:p>
            <a:pPr marL="342900" indent="-342900" algn="ctr">
              <a:defRPr/>
            </a:pPr>
            <a:endParaRPr lang="cs-CZ" b="1" i="1"/>
          </a:p>
          <a:p>
            <a:pPr marL="342900" indent="-342900" algn="ctr">
              <a:defRPr/>
            </a:pPr>
            <a:r>
              <a:rPr lang="cs-CZ" b="1"/>
              <a:t>B) Potom cviky působící přes jeden kloub - menší svalové skupiny</a:t>
            </a:r>
          </a:p>
          <a:p>
            <a:pPr marL="342900" indent="-342900" algn="ctr">
              <a:defRPr/>
            </a:pPr>
            <a:endParaRPr lang="cs-CZ" b="1"/>
          </a:p>
          <a:p>
            <a:pPr marL="342900" indent="-342900" algn="ctr">
              <a:defRPr/>
            </a:pPr>
            <a:r>
              <a:rPr lang="cs-CZ" b="1"/>
              <a:t>Začátečníci - následující cvičení nezatěžuje svaly předcházejícího cvičení </a:t>
            </a:r>
          </a:p>
          <a:p>
            <a:pPr marL="342900" indent="-342900" algn="ctr">
              <a:defRPr/>
            </a:pPr>
            <a:r>
              <a:rPr lang="cs-CZ" b="1"/>
              <a:t>(rychlejší zotavení, menší svalová únava) </a:t>
            </a:r>
          </a:p>
          <a:p>
            <a:pPr marL="342900" indent="-342900" algn="ctr">
              <a:defRPr/>
            </a:pPr>
            <a:endParaRPr lang="cs-CZ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2073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algn="ctr"/>
            <a:endParaRPr lang="cs-CZ" sz="2400" b="1" dirty="0"/>
          </a:p>
          <a:p>
            <a:pPr algn="ctr"/>
            <a:r>
              <a:rPr lang="cs-CZ" b="1" dirty="0"/>
              <a:t>Ad2. 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KRUHOVÝ ODPOROVÝ TRÉNINK</a:t>
            </a: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buFontTx/>
              <a:buChar char="•"/>
            </a:pPr>
            <a:r>
              <a:rPr lang="cs-CZ" b="1" dirty="0">
                <a:latin typeface="Calibri" pitchFamily="34" charset="0"/>
              </a:rPr>
              <a:t>zvýšení svalové síly a vytrvalosti</a:t>
            </a:r>
          </a:p>
          <a:p>
            <a:pPr>
              <a:buFontTx/>
              <a:buChar char="•"/>
            </a:pPr>
            <a:r>
              <a:rPr lang="cs-CZ" b="1" dirty="0">
                <a:latin typeface="Calibri" pitchFamily="34" charset="0"/>
              </a:rPr>
              <a:t>zlepšení kardiorespirační zdatnosti</a:t>
            </a:r>
          </a:p>
          <a:p>
            <a:endParaRPr lang="cs-CZ" b="1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cs-CZ" b="1" dirty="0">
                <a:latin typeface="Calibri" pitchFamily="34" charset="0"/>
              </a:rPr>
              <a:t>10 až 15 stanovišť </a:t>
            </a:r>
            <a:r>
              <a:rPr lang="cs-CZ" b="1" i="1" dirty="0">
                <a:latin typeface="Calibri" pitchFamily="34" charset="0"/>
              </a:rPr>
              <a:t>(rozmístěné v kruhu</a:t>
            </a:r>
            <a:r>
              <a:rPr lang="cs-CZ" b="1" i="1" dirty="0" smtClean="0">
                <a:latin typeface="Calibri" pitchFamily="34" charset="0"/>
              </a:rPr>
              <a:t>)</a:t>
            </a:r>
            <a:endParaRPr lang="cs-CZ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0963"/>
            <a:ext cx="8856663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Rectangle 5"/>
          <p:cNvSpPr>
            <a:spLocks noChangeArrowheads="1"/>
          </p:cNvSpPr>
          <p:nvPr/>
        </p:nvSpPr>
        <p:spPr bwMode="auto">
          <a:xfrm>
            <a:off x="2700338" y="3068638"/>
            <a:ext cx="3167062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>
                <a:latin typeface="Calibri" pitchFamily="34" charset="0"/>
              </a:rPr>
              <a:t>Kruhový trénink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207375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algn="ctr"/>
            <a:endParaRPr lang="cs-CZ" sz="2400" b="1" dirty="0"/>
          </a:p>
          <a:p>
            <a:pPr algn="ctr"/>
            <a:r>
              <a:rPr lang="cs-CZ" b="1" dirty="0"/>
              <a:t>Ad2. 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KRUHOVÝ ODPOROVÝ TRÉNINK</a:t>
            </a:r>
            <a:r>
              <a:rPr 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buFontTx/>
              <a:buChar char="•"/>
            </a:pPr>
            <a:r>
              <a:rPr lang="cs-CZ" b="1" dirty="0">
                <a:latin typeface="Calibri" pitchFamily="34" charset="0"/>
              </a:rPr>
              <a:t>zvýšení svalové síly a vytrvalosti</a:t>
            </a:r>
          </a:p>
          <a:p>
            <a:pPr>
              <a:buFontTx/>
              <a:buChar char="•"/>
            </a:pPr>
            <a:r>
              <a:rPr lang="cs-CZ" b="1" dirty="0">
                <a:latin typeface="Calibri" pitchFamily="34" charset="0"/>
              </a:rPr>
              <a:t>zlepšení kardiorespirační zdatnosti</a:t>
            </a:r>
          </a:p>
          <a:p>
            <a:endParaRPr lang="cs-CZ" b="1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cs-CZ" b="1" dirty="0">
                <a:latin typeface="Calibri" pitchFamily="34" charset="0"/>
              </a:rPr>
              <a:t>10 až 15 stanovišť </a:t>
            </a:r>
            <a:r>
              <a:rPr lang="cs-CZ" b="1" i="1" dirty="0">
                <a:latin typeface="Calibri" pitchFamily="34" charset="0"/>
              </a:rPr>
              <a:t>(rozmístěné v kruhu)</a:t>
            </a:r>
          </a:p>
          <a:p>
            <a:pPr>
              <a:buFontTx/>
              <a:buChar char="•"/>
            </a:pPr>
            <a:r>
              <a:rPr lang="cs-CZ" b="1" dirty="0">
                <a:latin typeface="Calibri" pitchFamily="34" charset="0"/>
              </a:rPr>
              <a:t>za 20 až 30 minut 2 až 3krát </a:t>
            </a:r>
            <a:r>
              <a:rPr lang="cs-CZ" b="1" i="1" dirty="0">
                <a:latin typeface="Calibri" pitchFamily="34" charset="0"/>
              </a:rPr>
              <a:t>(2 až 3 série)</a:t>
            </a:r>
          </a:p>
          <a:p>
            <a:pPr>
              <a:buFontTx/>
              <a:buChar char="•"/>
            </a:pPr>
            <a:r>
              <a:rPr lang="cs-CZ" b="1" dirty="0">
                <a:latin typeface="Calibri" pitchFamily="34" charset="0"/>
              </a:rPr>
              <a:t>postupně jednotlivé svalové skupiny </a:t>
            </a:r>
            <a:r>
              <a:rPr lang="cs-CZ" b="1" i="1" dirty="0">
                <a:latin typeface="Calibri" pitchFamily="34" charset="0"/>
              </a:rPr>
              <a:t>(1 – 3 cviky pro jednu svalovou skupinu)</a:t>
            </a:r>
            <a:r>
              <a:rPr lang="cs-CZ" b="1" dirty="0">
                <a:latin typeface="Calibri" pitchFamily="34" charset="0"/>
              </a:rPr>
              <a:t> na několika stanovištích</a:t>
            </a:r>
          </a:p>
          <a:p>
            <a:pPr>
              <a:buFontTx/>
              <a:buChar char="•"/>
            </a:pPr>
            <a:r>
              <a:rPr lang="cs-CZ" b="1" dirty="0">
                <a:latin typeface="Calibri" pitchFamily="34" charset="0"/>
              </a:rPr>
              <a:t>na každém stanovišti asi 30 sekund </a:t>
            </a:r>
            <a:r>
              <a:rPr lang="cs-CZ" b="1" i="1" dirty="0">
                <a:latin typeface="Calibri" pitchFamily="34" charset="0"/>
              </a:rPr>
              <a:t>(intenzita 40 až 55 % 1-RM nebo 8 až 15 RM)</a:t>
            </a:r>
          </a:p>
          <a:p>
            <a:pPr>
              <a:buFontTx/>
              <a:buChar char="•"/>
            </a:pPr>
            <a:r>
              <a:rPr lang="cs-CZ" b="1" dirty="0">
                <a:latin typeface="Calibri" pitchFamily="34" charset="0"/>
              </a:rPr>
              <a:t>15 až 20 sekund klid a přesun na další stanoviště</a:t>
            </a:r>
          </a:p>
          <a:p>
            <a:pPr algn="ctr"/>
            <a:endParaRPr lang="cs-CZ" b="1" dirty="0">
              <a:latin typeface="Calibri" pitchFamily="34" charset="0"/>
            </a:endParaRPr>
          </a:p>
          <a:p>
            <a:pPr algn="ctr"/>
            <a:r>
              <a:rPr lang="cs-CZ" b="1" dirty="0">
                <a:latin typeface="Calibri" pitchFamily="34" charset="0"/>
              </a:rPr>
              <a:t>Zpočátku nižší zátěž a menší počet opakování, </a:t>
            </a:r>
          </a:p>
          <a:p>
            <a:pPr algn="ctr"/>
            <a:r>
              <a:rPr lang="cs-CZ" b="1" dirty="0">
                <a:latin typeface="Calibri" pitchFamily="34" charset="0"/>
              </a:rPr>
              <a:t>postupně zvyšování intenzity i počtu opakování</a:t>
            </a:r>
          </a:p>
          <a:p>
            <a:pPr algn="ctr"/>
            <a:endParaRPr lang="cs-CZ" b="1" dirty="0">
              <a:latin typeface="Calibri" pitchFamily="34" charset="0"/>
            </a:endParaRPr>
          </a:p>
          <a:p>
            <a:pPr algn="ctr"/>
            <a:r>
              <a:rPr lang="cs-CZ" b="1" dirty="0" smtClean="0">
                <a:latin typeface="Calibri" pitchFamily="34" charset="0"/>
              </a:rPr>
              <a:t>Obvykle </a:t>
            </a:r>
            <a:r>
              <a:rPr lang="cs-CZ" b="1" dirty="0">
                <a:latin typeface="Calibri" pitchFamily="34" charset="0"/>
              </a:rPr>
              <a:t>3 dny v týdnu, minimálně 6 týdnů</a:t>
            </a:r>
          </a:p>
          <a:p>
            <a:pPr algn="ctr"/>
            <a:endParaRPr lang="cs-CZ" b="1" dirty="0">
              <a:latin typeface="Calibri" pitchFamily="34" charset="0"/>
            </a:endParaRPr>
          </a:p>
          <a:p>
            <a:pPr algn="ctr"/>
            <a:r>
              <a:rPr lang="cs-CZ" b="1" dirty="0">
                <a:latin typeface="Calibri" pitchFamily="34" charset="0"/>
              </a:rPr>
              <a:t>Zařazení aerobního stanovišť mezi odporová stanoviště zvyšuje kardiorespirační </a:t>
            </a:r>
          </a:p>
          <a:p>
            <a:pPr algn="ctr"/>
            <a:r>
              <a:rPr lang="cs-CZ" b="1" dirty="0">
                <a:latin typeface="Calibri" pitchFamily="34" charset="0"/>
              </a:rPr>
              <a:t>=</a:t>
            </a:r>
          </a:p>
          <a:p>
            <a:pPr algn="ctr"/>
            <a:r>
              <a:rPr lang="cs-CZ" b="1" dirty="0" smtClean="0">
                <a:latin typeface="Calibri" pitchFamily="34" charset="0"/>
              </a:rPr>
              <a:t>„</a:t>
            </a:r>
            <a:r>
              <a:rPr lang="cs-CZ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SUPER KRUHOVÝ ODPOROVÝ TRÉNINK</a:t>
            </a:r>
            <a:r>
              <a:rPr lang="cs-CZ" b="1" dirty="0" smtClean="0">
                <a:latin typeface="Calibri" pitchFamily="34" charset="0"/>
              </a:rPr>
              <a:t>“ </a:t>
            </a:r>
            <a:endParaRPr lang="cs-CZ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806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60648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algn="ctr"/>
            <a:r>
              <a:rPr lang="cs-CZ" sz="2000" b="1" dirty="0" smtClean="0"/>
              <a:t>Ad. 3. </a:t>
            </a: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IZOKINETICKÝ TRÉNINK 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Plný rozsah pohybu a maximální síla</a:t>
            </a:r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zvyšování svalové síly, vytrvalosti a svalového výkonu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Dynamické zkracující kontrakce svalových skupin proti odporu, </a:t>
            </a:r>
          </a:p>
          <a:p>
            <a:pPr algn="ctr"/>
            <a:r>
              <a:rPr lang="cs-CZ" b="1" dirty="0" smtClean="0"/>
              <a:t>který se přizpůsobuje síle vynaložené svaly podílejícími se na pohybu </a:t>
            </a:r>
          </a:p>
          <a:p>
            <a:pPr algn="ctr"/>
            <a:endParaRPr lang="cs-CZ" b="1" dirty="0" smtClean="0"/>
          </a:p>
          <a:p>
            <a:pPr algn="ctr"/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Rychlost pohybu je stálá a odpor se mění s vynaloženou silou</a:t>
            </a:r>
          </a:p>
          <a:p>
            <a:pPr algn="ctr"/>
            <a:endParaRPr lang="cs-CZ" b="1" dirty="0" smtClean="0"/>
          </a:p>
          <a:p>
            <a:pPr algn="ctr"/>
            <a:endParaRPr lang="cs-CZ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ČÍM VYŠŠÍ JE TLAK NEBO TAH, TÍM VĚTŠÍ JE ODPOR</a:t>
            </a:r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endParaRPr lang="cs-CZ" b="1" dirty="0" smtClean="0"/>
          </a:p>
          <a:p>
            <a:pPr algn="ctr"/>
            <a:endParaRPr lang="cs-CZ" b="1" dirty="0"/>
          </a:p>
        </p:txBody>
      </p:sp>
      <p:sp>
        <p:nvSpPr>
          <p:cNvPr id="3" name="Šipka dolů 2"/>
          <p:cNvSpPr/>
          <p:nvPr/>
        </p:nvSpPr>
        <p:spPr>
          <a:xfrm>
            <a:off x="4355976" y="1700808"/>
            <a:ext cx="216024" cy="576064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386" name="Picture 2" descr="http://www.fitcoach.cz/wp-content/uploads/2011/12/IMG_78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050" y="764704"/>
            <a:ext cx="2112234" cy="1584176"/>
          </a:xfrm>
          <a:prstGeom prst="rect">
            <a:avLst/>
          </a:prstGeom>
          <a:noFill/>
        </p:spPr>
      </p:pic>
      <p:sp>
        <p:nvSpPr>
          <p:cNvPr id="6" name="Zaoblený obdélník 5"/>
          <p:cNvSpPr/>
          <p:nvPr/>
        </p:nvSpPr>
        <p:spPr>
          <a:xfrm>
            <a:off x="1331640" y="4365104"/>
            <a:ext cx="6408712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www.rehabworld.biz/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357822" cy="4542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60648"/>
            <a:ext cx="8208912" cy="57861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algn="ctr"/>
            <a:r>
              <a:rPr lang="cs-CZ" sz="2000" b="1" dirty="0" smtClean="0"/>
              <a:t>Ad. 3. </a:t>
            </a:r>
            <a:r>
              <a:rPr lang="cs-CZ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IZOKINETICKÝ TRÉNINK </a:t>
            </a:r>
          </a:p>
          <a:p>
            <a:pPr algn="ctr"/>
            <a:endParaRPr lang="cs-CZ" b="1" dirty="0" smtClean="0"/>
          </a:p>
          <a:p>
            <a:pPr algn="ctr"/>
            <a:r>
              <a:rPr lang="cs-CZ" sz="2000" b="1" dirty="0" smtClean="0">
                <a:latin typeface="+mn-lt"/>
              </a:rPr>
              <a:t>Rychlost pohybu řízena mechanicky </a:t>
            </a:r>
            <a:r>
              <a:rPr lang="cs-CZ" sz="2000" b="1" dirty="0" err="1" smtClean="0">
                <a:latin typeface="+mn-lt"/>
              </a:rPr>
              <a:t>izokinetickým</a:t>
            </a:r>
            <a:r>
              <a:rPr lang="cs-CZ" sz="2000" b="1" dirty="0" smtClean="0">
                <a:latin typeface="+mn-lt"/>
              </a:rPr>
              <a:t> dynamometrem </a:t>
            </a:r>
          </a:p>
          <a:p>
            <a:pPr algn="ctr"/>
            <a:r>
              <a:rPr lang="cs-CZ" b="1" dirty="0" smtClean="0">
                <a:latin typeface="+mn-lt"/>
              </a:rPr>
              <a:t>Rozsah = </a:t>
            </a:r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</a:t>
            </a:r>
            <a:r>
              <a:rPr lang="cs-CZ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až 300</a:t>
            </a:r>
            <a:r>
              <a:rPr lang="cs-CZ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.sec</a:t>
            </a:r>
            <a:r>
              <a:rPr lang="cs-CZ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-1</a:t>
            </a:r>
            <a:endParaRPr lang="cs-CZ" sz="2000" b="1" baseline="30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cs-CZ" b="1" i="1" dirty="0" smtClean="0">
                <a:latin typeface="+mn-lt"/>
              </a:rPr>
              <a:t>(v závislosti na potřebách a záměrech cvičících osob)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000" b="1" dirty="0" smtClean="0">
                <a:latin typeface="+mn-lt"/>
              </a:rPr>
              <a:t>Nárůst svalové síly v celém rozsahu od 30</a:t>
            </a:r>
            <a:r>
              <a:rPr lang="cs-CZ" sz="2000" b="1" baseline="30000" dirty="0" smtClean="0">
                <a:latin typeface="+mn-lt"/>
              </a:rPr>
              <a:t> o</a:t>
            </a:r>
            <a:r>
              <a:rPr lang="cs-CZ" sz="2000" b="1" dirty="0" smtClean="0">
                <a:latin typeface="+mn-lt"/>
              </a:rPr>
              <a:t> až do 300</a:t>
            </a:r>
            <a:r>
              <a:rPr lang="cs-CZ" sz="2000" b="1" baseline="30000" dirty="0" smtClean="0">
                <a:latin typeface="+mn-lt"/>
              </a:rPr>
              <a:t> o</a:t>
            </a:r>
            <a:r>
              <a:rPr lang="cs-CZ" sz="2000" b="1" dirty="0" smtClean="0">
                <a:latin typeface="+mn-lt"/>
              </a:rPr>
              <a:t>.sec</a:t>
            </a:r>
            <a:r>
              <a:rPr lang="cs-CZ" sz="2000" b="1" baseline="30000" dirty="0" smtClean="0">
                <a:latin typeface="+mn-lt"/>
              </a:rPr>
              <a:t>-1</a:t>
            </a:r>
            <a:r>
              <a:rPr lang="cs-CZ" sz="2000" b="1" dirty="0" smtClean="0">
                <a:latin typeface="+mn-lt"/>
              </a:rPr>
              <a:t>. </a:t>
            </a:r>
          </a:p>
          <a:p>
            <a:pPr algn="ctr"/>
            <a:r>
              <a:rPr lang="cs-CZ" sz="2000" b="1" dirty="0" smtClean="0">
                <a:latin typeface="+mn-lt"/>
              </a:rPr>
              <a:t>ale efektivita cvičení vyšší spíše při větších rychlostech </a:t>
            </a:r>
          </a:p>
          <a:p>
            <a:pPr algn="ctr"/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180</a:t>
            </a:r>
            <a:r>
              <a:rPr lang="cs-CZ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</a:t>
            </a:r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až 300</a:t>
            </a:r>
            <a:r>
              <a:rPr lang="cs-CZ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</a:t>
            </a:r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.sec</a:t>
            </a:r>
            <a:r>
              <a:rPr lang="cs-CZ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-1</a:t>
            </a:r>
          </a:p>
          <a:p>
            <a:pPr algn="ctr"/>
            <a:r>
              <a:rPr lang="cs-CZ" sz="2000" b="1" dirty="0" smtClean="0">
                <a:latin typeface="+mn-lt"/>
              </a:rPr>
              <a:t>než při nižších </a:t>
            </a:r>
          </a:p>
          <a:p>
            <a:pPr algn="ctr"/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30</a:t>
            </a:r>
            <a:r>
              <a:rPr lang="cs-CZ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</a:t>
            </a:r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až 60</a:t>
            </a:r>
            <a:r>
              <a:rPr lang="cs-CZ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</a:t>
            </a:r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.sec</a:t>
            </a:r>
            <a:r>
              <a:rPr lang="cs-CZ" sz="2400" b="1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-1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000" b="1" dirty="0" smtClean="0">
                <a:latin typeface="+mn-lt"/>
              </a:rPr>
              <a:t>Výsledek:</a:t>
            </a:r>
          </a:p>
          <a:p>
            <a:pPr algn="ctr"/>
            <a:r>
              <a:rPr lang="cs-CZ" sz="2000" b="1" dirty="0" smtClean="0">
                <a:latin typeface="+mn-lt"/>
              </a:rPr>
              <a:t>Malý nárůst objemu – větší nárůst svalové síly</a:t>
            </a:r>
          </a:p>
          <a:p>
            <a:pPr algn="ctr"/>
            <a:r>
              <a:rPr lang="cs-CZ" b="1" i="1" dirty="0" smtClean="0">
                <a:latin typeface="+mn-lt"/>
              </a:rPr>
              <a:t>(sport i rehabilitace)</a:t>
            </a:r>
          </a:p>
          <a:p>
            <a:pPr algn="ctr"/>
            <a:endParaRPr lang="cs-CZ" b="1" dirty="0" smtClean="0"/>
          </a:p>
          <a:p>
            <a:pPr algn="ctr"/>
            <a:endParaRPr lang="cs-CZ" b="1" dirty="0"/>
          </a:p>
        </p:txBody>
      </p:sp>
      <p:pic>
        <p:nvPicPr>
          <p:cNvPr id="130050" name="Picture 2" descr="http://i1.ytimg.com/vi/E75wVlfIR_w/maxresdefault.jpg?feature=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302858"/>
            <a:ext cx="4464496" cy="2510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835292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algn="ctr"/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DĚTI A ADOLESCENTI </a:t>
            </a:r>
          </a:p>
          <a:p>
            <a:pPr algn="ctr"/>
            <a:r>
              <a:rPr lang="cs-CZ" sz="2000" b="1" dirty="0" smtClean="0">
                <a:latin typeface="+mn-lt"/>
              </a:rPr>
              <a:t>Děti anatomicky a fyziologicky nezralé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000" b="1" dirty="0" smtClean="0">
                <a:latin typeface="+mn-lt"/>
              </a:rPr>
              <a:t>vysoká intenzita odporového tréninku se zásadně nedoporučuje </a:t>
            </a:r>
          </a:p>
          <a:p>
            <a:pPr algn="ctr"/>
            <a:r>
              <a:rPr lang="cs-CZ" sz="2000" b="1" dirty="0" smtClean="0">
                <a:latin typeface="+mn-lt"/>
              </a:rPr>
              <a:t>(nebezpečí např. fraktury růstové ploténky epifýzy!!!)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000" b="1" dirty="0" smtClean="0">
                <a:latin typeface="+mn-lt"/>
              </a:rPr>
              <a:t>Takový odpor, který jim dovolí 8 až 15 opakování v jedné sérii </a:t>
            </a:r>
          </a:p>
          <a:p>
            <a:pPr algn="ctr"/>
            <a:r>
              <a:rPr lang="cs-CZ" sz="2000" b="1" dirty="0" smtClean="0">
                <a:latin typeface="+mn-lt"/>
              </a:rPr>
              <a:t>(obvykle &lt; 80 % 1-RM)</a:t>
            </a:r>
          </a:p>
          <a:p>
            <a:pPr algn="ctr"/>
            <a:r>
              <a:rPr lang="cs-CZ" sz="2000" b="1" dirty="0" smtClean="0">
                <a:latin typeface="+mn-lt"/>
              </a:rPr>
              <a:t>Z hlediska zvyšování síly efektivnější větší počet opakování a menší zatížení, než menší počet opakování při větší zátěži. </a:t>
            </a:r>
          </a:p>
          <a:p>
            <a:pPr algn="ctr"/>
            <a:r>
              <a:rPr lang="cs-CZ" sz="2000" b="1" dirty="0" smtClean="0">
                <a:latin typeface="+mn-lt"/>
              </a:rPr>
              <a:t>Zvýšení síly u dětí </a:t>
            </a:r>
          </a:p>
          <a:p>
            <a:pPr algn="ctr"/>
            <a:r>
              <a:rPr lang="cs-CZ" sz="2000" b="1" dirty="0" smtClean="0">
                <a:latin typeface="+mn-lt"/>
              </a:rPr>
              <a:t>=</a:t>
            </a:r>
          </a:p>
          <a:p>
            <a:pPr algn="ctr"/>
            <a:r>
              <a:rPr lang="cs-CZ" sz="2000" b="1" dirty="0" smtClean="0">
                <a:latin typeface="+mn-lt"/>
              </a:rPr>
              <a:t>spíš výsledek nervové adaptace </a:t>
            </a:r>
          </a:p>
          <a:p>
            <a:pPr algn="ctr"/>
            <a:r>
              <a:rPr lang="cs-CZ" sz="2000" b="1" dirty="0" smtClean="0">
                <a:latin typeface="+mn-lt"/>
              </a:rPr>
              <a:t>(např. zvýšená aktivace motorické jednotky a lepší koordinace) </a:t>
            </a:r>
          </a:p>
          <a:p>
            <a:pPr algn="ctr"/>
            <a:r>
              <a:rPr lang="cs-CZ" sz="2000" b="1" dirty="0" smtClean="0">
                <a:latin typeface="+mn-lt"/>
              </a:rPr>
              <a:t>než svalové hypertrofie</a:t>
            </a:r>
          </a:p>
          <a:p>
            <a:pPr algn="ctr"/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Nezapomeň - pozitivní vliv na kostní denzitu!!!  </a:t>
            </a:r>
          </a:p>
          <a:p>
            <a:endParaRPr lang="cs-CZ" dirty="0"/>
          </a:p>
        </p:txBody>
      </p:sp>
      <p:sp>
        <p:nvSpPr>
          <p:cNvPr id="3" name="Šipka dolů 2"/>
          <p:cNvSpPr/>
          <p:nvPr/>
        </p:nvSpPr>
        <p:spPr>
          <a:xfrm>
            <a:off x="4427984" y="1412776"/>
            <a:ext cx="216024" cy="504056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83529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algn="ctr"/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LIDÉ VE STARŠÍHO VĚKU</a:t>
            </a:r>
          </a:p>
          <a:p>
            <a:pPr algn="ctr"/>
            <a:endParaRPr lang="cs-CZ" sz="2000" b="1" u="sng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menší počet motorických neuronů </a:t>
            </a:r>
            <a:r>
              <a:rPr lang="cs-CZ" b="1" i="1" dirty="0" smtClean="0">
                <a:latin typeface="+mn-lt"/>
              </a:rPr>
              <a:t>(zejména pro vlákna II. typu)</a:t>
            </a:r>
            <a:endParaRPr lang="cs-CZ" sz="2000" b="1" i="1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rychlost vedení v motorických a senzorických nervech pomalejší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reakční čas a schopnost vyvinout rychle maximální sílu významně snížená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000" b="1" dirty="0" smtClean="0">
                <a:latin typeface="+mn-lt"/>
              </a:rPr>
              <a:t>Zvýšení svalové síly v souvislosti s posilováním dochází 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endParaRPr lang="cs-CZ" sz="2000" b="1" dirty="0" smtClean="0">
              <a:latin typeface="+mn-lt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cs-CZ" sz="2000" b="1" dirty="0" smtClean="0">
                <a:latin typeface="+mn-lt"/>
              </a:rPr>
              <a:t>zvýšení frekvence motorické nervové stimulace 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cs-CZ" sz="2000" b="1" dirty="0" smtClean="0">
                <a:latin typeface="+mn-lt"/>
              </a:rPr>
              <a:t>zvýšení počtu stimulovaných motorických jednotek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000" b="1" dirty="0" smtClean="0">
                <a:latin typeface="+mn-lt"/>
              </a:rPr>
              <a:t>Intenzivní odporový trénink </a:t>
            </a:r>
          </a:p>
          <a:p>
            <a:pPr algn="ctr"/>
            <a:r>
              <a:rPr lang="cs-CZ" sz="2000" b="1" dirty="0" smtClean="0">
                <a:latin typeface="+mn-lt"/>
              </a:rPr>
              <a:t>=</a:t>
            </a:r>
          </a:p>
          <a:p>
            <a:pPr algn="ctr"/>
            <a:r>
              <a:rPr lang="cs-CZ" sz="2000" b="1" dirty="0" smtClean="0">
                <a:latin typeface="+mn-lt"/>
              </a:rPr>
              <a:t>i u starších osob svalová hypertrofie</a:t>
            </a:r>
          </a:p>
          <a:p>
            <a:pPr algn="ctr"/>
            <a:r>
              <a:rPr lang="cs-CZ" b="1" i="1" dirty="0" smtClean="0">
                <a:latin typeface="+mn-lt"/>
              </a:rPr>
              <a:t>(v % podobná změnám svalového objemu u mladších jedinců)</a:t>
            </a:r>
          </a:p>
        </p:txBody>
      </p:sp>
      <p:sp>
        <p:nvSpPr>
          <p:cNvPr id="4" name="Šipka dolů 3"/>
          <p:cNvSpPr/>
          <p:nvPr/>
        </p:nvSpPr>
        <p:spPr>
          <a:xfrm>
            <a:off x="4572000" y="2924944"/>
            <a:ext cx="216024" cy="504056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835292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algn="ctr"/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LIDÉ VE STARŠÍHO VĚKU</a:t>
            </a:r>
          </a:p>
          <a:p>
            <a:pPr algn="ctr"/>
            <a:endParaRPr lang="cs-CZ" sz="2000" b="1" dirty="0" smtClean="0"/>
          </a:p>
          <a:p>
            <a:pPr algn="ctr"/>
            <a:r>
              <a:rPr lang="cs-CZ" sz="2000" b="1" dirty="0" smtClean="0">
                <a:latin typeface="+mn-lt"/>
              </a:rPr>
              <a:t>Intenzivní odporový trénink by mohl efektivně neutralizovat </a:t>
            </a:r>
          </a:p>
          <a:p>
            <a:pPr algn="ctr"/>
            <a:r>
              <a:rPr lang="cs-CZ" sz="2000" b="1" dirty="0" smtClean="0">
                <a:latin typeface="+mn-lt"/>
              </a:rPr>
              <a:t>ztráty svalové tkáně související se stárnutím!!!  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000" b="1" dirty="0" smtClean="0">
                <a:latin typeface="+mn-lt"/>
              </a:rPr>
              <a:t>Cíl:</a:t>
            </a:r>
          </a:p>
          <a:p>
            <a:pPr algn="ctr"/>
            <a:r>
              <a:rPr lang="cs-CZ" sz="2000" b="1" dirty="0" smtClean="0">
                <a:solidFill>
                  <a:srgbClr val="000066"/>
                </a:solidFill>
                <a:latin typeface="+mn-lt"/>
              </a:rPr>
              <a:t>DOSÁHNOUT DOSTATEČNOU SVALOVOU ZDATNOST </a:t>
            </a:r>
          </a:p>
          <a:p>
            <a:pPr algn="ctr"/>
            <a:r>
              <a:rPr lang="cs-CZ" sz="2000" b="1" dirty="0" smtClean="0">
                <a:solidFill>
                  <a:srgbClr val="000066"/>
                </a:solidFill>
                <a:latin typeface="+mn-lt"/>
              </a:rPr>
              <a:t>A TÍM I VYKONÁVAT VŠECHNY POTŘEBNÉ HABITUÁLNÍ AKTIVITY </a:t>
            </a:r>
          </a:p>
          <a:p>
            <a:pPr algn="ctr"/>
            <a:r>
              <a:rPr lang="cs-CZ" sz="2000" b="1" dirty="0" smtClean="0">
                <a:solidFill>
                  <a:srgbClr val="000066"/>
                </a:solidFill>
                <a:latin typeface="+mn-lt"/>
              </a:rPr>
              <a:t>A ZACHOVAT SOBĚSTAČNOST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000" b="1" dirty="0" smtClean="0">
                <a:latin typeface="+mn-lt"/>
              </a:rPr>
              <a:t>Vedle zvýšení svalové síly i zvýšení výkonnosti 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při zvedání a snášení předmětů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při vstávání z podlahy nebo ze židle 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při chůzi (zejména při chůzi do schodů)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ZLEPŠENÍ ROVNOVÁHY A TÍM I ZMENŠENÍ RIZIKA PÁDŮ!!!  </a:t>
            </a:r>
          </a:p>
          <a:p>
            <a:endParaRPr lang="cs-CZ" dirty="0"/>
          </a:p>
        </p:txBody>
      </p:sp>
      <p:sp>
        <p:nvSpPr>
          <p:cNvPr id="5" name="Zaoblený obdélník 4"/>
          <p:cNvSpPr/>
          <p:nvPr/>
        </p:nvSpPr>
        <p:spPr>
          <a:xfrm>
            <a:off x="755576" y="2204864"/>
            <a:ext cx="7704856" cy="1440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388" y="260350"/>
            <a:ext cx="8713787" cy="591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EFEKTIVITA PRAVIDELNÉ POHYBOVÉ AKTIVITY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 HLEDISKA ZDRAVOTNÍCH BENEFITŮ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ZÁVISLÁ ZEJMÉNA NA INTENZITĚ ZATÍŽENÍ: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ČÍM VÍCE SE BLÍŽÍ ANAEROBNÍMU (RESPIRAČNÍMU) PRAHU,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TÍM VÝRAZNĚJŠÍ JE JEJÍ POZITIVNÍ VLIV NA ZDRAVÍ ČLOVĚKA!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Primární i sekundární prevence (u správně indikovaných pacientů)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n-lt"/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971600" y="3429000"/>
            <a:ext cx="7056784" cy="100811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Šipka dolů 3"/>
          <p:cNvSpPr/>
          <p:nvPr/>
        </p:nvSpPr>
        <p:spPr>
          <a:xfrm>
            <a:off x="4427984" y="1844824"/>
            <a:ext cx="216024" cy="72008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60648"/>
            <a:ext cx="84249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algn="ctr"/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LIDÉ VE STARŠÍHO VĚKU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000" b="1" dirty="0" smtClean="0">
                <a:latin typeface="+mn-lt"/>
              </a:rPr>
              <a:t>Doporučení ACSM starším osobám při odporovém cvičení 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střední intenzita zatížení 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 jedné sérii 8 – 10 různých cvičení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 – 15 opakování (50 až 80 % 1-RM)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frekvence minimálně 2 až 3 dny v týdnu po dobu 6 měsíců</a:t>
            </a:r>
          </a:p>
          <a:p>
            <a:pPr lvl="0"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během prvních 8 týdnů by měla být použitá malá zátěž</a:t>
            </a:r>
          </a:p>
          <a:p>
            <a:pPr lvl="0"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po návratu po dlouhodobém přerušení tréninku začínat opět s nízkou zátěží</a:t>
            </a:r>
          </a:p>
          <a:p>
            <a:pPr lvl="0"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detailně se seznámit s technikou cvičení a se správným dýcháním v průběhu cvičení</a:t>
            </a:r>
          </a:p>
          <a:p>
            <a:pPr lvl="0"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lepší využívat cvičení v rozsahu několika kloubů, než cvičení v rozsahu jednoho kloubu</a:t>
            </a:r>
          </a:p>
          <a:p>
            <a:pPr lvl="0"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vhodnější využívat stroje, které umožní stabilizaci polohy těla a kontrolu rozsahu pohybů</a:t>
            </a:r>
          </a:p>
          <a:p>
            <a:pPr lvl="0"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není vhodné využívat volná závaží</a:t>
            </a:r>
          </a:p>
          <a:p>
            <a:pPr lvl="0"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v žádném případě by cvičení nemělo být delší než 60 minut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260648"/>
            <a:ext cx="842493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ODPOROVÉ (REZISTENTNÍ, POSILOVACÍ) CVIČENÍ </a:t>
            </a:r>
          </a:p>
          <a:p>
            <a:pPr algn="ctr"/>
            <a:r>
              <a:rPr lang="cs-CZ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CVIČENÍ DOMA S VLASTNÍ VÁHOU</a:t>
            </a:r>
          </a:p>
          <a:p>
            <a:pPr algn="ctr"/>
            <a:r>
              <a:rPr lang="cs-CZ" sz="2000" b="1" dirty="0" smtClean="0">
                <a:latin typeface="+mn-lt"/>
              </a:rPr>
              <a:t>Svaly 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šíje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pletence horní končetiny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hýždí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zad </a:t>
            </a:r>
          </a:p>
          <a:p>
            <a:pPr>
              <a:buFont typeface="Arial" pitchFamily="34" charset="0"/>
              <a:buChar char="•"/>
            </a:pPr>
            <a:r>
              <a:rPr lang="cs-CZ" sz="2000" b="1" dirty="0" smtClean="0">
                <a:latin typeface="+mn-lt"/>
              </a:rPr>
              <a:t>břicha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b="1" i="1" dirty="0" smtClean="0">
                <a:latin typeface="+mn-lt"/>
              </a:rPr>
              <a:t>Břišní svaly = opora pro bederní část páteře </a:t>
            </a:r>
          </a:p>
          <a:p>
            <a:pPr algn="ctr"/>
            <a:r>
              <a:rPr lang="cs-CZ" b="1" i="1" dirty="0" smtClean="0">
                <a:latin typeface="+mn-lt"/>
              </a:rPr>
              <a:t>neměly by být při posilování ostatních partií unavené</a:t>
            </a:r>
          </a:p>
          <a:p>
            <a:pPr algn="ctr"/>
            <a:r>
              <a:rPr lang="cs-CZ" b="1" i="1" dirty="0" smtClean="0">
                <a:latin typeface="+mn-lt"/>
              </a:rPr>
              <a:t>Proto procvičujeme až na závěr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000" b="1" dirty="0" smtClean="0">
                <a:latin typeface="+mn-lt"/>
              </a:rPr>
              <a:t>Tah a tlak ve středním rozsahu pohybu</a:t>
            </a:r>
          </a:p>
          <a:p>
            <a:pPr algn="ctr"/>
            <a:r>
              <a:rPr lang="cs-CZ" sz="2000" b="1" dirty="0" smtClean="0">
                <a:latin typeface="+mn-lt"/>
              </a:rPr>
              <a:t>napětí v posilovaném svalu nebo svalové skupině</a:t>
            </a:r>
          </a:p>
          <a:p>
            <a:pPr algn="ctr"/>
            <a:endParaRPr lang="cs-CZ" sz="2000" b="1" dirty="0" smtClean="0">
              <a:latin typeface="+mn-lt"/>
            </a:endParaRPr>
          </a:p>
          <a:p>
            <a:pPr algn="ctr"/>
            <a:r>
              <a:rPr lang="cs-CZ" sz="2000" b="1" dirty="0" smtClean="0">
                <a:latin typeface="+mn-lt"/>
              </a:rPr>
              <a:t>Průběžné protahování posilovaných svalů </a:t>
            </a:r>
          </a:p>
          <a:p>
            <a:pPr algn="ctr"/>
            <a:r>
              <a:rPr lang="cs-CZ" sz="2000" b="1" dirty="0" smtClean="0">
                <a:latin typeface="+mn-lt"/>
              </a:rPr>
              <a:t>(za každou sérii posilování - protažení posilované partie) </a:t>
            </a:r>
          </a:p>
          <a:p>
            <a:endParaRPr lang="cs-CZ" dirty="0"/>
          </a:p>
        </p:txBody>
      </p:sp>
      <p:pic>
        <p:nvPicPr>
          <p:cNvPr id="3" name="Obrázek 2" descr="D:\DATA\3\PUBL\04\kniha\CD\obrázky\P80832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196752"/>
            <a:ext cx="2054336" cy="154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808324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1418562" cy="19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P808324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1418562" cy="19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D:\DATA\3\PUBL\04\kniha\CD\obrázky\P80833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420888"/>
            <a:ext cx="1658675" cy="221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D:\DATA\3\PUBL\04\kniha\CD\obrázky\P80833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348880"/>
            <a:ext cx="1720712" cy="229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D:\DATA\3\PUBL\04\kniha\CD\obrázky\P808329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620688"/>
            <a:ext cx="2054336" cy="154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D:\DATA\3\PUBL\04\kniha\CD\obrázky\P808328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620688"/>
            <a:ext cx="2056240" cy="154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D:\DATA\3\PUBL\04\kniha\CD\obrázky\P808328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941168"/>
            <a:ext cx="2255023" cy="16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D:\DATA\3\PUBL\04\kniha\CD\obrázky\P808330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4941168"/>
            <a:ext cx="2255023" cy="16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D:\DATA\3\PUBL\04\kniha\CD\obrázky\P808331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2348880"/>
            <a:ext cx="1855885" cy="248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 descr="D:\DATA\3\PUBL\04\kniha\CD\obrázky\P808331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2420888"/>
            <a:ext cx="1817702" cy="242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333375"/>
            <a:ext cx="8064500" cy="3240088"/>
          </a:xfrm>
          <a:solidFill>
            <a:srgbClr val="FFFFCC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>
            <a:flatTx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sz="2400" b="1" smtClean="0">
                <a:solidFill>
                  <a:schemeClr val="accent2"/>
                </a:solidFill>
              </a:rPr>
              <a:t>Kontraindikace odporového tréninku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sz="2400" b="1" smtClean="0">
                <a:solidFill>
                  <a:schemeClr val="accent2"/>
                </a:solidFill>
              </a:rPr>
              <a:t>- vážné poruchy oběhu - 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b="1" smtClean="0"/>
              <a:t>nestabilní angina pectoris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b="1" smtClean="0"/>
              <a:t>neléčená hypertenze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b="1" smtClean="0"/>
              <a:t>nekontrolovaná porucha rytmu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b="1" smtClean="0"/>
              <a:t>srdeční selhání, které nebylo zhodnoceno a adekvátně ošetřeno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b="1" smtClean="0"/>
              <a:t>výrazná stenóza chlopní či regurgitační chlopňové onemocnění 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b="1" smtClean="0"/>
              <a:t>hypertrofická kardiomyopatie </a:t>
            </a:r>
          </a:p>
        </p:txBody>
      </p:sp>
      <p:pic>
        <p:nvPicPr>
          <p:cNvPr id="12697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9575" y="3600450"/>
            <a:ext cx="2701925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9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9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9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333375"/>
            <a:ext cx="8064500" cy="2087563"/>
          </a:xfrm>
          <a:solidFill>
            <a:srgbClr val="FFFFCC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>
            <a:flatTx/>
          </a:bodyPr>
          <a:lstStyle/>
          <a:p>
            <a:pPr algn="ctr" eaLnBrk="1" hangingPunct="1">
              <a:buFontTx/>
              <a:buNone/>
            </a:pPr>
            <a:r>
              <a:rPr lang="cs-CZ" sz="2400" b="1" smtClean="0">
                <a:solidFill>
                  <a:schemeClr val="accent2"/>
                </a:solidFill>
              </a:rPr>
              <a:t>U všech onemocnění (včetně hypertenze) preference</a:t>
            </a:r>
          </a:p>
          <a:p>
            <a:pPr algn="ctr" eaLnBrk="1" hangingPunct="1">
              <a:buFontTx/>
              <a:buNone/>
            </a:pPr>
            <a:endParaRPr lang="cs-CZ" sz="2400" b="1" smtClean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r>
              <a:rPr lang="cs-CZ" sz="2400" b="1" smtClean="0">
                <a:solidFill>
                  <a:schemeClr val="accent2"/>
                </a:solidFill>
              </a:rPr>
              <a:t>kombinace vytrvalostního aerobního tréninku </a:t>
            </a:r>
          </a:p>
          <a:p>
            <a:pPr algn="ctr" eaLnBrk="1" hangingPunct="1">
              <a:buFontTx/>
              <a:buNone/>
            </a:pPr>
            <a:r>
              <a:rPr lang="cs-CZ" sz="2400" b="1" smtClean="0">
                <a:solidFill>
                  <a:schemeClr val="accent2"/>
                </a:solidFill>
              </a:rPr>
              <a:t>a odporového tréninku</a:t>
            </a:r>
            <a:r>
              <a:rPr lang="cs-CZ" b="1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600" y="2565400"/>
            <a:ext cx="353218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77875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chemeClr val="accent2"/>
                </a:solidFill>
              </a:rPr>
              <a:t>Diabetes mellitus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82688"/>
            <a:ext cx="8002587" cy="2665412"/>
          </a:xfrm>
        </p:spPr>
        <p:txBody>
          <a:bodyPr/>
          <a:lstStyle/>
          <a:p>
            <a:pPr eaLnBrk="1" hangingPunct="1"/>
            <a:r>
              <a:rPr lang="cs-CZ" sz="2800" smtClean="0"/>
              <a:t>Kontrola glykémie před začátkem PA</a:t>
            </a:r>
          </a:p>
          <a:p>
            <a:pPr eaLnBrk="1" hangingPunct="1">
              <a:buFontTx/>
              <a:buNone/>
            </a:pPr>
            <a:r>
              <a:rPr lang="cs-CZ" sz="2800" smtClean="0"/>
              <a:t>	</a:t>
            </a:r>
            <a:r>
              <a:rPr lang="cs-CZ" sz="2400" smtClean="0"/>
              <a:t>(riziko ranní hyperglykémie v důsledku nebrzděné hepatální glykogeneze)</a:t>
            </a:r>
          </a:p>
          <a:p>
            <a:pPr eaLnBrk="1" hangingPunct="1"/>
            <a:r>
              <a:rPr lang="cs-CZ" b="1" smtClean="0">
                <a:solidFill>
                  <a:schemeClr val="accent2"/>
                </a:solidFill>
              </a:rPr>
              <a:t>Vedle aerobní PA i posilovací trénink</a:t>
            </a:r>
          </a:p>
          <a:p>
            <a:pPr eaLnBrk="1" hangingPunct="1">
              <a:buFontTx/>
              <a:buNone/>
            </a:pPr>
            <a:r>
              <a:rPr lang="cs-CZ" b="1" smtClean="0">
                <a:solidFill>
                  <a:schemeClr val="accent2"/>
                </a:solidFill>
              </a:rPr>
              <a:t>	</a:t>
            </a:r>
            <a:r>
              <a:rPr lang="cs-CZ" sz="2400" b="1" smtClean="0">
                <a:solidFill>
                  <a:schemeClr val="accent2"/>
                </a:solidFill>
              </a:rPr>
              <a:t>(zejména horní poloviny těla)</a:t>
            </a:r>
            <a:endParaRPr lang="cs-CZ" b="1" smtClean="0">
              <a:solidFill>
                <a:schemeClr val="accent2"/>
              </a:solidFill>
            </a:endParaRP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468313" y="4043363"/>
            <a:ext cx="77755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latin typeface="Calibri" pitchFamily="34" charset="0"/>
              </a:rPr>
              <a:t>Zvětšením množství zainteresovaných svalových skupin </a:t>
            </a:r>
          </a:p>
          <a:p>
            <a:pPr algn="ctr">
              <a:spcBef>
                <a:spcPct val="50000"/>
              </a:spcBef>
            </a:pPr>
            <a:r>
              <a:rPr lang="cs-CZ" sz="2000" b="1">
                <a:latin typeface="Calibri" pitchFamily="34" charset="0"/>
              </a:rPr>
              <a:t>se </a:t>
            </a:r>
            <a:r>
              <a:rPr lang="cs-CZ" sz="2800" b="1">
                <a:solidFill>
                  <a:schemeClr val="accent2"/>
                </a:solidFill>
                <a:latin typeface="Calibri" pitchFamily="34" charset="0"/>
              </a:rPr>
              <a:t>výrazně</a:t>
            </a:r>
            <a:r>
              <a:rPr lang="cs-CZ" sz="2000" b="1">
                <a:latin typeface="Calibri" pitchFamily="34" charset="0"/>
              </a:rPr>
              <a:t> zvyšuje efektivita cvičení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2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/>
      <p:bldP spid="132101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77875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chemeClr val="accent2"/>
                </a:solidFill>
              </a:rPr>
              <a:t>Diabetes mellitus</a:t>
            </a:r>
          </a:p>
        </p:txBody>
      </p:sp>
      <p:sp>
        <p:nvSpPr>
          <p:cNvPr id="137222" name="Oval 6"/>
          <p:cNvSpPr>
            <a:spLocks noChangeArrowheads="1"/>
          </p:cNvSpPr>
          <p:nvPr/>
        </p:nvSpPr>
        <p:spPr bwMode="auto">
          <a:xfrm>
            <a:off x="1258888" y="2565400"/>
            <a:ext cx="574675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PO</a:t>
            </a:r>
          </a:p>
        </p:txBody>
      </p:sp>
      <p:sp>
        <p:nvSpPr>
          <p:cNvPr id="137223" name="Oval 7"/>
          <p:cNvSpPr>
            <a:spLocks noChangeArrowheads="1"/>
          </p:cNvSpPr>
          <p:nvPr/>
        </p:nvSpPr>
        <p:spPr bwMode="auto">
          <a:xfrm>
            <a:off x="2124075" y="2565400"/>
            <a:ext cx="574675" cy="576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ÚT</a:t>
            </a:r>
          </a:p>
        </p:txBody>
      </p:sp>
      <p:sp>
        <p:nvSpPr>
          <p:cNvPr id="137224" name="Oval 8"/>
          <p:cNvSpPr>
            <a:spLocks noChangeArrowheads="1"/>
          </p:cNvSpPr>
          <p:nvPr/>
        </p:nvSpPr>
        <p:spPr bwMode="auto">
          <a:xfrm>
            <a:off x="2989263" y="2565400"/>
            <a:ext cx="574675" cy="576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ČT</a:t>
            </a:r>
          </a:p>
        </p:txBody>
      </p:sp>
      <p:sp>
        <p:nvSpPr>
          <p:cNvPr id="137225" name="Oval 9"/>
          <p:cNvSpPr>
            <a:spLocks noChangeArrowheads="1"/>
          </p:cNvSpPr>
          <p:nvPr/>
        </p:nvSpPr>
        <p:spPr bwMode="auto">
          <a:xfrm>
            <a:off x="3781425" y="2563813"/>
            <a:ext cx="574675" cy="576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SO</a:t>
            </a:r>
          </a:p>
        </p:txBody>
      </p:sp>
      <p:sp>
        <p:nvSpPr>
          <p:cNvPr id="137229" name="Oval 13"/>
          <p:cNvSpPr>
            <a:spLocks noChangeArrowheads="1"/>
          </p:cNvSpPr>
          <p:nvPr/>
        </p:nvSpPr>
        <p:spPr bwMode="auto">
          <a:xfrm>
            <a:off x="4643438" y="2566988"/>
            <a:ext cx="574675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PO</a:t>
            </a:r>
          </a:p>
        </p:txBody>
      </p:sp>
      <p:sp>
        <p:nvSpPr>
          <p:cNvPr id="137230" name="Oval 14"/>
          <p:cNvSpPr>
            <a:spLocks noChangeArrowheads="1"/>
          </p:cNvSpPr>
          <p:nvPr/>
        </p:nvSpPr>
        <p:spPr bwMode="auto">
          <a:xfrm>
            <a:off x="5508625" y="2566988"/>
            <a:ext cx="574675" cy="576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ÚT</a:t>
            </a:r>
          </a:p>
        </p:txBody>
      </p:sp>
      <p:sp>
        <p:nvSpPr>
          <p:cNvPr id="137231" name="Oval 15"/>
          <p:cNvSpPr>
            <a:spLocks noChangeArrowheads="1"/>
          </p:cNvSpPr>
          <p:nvPr/>
        </p:nvSpPr>
        <p:spPr bwMode="auto">
          <a:xfrm>
            <a:off x="6373813" y="2566988"/>
            <a:ext cx="574675" cy="576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ČT</a:t>
            </a:r>
          </a:p>
        </p:txBody>
      </p:sp>
      <p:sp>
        <p:nvSpPr>
          <p:cNvPr id="137232" name="Oval 16"/>
          <p:cNvSpPr>
            <a:spLocks noChangeArrowheads="1"/>
          </p:cNvSpPr>
          <p:nvPr/>
        </p:nvSpPr>
        <p:spPr bwMode="auto">
          <a:xfrm>
            <a:off x="7165975" y="2565400"/>
            <a:ext cx="574675" cy="576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SO</a:t>
            </a:r>
          </a:p>
        </p:txBody>
      </p:sp>
      <p:sp>
        <p:nvSpPr>
          <p:cNvPr id="137234" name="Oval 18"/>
          <p:cNvSpPr>
            <a:spLocks noChangeArrowheads="1"/>
          </p:cNvSpPr>
          <p:nvPr/>
        </p:nvSpPr>
        <p:spPr bwMode="auto">
          <a:xfrm>
            <a:off x="1258888" y="4146550"/>
            <a:ext cx="574675" cy="576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PO</a:t>
            </a:r>
          </a:p>
        </p:txBody>
      </p:sp>
      <p:sp>
        <p:nvSpPr>
          <p:cNvPr id="137235" name="Oval 19"/>
          <p:cNvSpPr>
            <a:spLocks noChangeArrowheads="1"/>
          </p:cNvSpPr>
          <p:nvPr/>
        </p:nvSpPr>
        <p:spPr bwMode="auto">
          <a:xfrm>
            <a:off x="2124075" y="4146550"/>
            <a:ext cx="574675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ST</a:t>
            </a:r>
          </a:p>
        </p:txBody>
      </p:sp>
      <p:sp>
        <p:nvSpPr>
          <p:cNvPr id="137236" name="Oval 20"/>
          <p:cNvSpPr>
            <a:spLocks noChangeArrowheads="1"/>
          </p:cNvSpPr>
          <p:nvPr/>
        </p:nvSpPr>
        <p:spPr bwMode="auto">
          <a:xfrm>
            <a:off x="2989263" y="4146550"/>
            <a:ext cx="574675" cy="576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ČT</a:t>
            </a:r>
          </a:p>
        </p:txBody>
      </p:sp>
      <p:sp>
        <p:nvSpPr>
          <p:cNvPr id="137237" name="Oval 21"/>
          <p:cNvSpPr>
            <a:spLocks noChangeArrowheads="1"/>
          </p:cNvSpPr>
          <p:nvPr/>
        </p:nvSpPr>
        <p:spPr bwMode="auto">
          <a:xfrm>
            <a:off x="3781425" y="4144963"/>
            <a:ext cx="574675" cy="576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SO</a:t>
            </a:r>
          </a:p>
        </p:txBody>
      </p:sp>
      <p:sp>
        <p:nvSpPr>
          <p:cNvPr id="137238" name="Oval 22"/>
          <p:cNvSpPr>
            <a:spLocks noChangeArrowheads="1"/>
          </p:cNvSpPr>
          <p:nvPr/>
        </p:nvSpPr>
        <p:spPr bwMode="auto">
          <a:xfrm>
            <a:off x="4643438" y="4148138"/>
            <a:ext cx="574675" cy="576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PO</a:t>
            </a:r>
          </a:p>
        </p:txBody>
      </p:sp>
      <p:sp>
        <p:nvSpPr>
          <p:cNvPr id="137239" name="Oval 23"/>
          <p:cNvSpPr>
            <a:spLocks noChangeArrowheads="1"/>
          </p:cNvSpPr>
          <p:nvPr/>
        </p:nvSpPr>
        <p:spPr bwMode="auto">
          <a:xfrm>
            <a:off x="5508625" y="4148138"/>
            <a:ext cx="574675" cy="576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ST</a:t>
            </a:r>
          </a:p>
        </p:txBody>
      </p:sp>
      <p:sp>
        <p:nvSpPr>
          <p:cNvPr id="137240" name="Oval 24"/>
          <p:cNvSpPr>
            <a:spLocks noChangeArrowheads="1"/>
          </p:cNvSpPr>
          <p:nvPr/>
        </p:nvSpPr>
        <p:spPr bwMode="auto">
          <a:xfrm>
            <a:off x="6373813" y="4148138"/>
            <a:ext cx="574675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ČT</a:t>
            </a:r>
          </a:p>
        </p:txBody>
      </p:sp>
      <p:sp>
        <p:nvSpPr>
          <p:cNvPr id="137241" name="Oval 25"/>
          <p:cNvSpPr>
            <a:spLocks noChangeArrowheads="1"/>
          </p:cNvSpPr>
          <p:nvPr/>
        </p:nvSpPr>
        <p:spPr bwMode="auto">
          <a:xfrm>
            <a:off x="7165975" y="4146550"/>
            <a:ext cx="574675" cy="576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SO</a:t>
            </a:r>
          </a:p>
        </p:txBody>
      </p:sp>
      <p:sp>
        <p:nvSpPr>
          <p:cNvPr id="137243" name="Oval 27"/>
          <p:cNvSpPr>
            <a:spLocks noChangeArrowheads="1"/>
          </p:cNvSpPr>
          <p:nvPr/>
        </p:nvSpPr>
        <p:spPr bwMode="auto">
          <a:xfrm>
            <a:off x="1331913" y="5730875"/>
            <a:ext cx="574675" cy="576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PO</a:t>
            </a:r>
          </a:p>
        </p:txBody>
      </p:sp>
      <p:sp>
        <p:nvSpPr>
          <p:cNvPr id="137244" name="Oval 28"/>
          <p:cNvSpPr>
            <a:spLocks noChangeArrowheads="1"/>
          </p:cNvSpPr>
          <p:nvPr/>
        </p:nvSpPr>
        <p:spPr bwMode="auto">
          <a:xfrm>
            <a:off x="2197100" y="5730875"/>
            <a:ext cx="574675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ÚT</a:t>
            </a:r>
          </a:p>
        </p:txBody>
      </p:sp>
      <p:sp>
        <p:nvSpPr>
          <p:cNvPr id="137245" name="Oval 29"/>
          <p:cNvSpPr>
            <a:spLocks noChangeArrowheads="1"/>
          </p:cNvSpPr>
          <p:nvPr/>
        </p:nvSpPr>
        <p:spPr bwMode="auto">
          <a:xfrm>
            <a:off x="3062288" y="5730875"/>
            <a:ext cx="574675" cy="576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ČT</a:t>
            </a:r>
          </a:p>
        </p:txBody>
      </p:sp>
      <p:sp>
        <p:nvSpPr>
          <p:cNvPr id="137246" name="Oval 30"/>
          <p:cNvSpPr>
            <a:spLocks noChangeArrowheads="1"/>
          </p:cNvSpPr>
          <p:nvPr/>
        </p:nvSpPr>
        <p:spPr bwMode="auto">
          <a:xfrm>
            <a:off x="3854450" y="5729288"/>
            <a:ext cx="574675" cy="576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SO</a:t>
            </a:r>
          </a:p>
        </p:txBody>
      </p:sp>
      <p:sp>
        <p:nvSpPr>
          <p:cNvPr id="137247" name="Oval 31"/>
          <p:cNvSpPr>
            <a:spLocks noChangeArrowheads="1"/>
          </p:cNvSpPr>
          <p:nvPr/>
        </p:nvSpPr>
        <p:spPr bwMode="auto">
          <a:xfrm>
            <a:off x="4716463" y="5732463"/>
            <a:ext cx="574675" cy="576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PO</a:t>
            </a:r>
          </a:p>
        </p:txBody>
      </p:sp>
      <p:sp>
        <p:nvSpPr>
          <p:cNvPr id="137248" name="Oval 32"/>
          <p:cNvSpPr>
            <a:spLocks noChangeArrowheads="1"/>
          </p:cNvSpPr>
          <p:nvPr/>
        </p:nvSpPr>
        <p:spPr bwMode="auto">
          <a:xfrm>
            <a:off x="5581650" y="5732463"/>
            <a:ext cx="574675" cy="576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ST</a:t>
            </a:r>
          </a:p>
        </p:txBody>
      </p:sp>
      <p:sp>
        <p:nvSpPr>
          <p:cNvPr id="137249" name="Oval 33"/>
          <p:cNvSpPr>
            <a:spLocks noChangeArrowheads="1"/>
          </p:cNvSpPr>
          <p:nvPr/>
        </p:nvSpPr>
        <p:spPr bwMode="auto">
          <a:xfrm>
            <a:off x="6446838" y="5732463"/>
            <a:ext cx="574675" cy="5762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PÁ</a:t>
            </a:r>
          </a:p>
        </p:txBody>
      </p:sp>
      <p:sp>
        <p:nvSpPr>
          <p:cNvPr id="137250" name="Oval 34"/>
          <p:cNvSpPr>
            <a:spLocks noChangeArrowheads="1"/>
          </p:cNvSpPr>
          <p:nvPr/>
        </p:nvSpPr>
        <p:spPr bwMode="auto">
          <a:xfrm>
            <a:off x="7239000" y="5730875"/>
            <a:ext cx="574675" cy="576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SO</a:t>
            </a:r>
          </a:p>
        </p:txBody>
      </p:sp>
      <p:sp>
        <p:nvSpPr>
          <p:cNvPr id="137251" name="Oval 35"/>
          <p:cNvSpPr>
            <a:spLocks noChangeArrowheads="1"/>
          </p:cNvSpPr>
          <p:nvPr/>
        </p:nvSpPr>
        <p:spPr bwMode="auto">
          <a:xfrm>
            <a:off x="1258888" y="1123950"/>
            <a:ext cx="574675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7252" name="Text Box 36"/>
          <p:cNvSpPr txBox="1">
            <a:spLocks noChangeArrowheads="1"/>
          </p:cNvSpPr>
          <p:nvPr/>
        </p:nvSpPr>
        <p:spPr bwMode="auto">
          <a:xfrm>
            <a:off x="1978025" y="1260475"/>
            <a:ext cx="2665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Calibri" pitchFamily="34" charset="0"/>
              </a:rPr>
              <a:t>ODPOROVÝ TRÉNINK</a:t>
            </a:r>
          </a:p>
        </p:txBody>
      </p:sp>
      <p:sp>
        <p:nvSpPr>
          <p:cNvPr id="137253" name="Oval 37"/>
          <p:cNvSpPr>
            <a:spLocks noChangeArrowheads="1"/>
          </p:cNvSpPr>
          <p:nvPr/>
        </p:nvSpPr>
        <p:spPr bwMode="auto">
          <a:xfrm>
            <a:off x="4930775" y="1123950"/>
            <a:ext cx="574675" cy="576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7254" name="Text Box 38"/>
          <p:cNvSpPr txBox="1">
            <a:spLocks noChangeArrowheads="1"/>
          </p:cNvSpPr>
          <p:nvPr/>
        </p:nvSpPr>
        <p:spPr bwMode="auto">
          <a:xfrm>
            <a:off x="5721350" y="1268413"/>
            <a:ext cx="2665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latin typeface="Calibri" pitchFamily="34" charset="0"/>
              </a:rPr>
              <a:t>AEROBNÍ TRÉNINK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7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3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3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3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3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2" grpId="0" animBg="1"/>
      <p:bldP spid="137223" grpId="0" animBg="1"/>
      <p:bldP spid="137224" grpId="0" animBg="1"/>
      <p:bldP spid="137225" grpId="0" animBg="1"/>
      <p:bldP spid="137229" grpId="0" animBg="1"/>
      <p:bldP spid="137230" grpId="0" animBg="1"/>
      <p:bldP spid="137231" grpId="0" animBg="1"/>
      <p:bldP spid="137232" grpId="0" animBg="1"/>
      <p:bldP spid="137234" grpId="0" animBg="1"/>
      <p:bldP spid="137235" grpId="0" animBg="1"/>
      <p:bldP spid="137236" grpId="0" animBg="1"/>
      <p:bldP spid="137237" grpId="0" animBg="1"/>
      <p:bldP spid="137238" grpId="0" animBg="1"/>
      <p:bldP spid="137239" grpId="0" animBg="1"/>
      <p:bldP spid="137240" grpId="0" animBg="1"/>
      <p:bldP spid="137241" grpId="0" animBg="1"/>
      <p:bldP spid="137243" grpId="0" animBg="1"/>
      <p:bldP spid="137244" grpId="0" animBg="1"/>
      <p:bldP spid="137245" grpId="0" animBg="1"/>
      <p:bldP spid="137246" grpId="0" animBg="1"/>
      <p:bldP spid="137247" grpId="0" animBg="1"/>
      <p:bldP spid="137248" grpId="0" animBg="1"/>
      <p:bldP spid="137249" grpId="0" animBg="1"/>
      <p:bldP spid="137250" grpId="0" animBg="1"/>
      <p:bldP spid="137251" grpId="0" animBg="1"/>
      <p:bldP spid="137252" grpId="0"/>
      <p:bldP spid="137253" grpId="0" animBg="1"/>
      <p:bldP spid="13725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Účinky PA z hlediska farmakoterapie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1828800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cs-CZ" sz="2400" b="1" smtClean="0"/>
              <a:t>U většiny léků zvyšuje </a:t>
            </a:r>
            <a:r>
              <a:rPr lang="cs-CZ" sz="2800" b="1" smtClean="0">
                <a:solidFill>
                  <a:schemeClr val="accent2"/>
                </a:solidFill>
              </a:rPr>
              <a:t>odpovídající PA</a:t>
            </a:r>
            <a:r>
              <a:rPr lang="cs-CZ" sz="2400" b="1" smtClean="0"/>
              <a:t> efektivitu jejich působení </a:t>
            </a:r>
            <a:r>
              <a:rPr lang="cs-CZ" sz="2000" b="1" i="1" smtClean="0"/>
              <a:t>(obecný vliv na receptory)</a:t>
            </a:r>
          </a:p>
          <a:p>
            <a:pPr eaLnBrk="1" hangingPunct="1"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cs-CZ" sz="2400" b="1" smtClean="0"/>
              <a:t>Tím umožňuje redukci dávky účinné látky</a:t>
            </a:r>
          </a:p>
          <a:p>
            <a:pPr eaLnBrk="1" hangingPunct="1"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cs-CZ" sz="2400" b="1" smtClean="0"/>
              <a:t>Tím zmenšuje vedlejší účinky léku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395288" y="4797425"/>
            <a:ext cx="8424862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>
                <a:solidFill>
                  <a:schemeClr val="accent2"/>
                </a:solidFill>
                <a:latin typeface="Arial Narrow" pitchFamily="34" charset="0"/>
              </a:rPr>
              <a:t>Např. antidiabetická terapie spojená s adekvátní pohybovou aktivitou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b="1">
                <a:latin typeface="Calibri" pitchFamily="34" charset="0"/>
              </a:rPr>
              <a:t> Zvyšuje efektivitu perorálních antidiabetik i insulinu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b="1">
                <a:latin typeface="Calibri" pitchFamily="34" charset="0"/>
              </a:rPr>
              <a:t> Umožňuje redukci dávkování 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b="1">
                <a:latin typeface="Calibri" pitchFamily="34" charset="0"/>
              </a:rPr>
              <a:t> Tím zlepšuje terapeutické efekty a účinně brání vývoji komplikací (srdeční selhání, aterosklerosa,retinopatie, autonomní neuropatie, atd.)</a:t>
            </a:r>
          </a:p>
        </p:txBody>
      </p:sp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2728913"/>
            <a:ext cx="331152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817813"/>
            <a:ext cx="280828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2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2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  <p:bldP spid="112644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77875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chemeClr val="accent2"/>
                </a:solidFill>
              </a:rPr>
              <a:t>Obesita</a:t>
            </a:r>
          </a:p>
        </p:txBody>
      </p:sp>
      <p:sp>
        <p:nvSpPr>
          <p:cNvPr id="138274" name="Text Box 34"/>
          <p:cNvSpPr txBox="1">
            <a:spLocks noChangeArrowheads="1"/>
          </p:cNvSpPr>
          <p:nvPr/>
        </p:nvSpPr>
        <p:spPr bwMode="auto">
          <a:xfrm>
            <a:off x="539750" y="1196975"/>
            <a:ext cx="813593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KOMBINACE AEROBNÍHO TRÉNINKU A POSILOVÁNÍ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VÝRAZNĚ ZVYŠUJE REDUKCI TĚLESNÉHO TUKU!!!</a:t>
            </a:r>
          </a:p>
        </p:txBody>
      </p:sp>
      <p:sp>
        <p:nvSpPr>
          <p:cNvPr id="138275" name="Rectangle 35"/>
          <p:cNvSpPr>
            <a:spLocks noChangeArrowheads="1"/>
          </p:cNvSpPr>
          <p:nvPr/>
        </p:nvSpPr>
        <p:spPr bwMode="auto">
          <a:xfrm>
            <a:off x="682625" y="2781300"/>
            <a:ext cx="2592388" cy="3384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138276" name="Rectangle 36"/>
          <p:cNvSpPr>
            <a:spLocks noChangeArrowheads="1"/>
          </p:cNvSpPr>
          <p:nvPr/>
        </p:nvSpPr>
        <p:spPr bwMode="auto">
          <a:xfrm>
            <a:off x="3275013" y="2781300"/>
            <a:ext cx="2592387" cy="3384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38277" name="Rectangle 37"/>
          <p:cNvSpPr>
            <a:spLocks noChangeArrowheads="1"/>
          </p:cNvSpPr>
          <p:nvPr/>
        </p:nvSpPr>
        <p:spPr bwMode="auto">
          <a:xfrm>
            <a:off x="5867400" y="2781300"/>
            <a:ext cx="2592388" cy="3384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38278" name="Text Box 38"/>
          <p:cNvSpPr txBox="1">
            <a:spLocks noChangeArrowheads="1"/>
          </p:cNvSpPr>
          <p:nvPr/>
        </p:nvSpPr>
        <p:spPr bwMode="auto">
          <a:xfrm>
            <a:off x="684213" y="2803525"/>
            <a:ext cx="2592387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 b="1">
                <a:solidFill>
                  <a:srgbClr val="FF0000"/>
                </a:solidFill>
                <a:latin typeface="Arial Narrow" pitchFamily="34" charset="0"/>
              </a:rPr>
              <a:t>Samostatná redukční dieta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Původní hmotnost 127 kg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6 měsíců intervence: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latin typeface="Arial Narrow" pitchFamily="34" charset="0"/>
              </a:rPr>
              <a:t>Ztráta hmotnosti </a:t>
            </a:r>
            <a:r>
              <a:rPr lang="cs-CZ" b="1">
                <a:solidFill>
                  <a:schemeClr val="accent2"/>
                </a:solidFill>
                <a:latin typeface="Arial Narrow" pitchFamily="34" charset="0"/>
              </a:rPr>
              <a:t>27</a:t>
            </a:r>
            <a:r>
              <a:rPr lang="cs-CZ" sz="1600" b="1">
                <a:latin typeface="Arial Narrow" pitchFamily="34" charset="0"/>
              </a:rPr>
              <a:t> kg   (21,26 %)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latin typeface="Arial Narrow" pitchFamily="34" charset="0"/>
              </a:rPr>
              <a:t>Ztráta tělesné vody 11 kg  (8,66 %)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solidFill>
                  <a:schemeClr val="accent2"/>
                </a:solidFill>
                <a:latin typeface="Arial Narrow" pitchFamily="34" charset="0"/>
              </a:rPr>
              <a:t>Ztráta</a:t>
            </a:r>
            <a:r>
              <a:rPr lang="cs-CZ" sz="1600" b="1">
                <a:latin typeface="Arial Narrow" pitchFamily="34" charset="0"/>
              </a:rPr>
              <a:t> beztukové hmoty 9 kg (7,09 %)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latin typeface="Arial Narrow" pitchFamily="34" charset="0"/>
              </a:rPr>
              <a:t>Ztráta tuku </a:t>
            </a:r>
            <a:r>
              <a:rPr lang="cs-CZ" b="1">
                <a:solidFill>
                  <a:schemeClr val="accent2"/>
                </a:solidFill>
                <a:latin typeface="Arial Narrow" pitchFamily="34" charset="0"/>
              </a:rPr>
              <a:t>7 </a:t>
            </a:r>
            <a:r>
              <a:rPr lang="cs-CZ" sz="1600" b="1">
                <a:latin typeface="Arial Narrow" pitchFamily="34" charset="0"/>
              </a:rPr>
              <a:t>kg (5,51 %)</a:t>
            </a:r>
          </a:p>
        </p:txBody>
      </p:sp>
      <p:sp>
        <p:nvSpPr>
          <p:cNvPr id="138279" name="Text Box 39"/>
          <p:cNvSpPr txBox="1">
            <a:spLocks noChangeArrowheads="1"/>
          </p:cNvSpPr>
          <p:nvPr/>
        </p:nvSpPr>
        <p:spPr bwMode="auto">
          <a:xfrm>
            <a:off x="3275013" y="2803525"/>
            <a:ext cx="2592387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 b="1">
                <a:solidFill>
                  <a:srgbClr val="FF0000"/>
                </a:solidFill>
                <a:latin typeface="Arial Narrow" pitchFamily="34" charset="0"/>
              </a:rPr>
              <a:t>Aerobní PA + dieta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Původní hmotnost 124 kg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6 měsíců intervence: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latin typeface="Arial Narrow" pitchFamily="34" charset="0"/>
              </a:rPr>
              <a:t>Ztráta hmotnosti </a:t>
            </a:r>
            <a:r>
              <a:rPr lang="cs-CZ" b="1">
                <a:solidFill>
                  <a:schemeClr val="accent2"/>
                </a:solidFill>
                <a:latin typeface="Arial Narrow" pitchFamily="34" charset="0"/>
              </a:rPr>
              <a:t>21</a:t>
            </a:r>
            <a:r>
              <a:rPr lang="cs-CZ" sz="1600" b="1">
                <a:latin typeface="Arial Narrow" pitchFamily="34" charset="0"/>
              </a:rPr>
              <a:t> kg        (16,94 %)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latin typeface="Arial Narrow" pitchFamily="34" charset="0"/>
              </a:rPr>
              <a:t>Ztráta tělesné vody 2 kg  (1,61 %)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solidFill>
                  <a:schemeClr val="accent2"/>
                </a:solidFill>
                <a:latin typeface="Arial Narrow" pitchFamily="34" charset="0"/>
              </a:rPr>
              <a:t>Ztráta</a:t>
            </a:r>
            <a:r>
              <a:rPr lang="cs-CZ" sz="1600" b="1">
                <a:latin typeface="Arial Narrow" pitchFamily="34" charset="0"/>
              </a:rPr>
              <a:t> beztukové hmoty 2 kg (1,61%)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latin typeface="Arial Narrow" pitchFamily="34" charset="0"/>
              </a:rPr>
              <a:t>Ztráta tuku </a:t>
            </a:r>
            <a:r>
              <a:rPr lang="cs-CZ" b="1">
                <a:solidFill>
                  <a:schemeClr val="accent2"/>
                </a:solidFill>
                <a:latin typeface="Arial Narrow" pitchFamily="34" charset="0"/>
              </a:rPr>
              <a:t>17</a:t>
            </a:r>
            <a:r>
              <a:rPr lang="cs-CZ" sz="1600" b="1">
                <a:latin typeface="Arial Narrow" pitchFamily="34" charset="0"/>
              </a:rPr>
              <a:t> kg (13,71 %)</a:t>
            </a:r>
          </a:p>
        </p:txBody>
      </p:sp>
      <p:sp>
        <p:nvSpPr>
          <p:cNvPr id="138280" name="Text Box 40"/>
          <p:cNvSpPr txBox="1">
            <a:spLocks noChangeArrowheads="1"/>
          </p:cNvSpPr>
          <p:nvPr/>
        </p:nvSpPr>
        <p:spPr bwMode="auto">
          <a:xfrm>
            <a:off x="5867400" y="2803525"/>
            <a:ext cx="2592388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 b="1">
                <a:solidFill>
                  <a:srgbClr val="FF0000"/>
                </a:solidFill>
                <a:latin typeface="Arial Narrow" pitchFamily="34" charset="0"/>
              </a:rPr>
              <a:t>Kombinovaná PA + dieta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Původní hmotnost 129 kg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6 měsíců intervence: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latin typeface="Arial Narrow" pitchFamily="34" charset="0"/>
              </a:rPr>
              <a:t>Ztráta hmotnosti </a:t>
            </a:r>
            <a:r>
              <a:rPr lang="cs-CZ" b="1">
                <a:solidFill>
                  <a:schemeClr val="accent2"/>
                </a:solidFill>
                <a:latin typeface="Arial Narrow" pitchFamily="34" charset="0"/>
              </a:rPr>
              <a:t>19</a:t>
            </a:r>
            <a:r>
              <a:rPr lang="cs-CZ" sz="1600" b="1">
                <a:latin typeface="Arial Narrow" pitchFamily="34" charset="0"/>
              </a:rPr>
              <a:t> kg   (14,73 %)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latin typeface="Arial Narrow" pitchFamily="34" charset="0"/>
              </a:rPr>
              <a:t>Ztráta tělesné vody 0 kg  (0,00 %)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solidFill>
                  <a:schemeClr val="accent2"/>
                </a:solidFill>
                <a:latin typeface="Arial Narrow" pitchFamily="34" charset="0"/>
              </a:rPr>
              <a:t>Zvýšení </a:t>
            </a:r>
            <a:r>
              <a:rPr lang="cs-CZ" sz="1600" b="1">
                <a:latin typeface="Arial Narrow" pitchFamily="34" charset="0"/>
              </a:rPr>
              <a:t>beztukové hmoty 3 kg (2,33 %)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600" b="1">
                <a:latin typeface="Arial Narrow" pitchFamily="34" charset="0"/>
              </a:rPr>
              <a:t>Ztráta tuku </a:t>
            </a:r>
            <a:r>
              <a:rPr lang="cs-CZ" b="1">
                <a:solidFill>
                  <a:schemeClr val="accent2"/>
                </a:solidFill>
                <a:latin typeface="Arial Narrow" pitchFamily="34" charset="0"/>
              </a:rPr>
              <a:t>22</a:t>
            </a:r>
            <a:r>
              <a:rPr lang="cs-CZ" sz="1600" b="1">
                <a:latin typeface="Arial Narrow" pitchFamily="34" charset="0"/>
              </a:rPr>
              <a:t> kg (17,05 %)</a:t>
            </a:r>
            <a:endParaRPr lang="cs-CZ" sz="1600">
              <a:latin typeface="Arial Narrow" pitchFamily="34" charset="0"/>
            </a:endParaRPr>
          </a:p>
        </p:txBody>
      </p:sp>
      <p:sp>
        <p:nvSpPr>
          <p:cNvPr id="138281" name="Rectangle 41"/>
          <p:cNvSpPr>
            <a:spLocks noChangeArrowheads="1"/>
          </p:cNvSpPr>
          <p:nvPr/>
        </p:nvSpPr>
        <p:spPr bwMode="auto">
          <a:xfrm>
            <a:off x="395288" y="1052513"/>
            <a:ext cx="8424862" cy="1439862"/>
          </a:xfrm>
          <a:prstGeom prst="rect">
            <a:avLst/>
          </a:prstGeom>
          <a:noFill/>
          <a:ln w="9525">
            <a:solidFill>
              <a:srgbClr val="006699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</a:sp3d>
        </p:spPr>
        <p:txBody>
          <a:bodyPr wrap="none" anchor="ctr">
            <a:flatTx/>
          </a:bodyPr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8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8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8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8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8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8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8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8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8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8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8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8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8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8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8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8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8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8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8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38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38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382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38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74" grpId="0" build="p"/>
      <p:bldP spid="138275" grpId="0" animBg="1"/>
      <p:bldP spid="138276" grpId="0" animBg="1"/>
      <p:bldP spid="138277" grpId="0" animBg="1"/>
      <p:bldP spid="138278" grpId="0" build="p"/>
      <p:bldP spid="138279" grpId="0" build="p"/>
      <p:bldP spid="138280" grpId="0" build="p"/>
      <p:bldP spid="13828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77875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chemeClr val="accent2"/>
                </a:solidFill>
              </a:rPr>
              <a:t>Obesita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813593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KOMBINACE AEROBNÍHO TRÉNINKU A POSILOVÁNÍ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VÝRAZNĚ ZVYŠUJE REDUKCI TĚLESNÉHO TUKU!!!</a:t>
            </a:r>
          </a:p>
        </p:txBody>
      </p:sp>
      <p:sp>
        <p:nvSpPr>
          <p:cNvPr id="119811" name="Rectangle 4"/>
          <p:cNvSpPr>
            <a:spLocks noChangeArrowheads="1"/>
          </p:cNvSpPr>
          <p:nvPr/>
        </p:nvSpPr>
        <p:spPr bwMode="auto">
          <a:xfrm>
            <a:off x="682625" y="2781300"/>
            <a:ext cx="2592388" cy="201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119812" name="Rectangle 5"/>
          <p:cNvSpPr>
            <a:spLocks noChangeArrowheads="1"/>
          </p:cNvSpPr>
          <p:nvPr/>
        </p:nvSpPr>
        <p:spPr bwMode="auto">
          <a:xfrm>
            <a:off x="3275013" y="2781300"/>
            <a:ext cx="2592387" cy="201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19813" name="Rectangle 6"/>
          <p:cNvSpPr>
            <a:spLocks noChangeArrowheads="1"/>
          </p:cNvSpPr>
          <p:nvPr/>
        </p:nvSpPr>
        <p:spPr bwMode="auto">
          <a:xfrm>
            <a:off x="5867400" y="2781300"/>
            <a:ext cx="2592388" cy="201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684213" y="2781300"/>
            <a:ext cx="259238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 b="1">
                <a:solidFill>
                  <a:srgbClr val="FF0000"/>
                </a:solidFill>
                <a:latin typeface="Arial Narrow" pitchFamily="34" charset="0"/>
              </a:rPr>
              <a:t>Samostatná redukční dieta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Snižuje BM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(bez možnosti úpravy 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na původní úroveň =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=„ jo-jo efekt“)</a:t>
            </a: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3275013" y="2803525"/>
            <a:ext cx="259238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 b="1">
                <a:solidFill>
                  <a:srgbClr val="FF0000"/>
                </a:solidFill>
                <a:latin typeface="Arial Narrow" pitchFamily="34" charset="0"/>
              </a:rPr>
              <a:t>Aerobní PA + dieta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Udržuje BM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(brání „jo-jo efeku“)</a:t>
            </a:r>
          </a:p>
        </p:txBody>
      </p:sp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5867400" y="2803525"/>
            <a:ext cx="2592388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 b="1">
                <a:solidFill>
                  <a:srgbClr val="FF0000"/>
                </a:solidFill>
                <a:latin typeface="Arial Narrow" pitchFamily="34" charset="0"/>
              </a:rPr>
              <a:t>Kombinovaná PA + dieta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Udržuje BM</a:t>
            </a:r>
          </a:p>
          <a:p>
            <a:pPr algn="ctr">
              <a:spcBef>
                <a:spcPct val="50000"/>
              </a:spcBef>
            </a:pPr>
            <a:r>
              <a:rPr lang="cs-CZ" sz="1600" b="1">
                <a:latin typeface="Arial Narrow" pitchFamily="34" charset="0"/>
              </a:rPr>
              <a:t>(brání „jo-jo efektu“)</a:t>
            </a:r>
          </a:p>
          <a:p>
            <a:pPr algn="ctr">
              <a:spcBef>
                <a:spcPct val="50000"/>
              </a:spcBef>
            </a:pPr>
            <a:endParaRPr lang="cs-CZ" sz="1600">
              <a:latin typeface="Arial Narrow" pitchFamily="34" charset="0"/>
            </a:endParaRPr>
          </a:p>
        </p:txBody>
      </p:sp>
      <p:sp>
        <p:nvSpPr>
          <p:cNvPr id="119817" name="Rectangle 10"/>
          <p:cNvSpPr>
            <a:spLocks noChangeArrowheads="1"/>
          </p:cNvSpPr>
          <p:nvPr/>
        </p:nvSpPr>
        <p:spPr bwMode="auto">
          <a:xfrm>
            <a:off x="395288" y="1052513"/>
            <a:ext cx="8424862" cy="1439862"/>
          </a:xfrm>
          <a:prstGeom prst="rect">
            <a:avLst/>
          </a:prstGeom>
          <a:noFill/>
          <a:ln w="9525">
            <a:solidFill>
              <a:srgbClr val="006699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</a:sp3d>
        </p:spPr>
        <p:txBody>
          <a:bodyPr wrap="none" anchor="ctr">
            <a:flatTx/>
          </a:bodyPr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14132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7313" y="4797425"/>
            <a:ext cx="13493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613" y="4797425"/>
            <a:ext cx="20224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1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1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1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1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1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/>
      <p:bldP spid="141320" grpId="0" build="p"/>
      <p:bldP spid="1413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404813"/>
            <a:ext cx="8497888" cy="5600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NEJČASTĚJŠÍ POHYBOVÉ AKTIVITY A JEJICH VYUŽITÍ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SPORTOVNÍ AKTIVITY VHODNÉ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 VYTRVALOSTNÍ (AEROBNÍ) CVIČENÍ NEBO TRÉNINK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Pouze 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 o vysoké intenzitě </a:t>
            </a: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vysvětluje významné proporce variací množství tělesného tuku.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 s nízkou úrovní energetického výdeje je základem nadváhy a obezity</a:t>
            </a:r>
            <a:r>
              <a:rPr lang="cs-CZ" sz="2000" b="1" dirty="0">
                <a:latin typeface="+mn-lt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Velmi intenzivní PA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bez ohledu na restrikci energetického výdeje (!!!)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+mn-lt"/>
              </a:rPr>
              <a:t>má pozitivní účinky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na množství celkového tuku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na množství viscerálního tuku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>
                <a:latin typeface="+mn-lt"/>
              </a:rPr>
              <a:t>na kostní hmotu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250825" y="404813"/>
            <a:ext cx="8569325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ZÁKLAD PRESKRIPCE ÚČINNÉHO 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PROGRAMU POHYBOVÉ AKTIVITY 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JE TOTOŽNÝ U ZDRAVÝCH I PACIENTŮ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cs-CZ" sz="16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400" b="1">
                <a:latin typeface="+mn-lt"/>
              </a:rPr>
              <a:t>Musí vždy vycházet ze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Wingdings" pitchFamily="2" charset="2"/>
              <a:buChar char="§"/>
              <a:defRPr/>
            </a:pPr>
            <a:r>
              <a:rPr lang="cs-CZ" b="1">
                <a:latin typeface="+mn-lt"/>
              </a:rPr>
              <a:t> Zdravotního stavu</a:t>
            </a:r>
          </a:p>
          <a:p>
            <a:pPr lvl="1" fontAlgn="auto">
              <a:spcBef>
                <a:spcPct val="500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Wingdings" pitchFamily="2" charset="2"/>
              <a:buChar char="§"/>
              <a:defRPr/>
            </a:pPr>
            <a:r>
              <a:rPr lang="cs-CZ" b="1">
                <a:latin typeface="+mn-lt"/>
              </a:rPr>
              <a:t> klinický nález</a:t>
            </a:r>
          </a:p>
          <a:p>
            <a:pPr lvl="1" fontAlgn="auto">
              <a:spcBef>
                <a:spcPct val="500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Wingdings" pitchFamily="2" charset="2"/>
              <a:buChar char="§"/>
              <a:defRPr/>
            </a:pPr>
            <a:r>
              <a:rPr lang="cs-CZ" b="1">
                <a:latin typeface="+mn-lt"/>
              </a:rPr>
              <a:t> výsledky laboratorního vyšetření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Wingdings" pitchFamily="2" charset="2"/>
              <a:buChar char="§"/>
              <a:defRPr/>
            </a:pPr>
            <a:r>
              <a:rPr lang="cs-CZ" b="1">
                <a:latin typeface="+mn-lt"/>
              </a:rPr>
              <a:t> Tělesné zdatnosti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Wingdings" pitchFamily="2" charset="2"/>
              <a:buChar char="§"/>
              <a:defRPr/>
            </a:pPr>
            <a:r>
              <a:rPr lang="cs-CZ" b="1">
                <a:latin typeface="+mn-lt"/>
              </a:rPr>
              <a:t> Pohlaví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Wingdings" pitchFamily="2" charset="2"/>
              <a:buChar char="§"/>
              <a:defRPr/>
            </a:pPr>
            <a:r>
              <a:rPr lang="cs-CZ" b="1">
                <a:latin typeface="+mn-lt"/>
              </a:rPr>
              <a:t> Věku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Wingdings" pitchFamily="2" charset="2"/>
              <a:buChar char="§"/>
              <a:defRPr/>
            </a:pPr>
            <a:r>
              <a:rPr lang="cs-CZ" b="1">
                <a:latin typeface="+mn-lt"/>
              </a:rPr>
              <a:t> Cílů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Wingdings" pitchFamily="2" charset="2"/>
              <a:buChar char="§"/>
              <a:defRPr/>
            </a:pPr>
            <a:r>
              <a:rPr lang="cs-CZ" b="1">
                <a:latin typeface="+mn-lt"/>
              </a:rPr>
              <a:t> atd. </a:t>
            </a:r>
          </a:p>
        </p:txBody>
      </p:sp>
      <p:sp>
        <p:nvSpPr>
          <p:cNvPr id="131079" name="Rectangle 7"/>
          <p:cNvSpPr>
            <a:spLocks noChangeArrowheads="1"/>
          </p:cNvSpPr>
          <p:nvPr/>
        </p:nvSpPr>
        <p:spPr bwMode="auto">
          <a:xfrm>
            <a:off x="1116013" y="333375"/>
            <a:ext cx="7056437" cy="1800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1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1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1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10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10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10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10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10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10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10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 build="p" bldLvl="2"/>
      <p:bldP spid="13107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ICHS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2562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b="1">
                <a:solidFill>
                  <a:schemeClr val="accent2"/>
                </a:solidFill>
              </a:rPr>
              <a:t>Akutní koronární insuficience</a:t>
            </a:r>
            <a:r>
              <a:rPr lang="cs-CZ" b="1"/>
              <a:t>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800" b="1"/>
              <a:t>indikovaná k pohybové aktivitě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400" b="1"/>
              <a:t>(např. první fáze rehabilitace po akutní atace IM)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/>
              <a:t>Postupně se prodlužující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800" b="1"/>
              <a:t>	</a:t>
            </a:r>
            <a:r>
              <a:rPr lang="cs-CZ" sz="2400" b="1"/>
              <a:t>(přechod z intervalového na kontinuální trénink)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/>
              <a:t>Bohužel dosud není doporučení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800" b="1"/>
              <a:t>	sofistikované intenzity zatížení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Vagový práh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400" b="1"/>
              <a:t>PA v rozsahu změn aktivity vagu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400" b="1"/>
              <a:t>a za podmínek konstantní aktivity sympatiku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2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2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Oval 4"/>
          <p:cNvSpPr>
            <a:spLocks noChangeArrowheads="1"/>
          </p:cNvSpPr>
          <p:nvPr/>
        </p:nvSpPr>
        <p:spPr bwMode="auto">
          <a:xfrm>
            <a:off x="8929688" y="6697663"/>
            <a:ext cx="179387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12185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1088"/>
            <a:ext cx="9144000" cy="457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Text Box 9"/>
          <p:cNvSpPr txBox="1">
            <a:spLocks noChangeArrowheads="1"/>
          </p:cNvSpPr>
          <p:nvPr/>
        </p:nvSpPr>
        <p:spPr bwMode="auto">
          <a:xfrm>
            <a:off x="250825" y="549275"/>
            <a:ext cx="864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>
                <a:latin typeface="Calibri" pitchFamily="34" charset="0"/>
              </a:rPr>
              <a:t>Aktivita vagu při stupňující se intenzitě zatížení</a:t>
            </a:r>
          </a:p>
        </p:txBody>
      </p:sp>
      <p:sp>
        <p:nvSpPr>
          <p:cNvPr id="158730" name="Line 10"/>
          <p:cNvSpPr>
            <a:spLocks noChangeShapeType="1"/>
          </p:cNvSpPr>
          <p:nvPr/>
        </p:nvSpPr>
        <p:spPr bwMode="auto">
          <a:xfrm flipV="1">
            <a:off x="4067175" y="3213100"/>
            <a:ext cx="1081088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58731" name="Text Box 11"/>
          <p:cNvSpPr txBox="1">
            <a:spLocks noChangeArrowheads="1"/>
          </p:cNvSpPr>
          <p:nvPr/>
        </p:nvSpPr>
        <p:spPr bwMode="auto">
          <a:xfrm>
            <a:off x="5292725" y="2997200"/>
            <a:ext cx="2663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b="1">
                <a:latin typeface="Calibri" pitchFamily="34" charset="0"/>
              </a:rPr>
              <a:t>Vagový práh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 animBg="1"/>
      <p:bldP spid="158730" grpId="0" animBg="1"/>
      <p:bldP spid="15873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ICHS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6165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b="1">
                <a:solidFill>
                  <a:schemeClr val="accent2"/>
                </a:solidFill>
              </a:rPr>
              <a:t>Akutní koronární insuficience</a:t>
            </a:r>
            <a:r>
              <a:rPr lang="cs-CZ" b="1"/>
              <a:t>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800" b="1"/>
              <a:t>indikovaná k pohybové aktivitě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400" b="1"/>
              <a:t>(např. první fáze rehabilitace po akutní atace IM)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/>
              <a:t>Postupně se prodlužující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800" b="1"/>
              <a:t>	</a:t>
            </a:r>
            <a:r>
              <a:rPr lang="cs-CZ" sz="2400" b="1"/>
              <a:t>(přechod z intervalového na kontinuální trénink)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b="1"/>
              <a:t>Bohužel dosud není doporučení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800" b="1"/>
              <a:t>	sofistikované intenzity zatížení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Vagový práh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400" b="1"/>
              <a:t>Pomocí monitoru SF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400" b="1"/>
              <a:t>udržování stabilního zatížení oběhu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2400" b="1"/>
              <a:t>(překvapivě nízké hodnoty SFc)</a:t>
            </a:r>
          </a:p>
        </p:txBody>
      </p:sp>
      <p:pic>
        <p:nvPicPr>
          <p:cNvPr id="12288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8050" y="4941888"/>
            <a:ext cx="1885950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Text Box 5"/>
          <p:cNvSpPr txBox="1">
            <a:spLocks noChangeArrowheads="1"/>
          </p:cNvSpPr>
          <p:nvPr/>
        </p:nvSpPr>
        <p:spPr bwMode="auto">
          <a:xfrm>
            <a:off x="7956550" y="5445125"/>
            <a:ext cx="503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chemeClr val="bg1"/>
                </a:solidFill>
                <a:latin typeface="Arial Narrow" pitchFamily="34" charset="0"/>
              </a:rPr>
              <a:t>malá</a:t>
            </a:r>
          </a:p>
        </p:txBody>
      </p:sp>
      <p:sp>
        <p:nvSpPr>
          <p:cNvPr id="122885" name="Text Box 6"/>
          <p:cNvSpPr txBox="1">
            <a:spLocks noChangeArrowheads="1"/>
          </p:cNvSpPr>
          <p:nvPr/>
        </p:nvSpPr>
        <p:spPr bwMode="auto">
          <a:xfrm>
            <a:off x="7596188" y="5891213"/>
            <a:ext cx="792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chemeClr val="bg1"/>
                </a:solidFill>
                <a:latin typeface="Arial Narrow" pitchFamily="34" charset="0"/>
              </a:rPr>
              <a:t>křehká</a:t>
            </a:r>
          </a:p>
        </p:txBody>
      </p:sp>
      <p:sp>
        <p:nvSpPr>
          <p:cNvPr id="122886" name="Text Box 7"/>
          <p:cNvSpPr txBox="1">
            <a:spLocks noChangeArrowheads="1"/>
          </p:cNvSpPr>
          <p:nvPr/>
        </p:nvSpPr>
        <p:spPr bwMode="auto">
          <a:xfrm>
            <a:off x="7596188" y="6308725"/>
            <a:ext cx="79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chemeClr val="bg1"/>
                </a:solidFill>
                <a:latin typeface="Arial Narrow" pitchFamily="34" charset="0"/>
              </a:rPr>
              <a:t>naděje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3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3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ICHS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472112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800" b="1">
                <a:solidFill>
                  <a:schemeClr val="accent2"/>
                </a:solidFill>
              </a:rPr>
              <a:t>Chronická koronární insuficience</a:t>
            </a:r>
            <a:r>
              <a:rPr lang="cs-CZ" sz="2800" b="1"/>
              <a:t>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400" b="1"/>
              <a:t>indikovaná k pohybové aktivitě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000" b="1"/>
              <a:t>(např. stabilizovaná AP)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400" b="1"/>
              <a:t>Stejný princip jako u zdravého člověka, ale …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cs-CZ" sz="2400" b="1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400" b="1"/>
              <a:t>Za SF max dosadíme SFpeak zjištěnou na základě SLE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000" b="1"/>
              <a:t>Např. objektivní a subjektivní známky ischémie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000" b="1"/>
              <a:t>v oblasti levé komory při </a:t>
            </a:r>
            <a:r>
              <a:rPr lang="cs-CZ" sz="2400" b="1">
                <a:solidFill>
                  <a:schemeClr val="accent2"/>
                </a:solidFill>
              </a:rPr>
              <a:t>SF = 130/min (SF</a:t>
            </a:r>
            <a:r>
              <a:rPr lang="cs-CZ" sz="2400" b="1" baseline="-25000">
                <a:solidFill>
                  <a:schemeClr val="accent2"/>
                </a:solidFill>
              </a:rPr>
              <a:t>klid</a:t>
            </a:r>
            <a:r>
              <a:rPr lang="cs-CZ" sz="2400" b="1">
                <a:solidFill>
                  <a:schemeClr val="accent2"/>
                </a:solidFill>
              </a:rPr>
              <a:t> = 72/min)</a:t>
            </a:r>
            <a:r>
              <a:rPr lang="cs-CZ" sz="2000" b="1"/>
              <a:t>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000" b="1"/>
              <a:t>a při VO</a:t>
            </a:r>
            <a:r>
              <a:rPr lang="cs-CZ" sz="2000" b="1" baseline="-25000"/>
              <a:t>2</a:t>
            </a:r>
            <a:r>
              <a:rPr lang="cs-CZ" sz="2000" b="1"/>
              <a:t> = </a:t>
            </a:r>
            <a:r>
              <a:rPr lang="cs-CZ" sz="2400" b="1">
                <a:solidFill>
                  <a:schemeClr val="accent2"/>
                </a:solidFill>
              </a:rPr>
              <a:t>21 ml/kg.min</a:t>
            </a:r>
            <a:r>
              <a:rPr lang="cs-CZ" sz="2400" b="1"/>
              <a:t>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cs-CZ" sz="2400" b="1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400" b="1">
                <a:solidFill>
                  <a:schemeClr val="accent2"/>
                </a:solidFill>
              </a:rPr>
              <a:t>ZC = 60 + (VO</a:t>
            </a:r>
            <a:r>
              <a:rPr lang="cs-CZ" sz="2400" b="1" baseline="-25000">
                <a:solidFill>
                  <a:schemeClr val="accent2"/>
                </a:solidFill>
              </a:rPr>
              <a:t>2 </a:t>
            </a:r>
            <a:r>
              <a:rPr lang="cs-CZ" sz="2400" b="1">
                <a:solidFill>
                  <a:schemeClr val="accent2"/>
                </a:solidFill>
              </a:rPr>
              <a:t>paek / 3,5) = 66 %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000" b="1"/>
              <a:t>SF</a:t>
            </a:r>
            <a:r>
              <a:rPr lang="cs-CZ" sz="2000" b="1" baseline="-25000"/>
              <a:t>c</a:t>
            </a:r>
            <a:r>
              <a:rPr lang="cs-CZ" sz="2000" b="1"/>
              <a:t> = (0,66 x MTR) + SF</a:t>
            </a:r>
            <a:r>
              <a:rPr lang="cs-CZ" sz="2000" b="1" baseline="-25000"/>
              <a:t>klid </a:t>
            </a:r>
            <a:r>
              <a:rPr lang="cs-CZ" sz="2000" b="1"/>
              <a:t>=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000" b="1"/>
              <a:t>= 0,66 x (130 – 72) + 72 =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000" b="1"/>
              <a:t>= 38 + 72 = </a:t>
            </a:r>
            <a:r>
              <a:rPr lang="cs-CZ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110/min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Doporučený rozsah SF při PA = 100 až 110/min  </a:t>
            </a:r>
            <a:endParaRPr lang="cs-CZ" sz="24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4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4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4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4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4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4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4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4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ICHS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4464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800" b="1">
                <a:solidFill>
                  <a:schemeClr val="accent2"/>
                </a:solidFill>
              </a:rPr>
              <a:t>Chronická koronární insuficience</a:t>
            </a:r>
            <a:r>
              <a:rPr lang="cs-CZ" sz="2800" b="1"/>
              <a:t>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400" b="1"/>
              <a:t>indikovaná k pohybové aktivitě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000" b="1"/>
              <a:t>(např. stabilizovaná AP)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400" b="1"/>
              <a:t>Stejný princip jako u zdravého člověka, ale …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cs-CZ" sz="2400" b="1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400" b="1"/>
              <a:t>Za SF max dosadíme SFpeak zjištěnou na základě SLE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cs-CZ" sz="2400" b="1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400" b="1"/>
              <a:t>Podobně postupujeme u všech onemocnění,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400" b="1"/>
              <a:t>u kterých nemůžeme identifikovat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400" b="1"/>
              <a:t>VO</a:t>
            </a:r>
            <a:r>
              <a:rPr lang="cs-CZ" sz="2400" b="1" baseline="-25000"/>
              <a:t>2</a:t>
            </a:r>
            <a:r>
              <a:rPr lang="cs-CZ" sz="2400" b="1"/>
              <a:t> max (resp. SFmax):</a:t>
            </a:r>
            <a:r>
              <a:rPr lang="cs-CZ" sz="2000" b="1"/>
              <a:t>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sz="2800" b="1">
                <a:solidFill>
                  <a:schemeClr val="accent2"/>
                </a:solidFill>
              </a:rPr>
              <a:t>Pracujeme s VO</a:t>
            </a:r>
            <a:r>
              <a:rPr lang="cs-CZ" sz="2800" b="1" baseline="-25000">
                <a:solidFill>
                  <a:schemeClr val="accent2"/>
                </a:solidFill>
              </a:rPr>
              <a:t>2</a:t>
            </a:r>
            <a:r>
              <a:rPr lang="cs-CZ" sz="2800" b="1">
                <a:solidFill>
                  <a:schemeClr val="accent2"/>
                </a:solidFill>
              </a:rPr>
              <a:t> peak (resp. SFpeak)</a:t>
            </a:r>
            <a:r>
              <a:rPr 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endParaRPr lang="cs-CZ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5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5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5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62642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sz="2400" b="1" smtClean="0"/>
              <a:t>Pozitivní změna životního stylu v současné době </a:t>
            </a:r>
          </a:p>
          <a:p>
            <a:pPr algn="ctr" eaLnBrk="1" hangingPunct="1">
              <a:buFontTx/>
              <a:buNone/>
            </a:pPr>
            <a:r>
              <a:rPr lang="cs-CZ" sz="2400" b="1" smtClean="0"/>
              <a:t>může zabránit zhroucení zdravotní péče v budoucnosti.</a:t>
            </a:r>
          </a:p>
          <a:p>
            <a:pPr algn="ctr" eaLnBrk="1" hangingPunct="1">
              <a:buFontTx/>
              <a:buNone/>
            </a:pPr>
            <a:endParaRPr lang="cs-CZ" sz="2400" b="1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b="1" smtClean="0"/>
          </a:p>
          <a:p>
            <a:pPr algn="ctr" eaLnBrk="1" hangingPunct="1">
              <a:buFontTx/>
              <a:buNone/>
            </a:pPr>
            <a:r>
              <a:rPr lang="cs-CZ" sz="2400" b="1" smtClean="0"/>
              <a:t>Změna pohybového režimu ve smyslu</a:t>
            </a:r>
          </a:p>
          <a:p>
            <a:pPr algn="ctr" eaLnBrk="1" hangingPunct="1">
              <a:buFontTx/>
              <a:buNone/>
            </a:pPr>
            <a:r>
              <a:rPr lang="cs-CZ" sz="2400" b="1" smtClean="0"/>
              <a:t>pravidelné PA optimální intenzity, trvání a frekvence</a:t>
            </a:r>
          </a:p>
          <a:p>
            <a:pPr algn="ctr" eaLnBrk="1" hangingPunct="1">
              <a:buFontTx/>
              <a:buNone/>
            </a:pPr>
            <a:r>
              <a:rPr lang="cs-CZ" sz="2400" b="1" smtClean="0"/>
              <a:t>je základní podmínkou toho,</a:t>
            </a:r>
          </a:p>
          <a:p>
            <a:pPr algn="ctr" eaLnBrk="1" hangingPunct="1">
              <a:buFontTx/>
              <a:buNone/>
            </a:pPr>
            <a:r>
              <a:rPr lang="cs-CZ" sz="2400" b="1" smtClean="0"/>
              <a:t>aby změna životního stylu byla účinná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graphicFrame>
        <p:nvGraphicFramePr>
          <p:cNvPr id="147460" name="Object 2"/>
          <p:cNvGraphicFramePr>
            <a:graphicFrameLocks noChangeAspect="1"/>
          </p:cNvGraphicFramePr>
          <p:nvPr/>
        </p:nvGraphicFramePr>
        <p:xfrm>
          <a:off x="250825" y="1565275"/>
          <a:ext cx="4140200" cy="3089275"/>
        </p:xfrm>
        <a:graphic>
          <a:graphicData uri="http://schemas.openxmlformats.org/presentationml/2006/ole">
            <p:oleObj spid="_x0000_s2050" name="Snímek" r:id="rId3" imgW="4571967" imgH="3429060" progId="PowerPoint.Slide.8">
              <p:embed/>
            </p:oleObj>
          </a:graphicData>
        </a:graphic>
      </p:graphicFrame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graphicFrame>
        <p:nvGraphicFramePr>
          <p:cNvPr id="147462" name="Object 3"/>
          <p:cNvGraphicFramePr>
            <a:graphicFrameLocks noChangeAspect="1"/>
          </p:cNvGraphicFramePr>
          <p:nvPr/>
        </p:nvGraphicFramePr>
        <p:xfrm>
          <a:off x="4391025" y="1557338"/>
          <a:ext cx="4149725" cy="3097212"/>
        </p:xfrm>
        <a:graphic>
          <a:graphicData uri="http://schemas.openxmlformats.org/presentationml/2006/ole">
            <p:oleObj spid="_x0000_s2051" name="Snímek" r:id="rId4" imgW="4571967" imgH="3429060" progId="PowerPoint.Slide.8">
              <p:embed/>
            </p:oleObj>
          </a:graphicData>
        </a:graphic>
      </p:graphicFrame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4102100" y="4367213"/>
            <a:ext cx="4537075" cy="503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323850" y="1787525"/>
            <a:ext cx="8351838" cy="228917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cs-CZ" sz="3600" b="1">
                <a:solidFill>
                  <a:schemeClr val="accent2"/>
                </a:solidFill>
                <a:latin typeface="Calibri" pitchFamily="34" charset="0"/>
              </a:rPr>
              <a:t>Minimálně 30 až 45 minut </a:t>
            </a:r>
          </a:p>
          <a:p>
            <a:pPr algn="ctr">
              <a:spcBef>
                <a:spcPct val="50000"/>
              </a:spcBef>
            </a:pPr>
            <a:r>
              <a:rPr lang="cs-CZ" sz="3600" b="1">
                <a:solidFill>
                  <a:schemeClr val="accent2"/>
                </a:solidFill>
                <a:latin typeface="Calibri" pitchFamily="34" charset="0"/>
              </a:rPr>
              <a:t>při intenzitě 60 – 85 % MTR </a:t>
            </a:r>
          </a:p>
          <a:p>
            <a:pPr algn="ctr">
              <a:spcBef>
                <a:spcPct val="50000"/>
              </a:spcBef>
            </a:pPr>
            <a:r>
              <a:rPr lang="cs-CZ" sz="3600" b="1">
                <a:solidFill>
                  <a:schemeClr val="accent2"/>
                </a:solidFill>
                <a:latin typeface="Calibri" pitchFamily="34" charset="0"/>
              </a:rPr>
              <a:t>ob 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7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7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build="p"/>
      <p:bldP spid="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62642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sz="2400" b="1" smtClean="0"/>
              <a:t>Pozitivní změna životního stylu v současné době </a:t>
            </a:r>
          </a:p>
          <a:p>
            <a:pPr algn="ctr" eaLnBrk="1" hangingPunct="1">
              <a:buFontTx/>
              <a:buNone/>
            </a:pPr>
            <a:r>
              <a:rPr lang="cs-CZ" sz="2400" b="1" smtClean="0"/>
              <a:t>může zabránit zhroucení zdravotní péče v budoucnosti.</a:t>
            </a:r>
          </a:p>
          <a:p>
            <a:pPr algn="ctr" eaLnBrk="1" hangingPunct="1">
              <a:buFontTx/>
              <a:buNone/>
            </a:pPr>
            <a:endParaRPr lang="cs-CZ" sz="2400" b="1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smtClean="0"/>
          </a:p>
          <a:p>
            <a:pPr algn="ctr" eaLnBrk="1" hangingPunct="1">
              <a:buFontTx/>
              <a:buNone/>
            </a:pPr>
            <a:endParaRPr lang="cs-CZ" sz="2400" b="1" smtClean="0"/>
          </a:p>
          <a:p>
            <a:pPr algn="ctr" eaLnBrk="1" hangingPunct="1">
              <a:buFontTx/>
              <a:buNone/>
            </a:pPr>
            <a:r>
              <a:rPr lang="cs-CZ" sz="2400" b="1" smtClean="0"/>
              <a:t>Změna pohybového režimu ve smyslu</a:t>
            </a:r>
          </a:p>
          <a:p>
            <a:pPr algn="ctr" eaLnBrk="1" hangingPunct="1">
              <a:buFontTx/>
              <a:buNone/>
            </a:pPr>
            <a:r>
              <a:rPr lang="cs-CZ" sz="2400" b="1" smtClean="0"/>
              <a:t>pravidelné PA optimální intenzity, trvání a frekvence</a:t>
            </a:r>
          </a:p>
          <a:p>
            <a:pPr algn="ctr" eaLnBrk="1" hangingPunct="1">
              <a:buFontTx/>
              <a:buNone/>
            </a:pPr>
            <a:r>
              <a:rPr lang="cs-CZ" sz="2400" b="1" smtClean="0"/>
              <a:t>je základní podmínkou toho,</a:t>
            </a:r>
          </a:p>
          <a:p>
            <a:pPr algn="ctr" eaLnBrk="1" hangingPunct="1">
              <a:buFontTx/>
              <a:buNone/>
            </a:pPr>
            <a:r>
              <a:rPr lang="cs-CZ" sz="2400" b="1" smtClean="0"/>
              <a:t>aby změna životního stylu byla účinná</a:t>
            </a:r>
          </a:p>
        </p:txBody>
      </p:sp>
      <p:sp>
        <p:nvSpPr>
          <p:cNvPr id="130050" name="Rectangle 3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30051" name="Rectangle 5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30052" name="Rectangle 7"/>
          <p:cNvSpPr>
            <a:spLocks noChangeArrowheads="1"/>
          </p:cNvSpPr>
          <p:nvPr/>
        </p:nvSpPr>
        <p:spPr bwMode="auto">
          <a:xfrm>
            <a:off x="4102100" y="4367213"/>
            <a:ext cx="4537075" cy="503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323850" y="1849438"/>
            <a:ext cx="8351838" cy="2443162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chemeClr val="accent2"/>
                </a:solidFill>
                <a:latin typeface="Calibri" pitchFamily="34" charset="0"/>
              </a:rPr>
              <a:t>Preskripce optimálního programu PA</a:t>
            </a:r>
          </a:p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chemeClr val="accent2"/>
                </a:solidFill>
                <a:latin typeface="Calibri" pitchFamily="34" charset="0"/>
              </a:rPr>
              <a:t>je nezbytná nejen pro prevenci </a:t>
            </a:r>
          </a:p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chemeClr val="accent2"/>
                </a:solidFill>
                <a:latin typeface="Calibri" pitchFamily="34" charset="0"/>
              </a:rPr>
              <a:t>většiny chronických onemocnění, </a:t>
            </a:r>
          </a:p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chemeClr val="accent2"/>
                </a:solidFill>
                <a:latin typeface="Calibri" pitchFamily="34" charset="0"/>
              </a:rPr>
              <a:t>ale i pro jejich efektivní terapii.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Text Box 5"/>
          <p:cNvSpPr txBox="1">
            <a:spLocks noChangeArrowheads="1"/>
          </p:cNvSpPr>
          <p:nvPr/>
        </p:nvSpPr>
        <p:spPr bwMode="auto">
          <a:xfrm>
            <a:off x="0" y="6092825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Algerian" pitchFamily="82" charset="0"/>
              </a:rPr>
              <a:t>Don't worry, be healthy and happy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4927</Words>
  <Application>Microsoft Office PowerPoint</Application>
  <PresentationFormat>Předvádění na obrazovce (4:3)</PresentationFormat>
  <Paragraphs>1396</Paragraphs>
  <Slides>99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99</vt:i4>
      </vt:variant>
    </vt:vector>
  </HeadingPairs>
  <TitlesOfParts>
    <vt:vector size="101" baseType="lpstr">
      <vt:lpstr>Motiv sady Office</vt:lpstr>
      <vt:lpstr>Snímek</vt:lpstr>
      <vt:lpstr>NEJČASTĚJŠÍ POHYBOVÉ AKTIVITY A JEJICH VYUŽITÍ </vt:lpstr>
      <vt:lpstr>Snímek 2</vt:lpstr>
      <vt:lpstr>Snímek 3</vt:lpstr>
      <vt:lpstr>AEROBNÍ POHYBOVÉ AKTIVITY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  <vt:lpstr>Snímek 82</vt:lpstr>
      <vt:lpstr>Snímek 83</vt:lpstr>
      <vt:lpstr>Snímek 84</vt:lpstr>
      <vt:lpstr>Diabetes mellitus</vt:lpstr>
      <vt:lpstr>Diabetes mellitus</vt:lpstr>
      <vt:lpstr>Účinky PA z hlediska farmakoterapie</vt:lpstr>
      <vt:lpstr>Obesita</vt:lpstr>
      <vt:lpstr>Obesita</vt:lpstr>
      <vt:lpstr>Snímek 90</vt:lpstr>
      <vt:lpstr>ICHS</vt:lpstr>
      <vt:lpstr>Snímek 92</vt:lpstr>
      <vt:lpstr>ICHS</vt:lpstr>
      <vt:lpstr>ICHS</vt:lpstr>
      <vt:lpstr>ICHS</vt:lpstr>
      <vt:lpstr>Snímek 96</vt:lpstr>
      <vt:lpstr>Snímek 97</vt:lpstr>
      <vt:lpstr>Snímek 98</vt:lpstr>
      <vt:lpstr>Snímek 99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NEJČASTĚJŠÍ POHYBOVÉ AKTIVITY A JEJICH VYUŽITÍ </dc:title>
  <dc:creator>doc. Stejskal</dc:creator>
  <cp:lastModifiedBy>doc. Stejskal</cp:lastModifiedBy>
  <cp:revision>65</cp:revision>
  <dcterms:created xsi:type="dcterms:W3CDTF">2013-11-07T17:51:43Z</dcterms:created>
  <dcterms:modified xsi:type="dcterms:W3CDTF">2013-12-09T08:18:57Z</dcterms:modified>
</cp:coreProperties>
</file>