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418" r:id="rId17"/>
    <p:sldId id="415" r:id="rId18"/>
    <p:sldId id="417" r:id="rId19"/>
    <p:sldId id="419" r:id="rId20"/>
    <p:sldId id="416" r:id="rId21"/>
    <p:sldId id="421" r:id="rId22"/>
    <p:sldId id="273" r:id="rId23"/>
    <p:sldId id="274" r:id="rId24"/>
    <p:sldId id="448" r:id="rId25"/>
    <p:sldId id="275" r:id="rId26"/>
    <p:sldId id="276" r:id="rId27"/>
    <p:sldId id="277" r:id="rId28"/>
    <p:sldId id="278" r:id="rId29"/>
    <p:sldId id="279" r:id="rId30"/>
    <p:sldId id="280" r:id="rId31"/>
    <p:sldId id="422" r:id="rId32"/>
    <p:sldId id="282" r:id="rId33"/>
    <p:sldId id="423" r:id="rId34"/>
    <p:sldId id="425" r:id="rId35"/>
    <p:sldId id="430" r:id="rId36"/>
    <p:sldId id="449" r:id="rId37"/>
    <p:sldId id="428" r:id="rId38"/>
    <p:sldId id="426" r:id="rId39"/>
    <p:sldId id="432" r:id="rId40"/>
    <p:sldId id="450" r:id="rId41"/>
    <p:sldId id="420" r:id="rId42"/>
    <p:sldId id="427" r:id="rId43"/>
    <p:sldId id="431" r:id="rId44"/>
    <p:sldId id="429" r:id="rId45"/>
    <p:sldId id="433" r:id="rId46"/>
    <p:sldId id="434" r:id="rId47"/>
    <p:sldId id="424" r:id="rId48"/>
    <p:sldId id="435" r:id="rId49"/>
    <p:sldId id="437" r:id="rId50"/>
    <p:sldId id="438" r:id="rId51"/>
    <p:sldId id="439" r:id="rId52"/>
    <p:sldId id="440" r:id="rId53"/>
    <p:sldId id="441" r:id="rId54"/>
    <p:sldId id="442" r:id="rId55"/>
    <p:sldId id="443" r:id="rId56"/>
    <p:sldId id="444" r:id="rId57"/>
    <p:sldId id="446" r:id="rId58"/>
    <p:sldId id="447" r:id="rId59"/>
    <p:sldId id="445" r:id="rId60"/>
  </p:sldIdLst>
  <p:sldSz cx="9144000" cy="6858000" type="screen4x3"/>
  <p:notesSz cx="6858000" cy="9144000"/>
  <p:custDataLst>
    <p:tags r:id="rId62"/>
  </p:custData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  <a:srgbClr val="CCFFFF"/>
    <a:srgbClr val="CC0000"/>
    <a:srgbClr val="CC00CC"/>
    <a:srgbClr val="3333FF"/>
    <a:srgbClr val="006699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7" autoAdjust="0"/>
    <p:restoredTop sz="94660"/>
  </p:normalViewPr>
  <p:slideViewPr>
    <p:cSldViewPr>
      <p:cViewPr varScale="1">
        <p:scale>
          <a:sx n="107" d="100"/>
          <a:sy n="107" d="100"/>
        </p:scale>
        <p:origin x="-1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4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wmf"/><Relationship Id="rId5" Type="http://schemas.openxmlformats.org/officeDocument/2006/relationships/image" Target="../media/image45.emf"/><Relationship Id="rId4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image" Target="../media/image7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D0EA9D-44AF-413D-AA03-DDF6C9D25168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D3E4DF-318D-42AE-BCEF-4EFD48F6A14B}" type="slidenum">
              <a:rPr lang="cs-CZ"/>
              <a:pPr/>
              <a:t>23</a:t>
            </a:fld>
            <a:endParaRPr lang="cs-CZ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E0078-78B8-4151-BE69-7DC8A81A33B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33CDB-B48B-46E0-9EF7-C0FC54602D8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8468B-DBE6-4597-BDCE-21FD5B0EA0F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B3E3B54-70F1-4712-AEF7-BCCE12FDF28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F546151-3649-4D07-AD9D-3D1F6D806B9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5486A17-5ECB-412B-9980-7DC55BBC2B3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8297F-CF58-464F-9550-130CAA19A4A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7B97D-7FFF-4AFC-8757-19CC57AE3B2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76FE4-9667-4663-8436-0F2098D11F1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3A8B8-3F17-4BCE-A272-1F19A2A68E6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E10C6-7C14-44F5-BDA3-7612707E869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39DAE-4A43-437E-A32E-963FFC52287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0ADDB7-954D-4C98-8FBE-FE82621FE46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3BDC6-56EF-4268-8F2E-78392C25AD1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D81E23C-620A-4203-B2CF-60395BDEDED4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23.wmf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5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content.nejm.org/content/vol359/issue16/images/large/02f1.jpeg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jpeg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5.bin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3.bin"/><Relationship Id="rId10" Type="http://schemas.openxmlformats.org/officeDocument/2006/relationships/oleObject" Target="../embeddings/oleObject18.bin"/><Relationship Id="rId4" Type="http://schemas.openxmlformats.org/officeDocument/2006/relationships/image" Target="../media/image32.wmf"/><Relationship Id="rId9" Type="http://schemas.openxmlformats.org/officeDocument/2006/relationships/oleObject" Target="../embeddings/oleObject17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21.bin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Relationship Id="rId9" Type="http://schemas.openxmlformats.org/officeDocument/2006/relationships/image" Target="../media/image4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image" Target="../media/image58.wmf"/><Relationship Id="rId18" Type="http://schemas.openxmlformats.org/officeDocument/2006/relationships/image" Target="../media/image63.wmf"/><Relationship Id="rId26" Type="http://schemas.openxmlformats.org/officeDocument/2006/relationships/image" Target="../media/image71.wmf"/><Relationship Id="rId3" Type="http://schemas.openxmlformats.org/officeDocument/2006/relationships/image" Target="../media/image48.wmf"/><Relationship Id="rId21" Type="http://schemas.openxmlformats.org/officeDocument/2006/relationships/image" Target="../media/image66.wmf"/><Relationship Id="rId7" Type="http://schemas.openxmlformats.org/officeDocument/2006/relationships/image" Target="../media/image52.wmf"/><Relationship Id="rId12" Type="http://schemas.openxmlformats.org/officeDocument/2006/relationships/image" Target="../media/image57.wmf"/><Relationship Id="rId17" Type="http://schemas.openxmlformats.org/officeDocument/2006/relationships/image" Target="../media/image62.wmf"/><Relationship Id="rId25" Type="http://schemas.openxmlformats.org/officeDocument/2006/relationships/image" Target="../media/image70.wmf"/><Relationship Id="rId2" Type="http://schemas.openxmlformats.org/officeDocument/2006/relationships/image" Target="../media/image47.wmf"/><Relationship Id="rId16" Type="http://schemas.openxmlformats.org/officeDocument/2006/relationships/image" Target="../media/image61.wmf"/><Relationship Id="rId20" Type="http://schemas.openxmlformats.org/officeDocument/2006/relationships/image" Target="../media/image6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wmf"/><Relationship Id="rId11" Type="http://schemas.openxmlformats.org/officeDocument/2006/relationships/image" Target="../media/image56.wmf"/><Relationship Id="rId24" Type="http://schemas.openxmlformats.org/officeDocument/2006/relationships/image" Target="../media/image69.wmf"/><Relationship Id="rId5" Type="http://schemas.openxmlformats.org/officeDocument/2006/relationships/image" Target="../media/image50.wmf"/><Relationship Id="rId15" Type="http://schemas.openxmlformats.org/officeDocument/2006/relationships/image" Target="../media/image60.wmf"/><Relationship Id="rId23" Type="http://schemas.openxmlformats.org/officeDocument/2006/relationships/image" Target="../media/image68.wmf"/><Relationship Id="rId10" Type="http://schemas.openxmlformats.org/officeDocument/2006/relationships/image" Target="../media/image55.wmf"/><Relationship Id="rId19" Type="http://schemas.openxmlformats.org/officeDocument/2006/relationships/image" Target="../media/image64.wmf"/><Relationship Id="rId4" Type="http://schemas.openxmlformats.org/officeDocument/2006/relationships/image" Target="../media/image49.wmf"/><Relationship Id="rId9" Type="http://schemas.openxmlformats.org/officeDocument/2006/relationships/image" Target="../media/image54.wmf"/><Relationship Id="rId14" Type="http://schemas.openxmlformats.org/officeDocument/2006/relationships/image" Target="../media/image59.wmf"/><Relationship Id="rId22" Type="http://schemas.openxmlformats.org/officeDocument/2006/relationships/image" Target="../media/image67.wmf"/><Relationship Id="rId27" Type="http://schemas.openxmlformats.org/officeDocument/2006/relationships/image" Target="../media/image7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image" Target="../media/image7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29.bin"/><Relationship Id="rId4" Type="http://schemas.openxmlformats.org/officeDocument/2006/relationships/image" Target="../media/image76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188641"/>
            <a:ext cx="7773987" cy="2016224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PATOFYZIOLOGIE </a:t>
            </a:r>
            <a:br>
              <a:rPr lang="cs-CZ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TĚLESNÉ ZÁTĚŽE</a:t>
            </a:r>
            <a:endParaRPr lang="cs-CZ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988768"/>
            <a:ext cx="6400800" cy="1752600"/>
          </a:xfrm>
        </p:spPr>
        <p:txBody>
          <a:bodyPr/>
          <a:lstStyle/>
          <a:p>
            <a:r>
              <a:rPr lang="cs-CZ" sz="2800" b="1" dirty="0" smtClean="0">
                <a:solidFill>
                  <a:schemeClr val="bg1">
                    <a:lumMod val="50000"/>
                  </a:schemeClr>
                </a:solidFill>
              </a:rPr>
              <a:t>Fyzioterapie </a:t>
            </a:r>
            <a:r>
              <a:rPr lang="cs-CZ" sz="2800" b="1" dirty="0" smtClean="0">
                <a:solidFill>
                  <a:schemeClr val="bg1">
                    <a:lumMod val="50000"/>
                  </a:schemeClr>
                </a:solidFill>
              </a:rPr>
              <a:t>2013/2014</a:t>
            </a:r>
            <a:endParaRPr lang="cs-CZ" sz="2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cs-CZ" sz="2800" b="1" dirty="0" err="1" smtClean="0">
                <a:solidFill>
                  <a:schemeClr val="bg1">
                    <a:lumMod val="50000"/>
                  </a:schemeClr>
                </a:solidFill>
              </a:rPr>
              <a:t>FSpS</a:t>
            </a:r>
            <a:r>
              <a:rPr lang="cs-CZ" sz="2800" b="1" dirty="0" smtClean="0">
                <a:solidFill>
                  <a:schemeClr val="bg1">
                    <a:lumMod val="50000"/>
                  </a:schemeClr>
                </a:solidFill>
              </a:rPr>
              <a:t> MU Brno</a:t>
            </a:r>
            <a:endParaRPr lang="cs-CZ" sz="28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7544" y="2420888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světová krize zdravotní péče</a:t>
            </a:r>
          </a:p>
          <a:p>
            <a:pPr>
              <a:buFontTx/>
              <a:buChar char="-"/>
            </a:pPr>
            <a:r>
              <a:rPr lang="cs-CZ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dědičnost versus životní styl </a:t>
            </a:r>
          </a:p>
          <a:p>
            <a:pPr>
              <a:buFontTx/>
              <a:buChar char="-"/>
            </a:pPr>
            <a:r>
              <a:rPr lang="cs-CZ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hromadná neinfekční onemocnění</a:t>
            </a:r>
          </a:p>
          <a:p>
            <a:pPr>
              <a:buFontTx/>
              <a:buChar char="-"/>
            </a:pPr>
            <a:r>
              <a:rPr lang="cs-CZ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inzulinová rezistence</a:t>
            </a:r>
            <a:endParaRPr lang="cs-CZ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23850" y="549275"/>
            <a:ext cx="8496300" cy="529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/>
              <a:t>Může klesat počet pacientů,</a:t>
            </a:r>
          </a:p>
          <a:p>
            <a:pPr algn="ctr">
              <a:spcBef>
                <a:spcPct val="50000"/>
              </a:spcBef>
            </a:pPr>
            <a:r>
              <a:rPr lang="cs-CZ" sz="2400" b="1"/>
              <a:t>když množství lidí na zeměkouli se stále zvyšuje? </a:t>
            </a:r>
          </a:p>
          <a:p>
            <a:pPr algn="ctr">
              <a:spcBef>
                <a:spcPct val="50000"/>
              </a:spcBef>
            </a:pPr>
            <a:r>
              <a:rPr lang="cs-CZ" sz="3600" b="1">
                <a:solidFill>
                  <a:srgbClr val="FF0000"/>
                </a:solidFill>
                <a:latin typeface="Algerian" pitchFamily="82" charset="0"/>
              </a:rPr>
              <a:t>Ano</a:t>
            </a:r>
          </a:p>
          <a:p>
            <a:pPr algn="ctr">
              <a:spcBef>
                <a:spcPct val="50000"/>
              </a:spcBef>
            </a:pPr>
            <a:r>
              <a:rPr lang="cs-CZ" sz="2400" b="1"/>
              <a:t>Absolutní a zejména relativní počet nemocných lidí                     může výrazně klesat</a:t>
            </a:r>
          </a:p>
          <a:p>
            <a:pPr algn="ctr">
              <a:spcBef>
                <a:spcPct val="50000"/>
              </a:spcBef>
            </a:pPr>
            <a:endParaRPr lang="cs-CZ" sz="2400" b="1"/>
          </a:p>
          <a:p>
            <a:pPr algn="ctr">
              <a:spcBef>
                <a:spcPct val="50000"/>
              </a:spcBef>
            </a:pPr>
            <a:endParaRPr lang="cs-CZ" sz="2400" b="1"/>
          </a:p>
          <a:p>
            <a:pPr algn="ctr">
              <a:spcBef>
                <a:spcPct val="50000"/>
              </a:spcBef>
            </a:pPr>
            <a:endParaRPr lang="cs-CZ" sz="2400" b="1"/>
          </a:p>
          <a:p>
            <a:pPr algn="ctr">
              <a:spcBef>
                <a:spcPct val="50000"/>
              </a:spcBef>
            </a:pPr>
            <a:r>
              <a:rPr lang="cs-CZ" sz="2400" b="1"/>
              <a:t>Nezbytné, aby lidé svým životním stylem vzniku onemocnění preventivně bránili</a:t>
            </a:r>
            <a:endParaRPr lang="en-US" sz="2400" b="1"/>
          </a:p>
        </p:txBody>
      </p:sp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4284663" y="3284538"/>
            <a:ext cx="574675" cy="1439862"/>
          </a:xfrm>
          <a:prstGeom prst="downArrow">
            <a:avLst>
              <a:gd name="adj1" fmla="val 50000"/>
              <a:gd name="adj2" fmla="val 626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8893175" y="6669088"/>
            <a:ext cx="179388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uiExpand="1" build="p"/>
      <p:bldP spid="15363" grpId="0" animBg="1"/>
      <p:bldP spid="153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50825" y="549275"/>
            <a:ext cx="8569325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 b="1">
                <a:solidFill>
                  <a:srgbClr val="FF0000"/>
                </a:solidFill>
              </a:rPr>
              <a:t>ŽIVOTNÍ STYL</a:t>
            </a:r>
            <a:r>
              <a:rPr lang="cs-CZ" b="1"/>
              <a:t> Z BIOLOGICKÉHO HLEDISKA  </a:t>
            </a:r>
          </a:p>
          <a:p>
            <a:pPr algn="ctr">
              <a:spcBef>
                <a:spcPct val="50000"/>
              </a:spcBef>
            </a:pPr>
            <a:r>
              <a:rPr lang="cs-CZ" sz="2000" b="1"/>
              <a:t>komplexní reakce člověka na široké působení prostředí</a:t>
            </a:r>
          </a:p>
          <a:p>
            <a:pPr algn="ctr">
              <a:spcBef>
                <a:spcPct val="50000"/>
              </a:spcBef>
            </a:pPr>
            <a:r>
              <a:rPr lang="cs-CZ" sz="2000" b="1"/>
              <a:t>projevuje se ve všech oblastech jeho existence</a:t>
            </a:r>
          </a:p>
          <a:p>
            <a:pPr>
              <a:spcBef>
                <a:spcPct val="50000"/>
              </a:spcBef>
            </a:pPr>
            <a:endParaRPr lang="cs-CZ" sz="2000"/>
          </a:p>
          <a:p>
            <a:pPr algn="ctr">
              <a:spcBef>
                <a:spcPct val="50000"/>
              </a:spcBef>
            </a:pPr>
            <a:r>
              <a:rPr lang="cs-CZ" sz="2000" b="1"/>
              <a:t>Jestliže životní styl neodpovídá biologickým dispozicím člověka</a:t>
            </a:r>
          </a:p>
          <a:p>
            <a:pPr>
              <a:spcBef>
                <a:spcPct val="50000"/>
              </a:spcBef>
            </a:pPr>
            <a:endParaRPr lang="cs-CZ" sz="2000"/>
          </a:p>
          <a:p>
            <a:pPr algn="ctr">
              <a:spcBef>
                <a:spcPct val="50000"/>
              </a:spcBef>
            </a:pPr>
            <a:endParaRPr lang="cs-CZ" sz="2400"/>
          </a:p>
          <a:p>
            <a:pPr algn="ctr">
              <a:spcBef>
                <a:spcPct val="50000"/>
              </a:spcBef>
            </a:pPr>
            <a:endParaRPr lang="cs-CZ" sz="2000" b="1"/>
          </a:p>
          <a:p>
            <a:pPr algn="ctr">
              <a:spcBef>
                <a:spcPct val="50000"/>
              </a:spcBef>
            </a:pPr>
            <a:endParaRPr lang="cs-CZ" sz="2000" b="1"/>
          </a:p>
          <a:p>
            <a:pPr algn="ctr">
              <a:spcBef>
                <a:spcPct val="50000"/>
              </a:spcBef>
            </a:pPr>
            <a:r>
              <a:rPr lang="cs-CZ" sz="2000" b="1"/>
              <a:t>poškození jeho organismu</a:t>
            </a:r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4284663" y="3141663"/>
            <a:ext cx="574675" cy="1439862"/>
          </a:xfrm>
          <a:prstGeom prst="downArrow">
            <a:avLst>
              <a:gd name="adj1" fmla="val 50000"/>
              <a:gd name="adj2" fmla="val 626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cs-CZ"/>
          </a:p>
        </p:txBody>
      </p:sp>
      <p:pic>
        <p:nvPicPr>
          <p:cNvPr id="16388" name="Picture 4" descr="illn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3141663"/>
            <a:ext cx="2143125" cy="3314700"/>
          </a:xfrm>
          <a:prstGeom prst="rect">
            <a:avLst/>
          </a:prstGeom>
          <a:noFill/>
        </p:spPr>
      </p:pic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8893175" y="6669088"/>
            <a:ext cx="179388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uiExpand="1" build="p"/>
      <p:bldP spid="16387" grpId="0" uiExpand="1" animBg="1"/>
      <p:bldP spid="1638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50825" y="549275"/>
            <a:ext cx="8569325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800" b="1">
                <a:solidFill>
                  <a:srgbClr val="FF0000"/>
                </a:solidFill>
              </a:rPr>
              <a:t>ŽIVOTNÍ STYL</a:t>
            </a:r>
            <a:r>
              <a:rPr lang="cs-CZ" sz="2400" b="1"/>
              <a:t>   </a:t>
            </a:r>
          </a:p>
          <a:p>
            <a:pPr algn="ctr">
              <a:spcBef>
                <a:spcPct val="50000"/>
              </a:spcBef>
            </a:pPr>
            <a:r>
              <a:rPr lang="cs-CZ" b="1"/>
              <a:t>Biologické dispozice jsou podmíněny geneticky </a:t>
            </a:r>
          </a:p>
          <a:p>
            <a:pPr algn="ctr">
              <a:spcBef>
                <a:spcPct val="50000"/>
              </a:spcBef>
            </a:pPr>
            <a:r>
              <a:rPr lang="cs-CZ" b="1"/>
              <a:t>Mimo jiné vyjádřeny schopností dlouhodobě odolávat</a:t>
            </a:r>
          </a:p>
          <a:p>
            <a:pPr algn="ctr">
              <a:spcBef>
                <a:spcPct val="50000"/>
              </a:spcBef>
            </a:pPr>
            <a:r>
              <a:rPr lang="cs-CZ" b="1"/>
              <a:t>silnému psychickému a fyzickému stresu</a:t>
            </a:r>
          </a:p>
          <a:p>
            <a:pPr algn="ctr">
              <a:spcBef>
                <a:spcPct val="50000"/>
              </a:spcBef>
            </a:pPr>
            <a:r>
              <a:rPr lang="cs-CZ" sz="2400"/>
              <a:t>Míra odolnosti organismu je tedy určena poměrem</a:t>
            </a:r>
          </a:p>
          <a:p>
            <a:pPr algn="ctr">
              <a:spcBef>
                <a:spcPct val="50000"/>
              </a:spcBef>
            </a:pPr>
            <a:r>
              <a:rPr lang="cs-CZ" sz="2800">
                <a:solidFill>
                  <a:schemeClr val="accent2"/>
                </a:solidFill>
              </a:rPr>
              <a:t>mezi genetickou predispozicí a životním stylem</a:t>
            </a:r>
          </a:p>
        </p:txBody>
      </p:sp>
      <p:pic>
        <p:nvPicPr>
          <p:cNvPr id="17411" name="Picture 3" descr="hered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437063"/>
            <a:ext cx="2857500" cy="1524000"/>
          </a:xfrm>
          <a:prstGeom prst="rect">
            <a:avLst/>
          </a:prstGeom>
          <a:noFill/>
        </p:spPr>
      </p:pic>
      <p:pic>
        <p:nvPicPr>
          <p:cNvPr id="17412" name="Picture 4" descr="ar_02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3429000"/>
            <a:ext cx="2809875" cy="3048000"/>
          </a:xfrm>
          <a:prstGeom prst="rect">
            <a:avLst/>
          </a:prstGeom>
          <a:noFill/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924300" y="4797425"/>
            <a:ext cx="1008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3600"/>
              <a:t>+</a:t>
            </a:r>
            <a:endParaRPr lang="en-US" sz="3600"/>
          </a:p>
        </p:txBody>
      </p:sp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8893175" y="6669088"/>
            <a:ext cx="179388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uiExpand="1" build="p"/>
      <p:bldP spid="17413" grpId="0"/>
      <p:bldP spid="174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15900"/>
            <a:ext cx="7772400" cy="215900"/>
          </a:xfrm>
        </p:spPr>
        <p:txBody>
          <a:bodyPr/>
          <a:lstStyle/>
          <a:p>
            <a:endParaRPr lang="cs-CZ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04800"/>
            <a:ext cx="9144000" cy="6553200"/>
          </a:xfrm>
        </p:spPr>
        <p:txBody>
          <a:bodyPr/>
          <a:lstStyle/>
          <a:p>
            <a:pPr algn="ctr">
              <a:lnSpc>
                <a:spcPct val="70000"/>
              </a:lnSpc>
              <a:buFontTx/>
              <a:buNone/>
            </a:pPr>
            <a:r>
              <a:rPr lang="cs-CZ"/>
              <a:t>   </a:t>
            </a:r>
            <a:r>
              <a:rPr lang="cs-CZ" sz="3600" b="1">
                <a:latin typeface="Arial Narrow" pitchFamily="34" charset="0"/>
              </a:rPr>
              <a:t>Od vzniku Homo sapiens sapiens </a:t>
            </a:r>
          </a:p>
          <a:p>
            <a:pPr algn="ctr">
              <a:lnSpc>
                <a:spcPct val="70000"/>
              </a:lnSpc>
              <a:buFontTx/>
              <a:buNone/>
            </a:pPr>
            <a:r>
              <a:rPr lang="cs-CZ" sz="3600" b="1">
                <a:latin typeface="Arial Narrow" pitchFamily="34" charset="0"/>
              </a:rPr>
              <a:t>(minimálně 50 tisíc let) </a:t>
            </a:r>
          </a:p>
          <a:p>
            <a:pPr algn="ctr">
              <a:lnSpc>
                <a:spcPct val="70000"/>
              </a:lnSpc>
              <a:buFontTx/>
              <a:buNone/>
            </a:pPr>
            <a:r>
              <a:rPr lang="cs-CZ" sz="3600" b="1">
                <a:latin typeface="Arial Narrow" pitchFamily="34" charset="0"/>
              </a:rPr>
              <a:t>se člověk z biologického hlediska </a:t>
            </a:r>
          </a:p>
          <a:p>
            <a:pPr algn="ctr">
              <a:lnSpc>
                <a:spcPct val="70000"/>
              </a:lnSpc>
              <a:buFontTx/>
              <a:buNone/>
            </a:pPr>
            <a:r>
              <a:rPr lang="cs-CZ" sz="3600" b="1">
                <a:latin typeface="Arial Narrow" pitchFamily="34" charset="0"/>
              </a:rPr>
              <a:t>prakticky nezměnil. </a:t>
            </a:r>
          </a:p>
          <a:p>
            <a:pPr>
              <a:buFontTx/>
              <a:buNone/>
            </a:pPr>
            <a:r>
              <a:rPr lang="cs-CZ" b="1"/>
              <a:t>   </a:t>
            </a:r>
            <a:endParaRPr lang="cs-CZ"/>
          </a:p>
        </p:txBody>
      </p:sp>
      <p:pic>
        <p:nvPicPr>
          <p:cNvPr id="18436" name="Picture 4" descr="ADAME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166938"/>
            <a:ext cx="4672013" cy="4691062"/>
          </a:xfrm>
          <a:prstGeom prst="rect">
            <a:avLst/>
          </a:prstGeom>
          <a:noFill/>
        </p:spPr>
      </p:pic>
      <p:sp>
        <p:nvSpPr>
          <p:cNvPr id="18439" name="Oval 7"/>
          <p:cNvSpPr>
            <a:spLocks noChangeArrowheads="1"/>
          </p:cNvSpPr>
          <p:nvPr/>
        </p:nvSpPr>
        <p:spPr bwMode="auto">
          <a:xfrm>
            <a:off x="8893175" y="6669088"/>
            <a:ext cx="179388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 advAuto="0"/>
      <p:bldP spid="184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15900"/>
            <a:ext cx="7772400" cy="215900"/>
          </a:xfrm>
        </p:spPr>
        <p:txBody>
          <a:bodyPr/>
          <a:lstStyle/>
          <a:p>
            <a:endParaRPr lang="cs-CZ"/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 flipH="1">
            <a:off x="990600" y="54102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6516688" y="55626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304800"/>
            <a:ext cx="7772400" cy="1981200"/>
          </a:xfrm>
          <a:noFill/>
          <a:ln/>
        </p:spPr>
        <p:txBody>
          <a:bodyPr/>
          <a:lstStyle/>
          <a:p>
            <a:pPr algn="ctr">
              <a:lnSpc>
                <a:spcPct val="70000"/>
              </a:lnSpc>
              <a:buFontTx/>
              <a:buNone/>
            </a:pPr>
            <a:r>
              <a:rPr lang="cs-CZ"/>
              <a:t>   </a:t>
            </a:r>
            <a:r>
              <a:rPr lang="cs-CZ" sz="3600" b="1">
                <a:latin typeface="Arial Narrow" pitchFamily="34" charset="0"/>
              </a:rPr>
              <a:t>Od vzniku Homo sapiens sapiens </a:t>
            </a:r>
          </a:p>
          <a:p>
            <a:pPr algn="ctr">
              <a:lnSpc>
                <a:spcPct val="70000"/>
              </a:lnSpc>
              <a:buFontTx/>
              <a:buNone/>
            </a:pPr>
            <a:r>
              <a:rPr lang="cs-CZ" sz="3600" b="1">
                <a:latin typeface="Arial Narrow" pitchFamily="34" charset="0"/>
              </a:rPr>
              <a:t>(minimálně 50 tisíc let) </a:t>
            </a:r>
          </a:p>
          <a:p>
            <a:pPr algn="ctr">
              <a:lnSpc>
                <a:spcPct val="70000"/>
              </a:lnSpc>
              <a:buFontTx/>
              <a:buNone/>
            </a:pPr>
            <a:r>
              <a:rPr lang="cs-CZ" sz="3600" b="1">
                <a:latin typeface="Arial Narrow" pitchFamily="34" charset="0"/>
              </a:rPr>
              <a:t>se člověk z biologického hlediska </a:t>
            </a:r>
          </a:p>
          <a:p>
            <a:pPr algn="ctr">
              <a:lnSpc>
                <a:spcPct val="70000"/>
              </a:lnSpc>
              <a:buFontTx/>
              <a:buNone/>
            </a:pPr>
            <a:r>
              <a:rPr lang="cs-CZ" sz="3600" b="1">
                <a:latin typeface="Arial Narrow" pitchFamily="34" charset="0"/>
              </a:rPr>
              <a:t>prakticky nezměnil. </a:t>
            </a:r>
          </a:p>
          <a:p>
            <a:pPr algn="ctr">
              <a:buFontTx/>
              <a:buNone/>
            </a:pPr>
            <a:r>
              <a:rPr lang="cs-CZ" sz="3600" b="1">
                <a:latin typeface="Arial Narrow" pitchFamily="34" charset="0"/>
              </a:rPr>
              <a:t> </a:t>
            </a:r>
          </a:p>
        </p:txBody>
      </p:sp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7788275" y="0"/>
          <a:ext cx="1355725" cy="3124200"/>
        </p:xfrm>
        <a:graphic>
          <a:graphicData uri="http://schemas.openxmlformats.org/presentationml/2006/ole">
            <p:oleObj spid="_x0000_s20486" name="CorelDRAW" r:id="rId3" imgW="1202760" imgH="2769480" progId="">
              <p:embed/>
            </p:oleObj>
          </a:graphicData>
        </a:graphic>
      </p:graphicFrame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0" y="3609975"/>
          <a:ext cx="3505200" cy="3275013"/>
        </p:xfrm>
        <a:graphic>
          <a:graphicData uri="http://schemas.openxmlformats.org/presentationml/2006/ole">
            <p:oleObj spid="_x0000_s20487" name="CorelDRAW" r:id="rId4" imgW="2770560" imgH="2588760" progId="">
              <p:embed/>
            </p:oleObj>
          </a:graphicData>
        </a:graphic>
      </p:graphicFrame>
      <p:graphicFrame>
        <p:nvGraphicFramePr>
          <p:cNvPr id="20488" name="Object 8"/>
          <p:cNvGraphicFramePr>
            <a:graphicFrameLocks noChangeAspect="1"/>
          </p:cNvGraphicFramePr>
          <p:nvPr/>
        </p:nvGraphicFramePr>
        <p:xfrm>
          <a:off x="6553200" y="4572000"/>
          <a:ext cx="2335213" cy="1735138"/>
        </p:xfrm>
        <a:graphic>
          <a:graphicData uri="http://schemas.openxmlformats.org/presentationml/2006/ole">
            <p:oleObj spid="_x0000_s20488" name="CorelDRAW" r:id="rId5" imgW="2758320" imgH="2048760" progId="">
              <p:embed/>
            </p:oleObj>
          </a:graphicData>
        </a:graphic>
      </p:graphicFrame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685800" y="2438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70000"/>
              </a:lnSpc>
              <a:spcBef>
                <a:spcPct val="20000"/>
              </a:spcBef>
            </a:pPr>
            <a:r>
              <a:rPr lang="cs-CZ" sz="3600" b="1">
                <a:latin typeface="Arial Narrow" pitchFamily="34" charset="0"/>
              </a:rPr>
              <a:t> Struktura a funkce jeho řídících </a:t>
            </a:r>
          </a:p>
          <a:p>
            <a:pPr marL="342900" indent="-342900" algn="ctr">
              <a:spcBef>
                <a:spcPct val="20000"/>
              </a:spcBef>
            </a:pPr>
            <a:r>
              <a:rPr lang="cs-CZ" sz="3600" b="1">
                <a:latin typeface="Arial Narrow" pitchFamily="34" charset="0"/>
              </a:rPr>
              <a:t>a výkonných systémů odpovídá potřebám</a:t>
            </a:r>
          </a:p>
          <a:p>
            <a:pPr marL="342900" indent="-342900" algn="ctr">
              <a:spcBef>
                <a:spcPct val="20000"/>
              </a:spcBef>
            </a:pPr>
            <a:r>
              <a:rPr lang="cs-CZ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lovce</a:t>
            </a:r>
            <a:r>
              <a:rPr lang="cs-CZ" sz="3600" b="1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cs-CZ" sz="3600" b="1">
                <a:latin typeface="Arial Narrow" pitchFamily="34" charset="0"/>
              </a:rPr>
              <a:t>a …..</a:t>
            </a:r>
          </a:p>
        </p:txBody>
      </p:sp>
      <p:sp>
        <p:nvSpPr>
          <p:cNvPr id="20491" name="Oval 11"/>
          <p:cNvSpPr>
            <a:spLocks noChangeArrowheads="1"/>
          </p:cNvSpPr>
          <p:nvPr/>
        </p:nvSpPr>
        <p:spPr bwMode="auto">
          <a:xfrm>
            <a:off x="8893175" y="6669088"/>
            <a:ext cx="179388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20484" grpId="0" animBg="1"/>
      <p:bldP spid="20490" grpId="0" uiExpand="1" build="p" autoUpdateAnimBg="0" advAuto="0"/>
      <p:bldP spid="2049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15900"/>
            <a:ext cx="7772400" cy="215900"/>
          </a:xfrm>
        </p:spPr>
        <p:txBody>
          <a:bodyPr/>
          <a:lstStyle/>
          <a:p>
            <a:endParaRPr lang="cs-CZ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04800"/>
            <a:ext cx="7772400" cy="4114800"/>
          </a:xfrm>
          <a:noFill/>
          <a:ln/>
        </p:spPr>
        <p:txBody>
          <a:bodyPr/>
          <a:lstStyle/>
          <a:p>
            <a:pPr algn="ctr">
              <a:lnSpc>
                <a:spcPct val="70000"/>
              </a:lnSpc>
              <a:buFontTx/>
              <a:buNone/>
            </a:pPr>
            <a:r>
              <a:rPr lang="cs-CZ" dirty="0"/>
              <a:t>   </a:t>
            </a:r>
            <a:r>
              <a:rPr lang="cs-CZ" sz="3600" b="1" dirty="0">
                <a:latin typeface="Arial Narrow" pitchFamily="34" charset="0"/>
              </a:rPr>
              <a:t>Od vzniku Homo sapiens </a:t>
            </a:r>
            <a:r>
              <a:rPr lang="cs-CZ" sz="3600" b="1" dirty="0" err="1">
                <a:latin typeface="Arial Narrow" pitchFamily="34" charset="0"/>
              </a:rPr>
              <a:t>sapiens</a:t>
            </a:r>
            <a:r>
              <a:rPr lang="cs-CZ" sz="3600" b="1" dirty="0">
                <a:latin typeface="Arial Narrow" pitchFamily="34" charset="0"/>
              </a:rPr>
              <a:t> </a:t>
            </a:r>
          </a:p>
          <a:p>
            <a:pPr algn="ctr">
              <a:lnSpc>
                <a:spcPct val="70000"/>
              </a:lnSpc>
              <a:buFontTx/>
              <a:buNone/>
            </a:pPr>
            <a:r>
              <a:rPr lang="cs-CZ" sz="3600" b="1" dirty="0">
                <a:latin typeface="Arial Narrow" pitchFamily="34" charset="0"/>
              </a:rPr>
              <a:t>(minimálně 50 tisíc let) </a:t>
            </a:r>
          </a:p>
          <a:p>
            <a:pPr algn="ctr">
              <a:lnSpc>
                <a:spcPct val="70000"/>
              </a:lnSpc>
              <a:buFontTx/>
              <a:buNone/>
            </a:pPr>
            <a:r>
              <a:rPr lang="cs-CZ" sz="3600" b="1" dirty="0">
                <a:latin typeface="Arial Narrow" pitchFamily="34" charset="0"/>
              </a:rPr>
              <a:t>se člověk z biologického hlediska </a:t>
            </a:r>
          </a:p>
          <a:p>
            <a:pPr algn="ctr">
              <a:lnSpc>
                <a:spcPct val="70000"/>
              </a:lnSpc>
              <a:buFontTx/>
              <a:buNone/>
            </a:pPr>
            <a:r>
              <a:rPr lang="cs-CZ" sz="3600" b="1" dirty="0">
                <a:latin typeface="Arial Narrow" pitchFamily="34" charset="0"/>
              </a:rPr>
              <a:t>prakticky nezměnil. </a:t>
            </a:r>
          </a:p>
          <a:p>
            <a:pPr algn="ctr">
              <a:buFontTx/>
              <a:buNone/>
            </a:pPr>
            <a:r>
              <a:rPr lang="cs-CZ" sz="3600" b="1" dirty="0">
                <a:latin typeface="Arial Narrow" pitchFamily="34" charset="0"/>
              </a:rPr>
              <a:t> Struktura a funkce jeho řídících </a:t>
            </a:r>
          </a:p>
          <a:p>
            <a:pPr algn="ctr">
              <a:buFontTx/>
              <a:buNone/>
            </a:pPr>
            <a:r>
              <a:rPr lang="cs-CZ" sz="3600" b="1" dirty="0">
                <a:latin typeface="Arial Narrow" pitchFamily="34" charset="0"/>
              </a:rPr>
              <a:t>a výkonných systémů odpovídá potřebám</a:t>
            </a:r>
          </a:p>
          <a:p>
            <a:pPr algn="ctr">
              <a:buFontTx/>
              <a:buNone/>
            </a:pPr>
            <a:r>
              <a:rPr lang="cs-CZ" sz="4000" b="1" dirty="0">
                <a:latin typeface="Arial Narrow" pitchFamily="34" charset="0"/>
              </a:rPr>
              <a:t>lovce</a:t>
            </a:r>
            <a:r>
              <a:rPr lang="cs-CZ" sz="3600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cs-CZ" sz="3600" b="1" dirty="0">
                <a:latin typeface="Arial Narrow" pitchFamily="34" charset="0"/>
              </a:rPr>
              <a:t>a </a:t>
            </a:r>
            <a:r>
              <a:rPr lang="cs-CZ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sběrače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4419600" y="3657600"/>
            <a:ext cx="175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sběrače</a:t>
            </a:r>
            <a:endParaRPr lang="cs-CZ" sz="3200" b="1">
              <a:latin typeface="Times New Roman" pitchFamily="18" charset="0"/>
            </a:endParaRPr>
          </a:p>
        </p:txBody>
      </p:sp>
      <p:pic>
        <p:nvPicPr>
          <p:cNvPr id="21509" name="Picture 5" descr="GOOSBER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5943600"/>
            <a:ext cx="838200" cy="461963"/>
          </a:xfrm>
          <a:prstGeom prst="rect">
            <a:avLst/>
          </a:prstGeom>
          <a:noFill/>
        </p:spPr>
      </p:pic>
      <p:pic>
        <p:nvPicPr>
          <p:cNvPr id="21510" name="Picture 6" descr="CARRO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5715000"/>
            <a:ext cx="1066800" cy="346075"/>
          </a:xfrm>
          <a:prstGeom prst="rect">
            <a:avLst/>
          </a:prstGeom>
          <a:noFill/>
        </p:spPr>
      </p:pic>
      <p:pic>
        <p:nvPicPr>
          <p:cNvPr id="21511" name="Picture 7" descr="MUS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5334000"/>
            <a:ext cx="1109663" cy="1141413"/>
          </a:xfrm>
          <a:prstGeom prst="rect">
            <a:avLst/>
          </a:prstGeom>
          <a:noFill/>
        </p:spPr>
      </p:pic>
      <p:graphicFrame>
        <p:nvGraphicFramePr>
          <p:cNvPr id="21512" name="Object 8"/>
          <p:cNvGraphicFramePr>
            <a:graphicFrameLocks noChangeAspect="1"/>
          </p:cNvGraphicFramePr>
          <p:nvPr/>
        </p:nvGraphicFramePr>
        <p:xfrm>
          <a:off x="7380288" y="4572000"/>
          <a:ext cx="1508125" cy="1960563"/>
        </p:xfrm>
        <a:graphic>
          <a:graphicData uri="http://schemas.openxmlformats.org/presentationml/2006/ole">
            <p:oleObj spid="_x0000_s21512" name="CorelDRAW" r:id="rId6" imgW="2128680" imgH="2766240" progId="">
              <p:embed/>
            </p:oleObj>
          </a:graphicData>
        </a:graphic>
      </p:graphicFrame>
      <p:graphicFrame>
        <p:nvGraphicFramePr>
          <p:cNvPr id="21513" name="Object 9"/>
          <p:cNvGraphicFramePr>
            <a:graphicFrameLocks noChangeAspect="1"/>
          </p:cNvGraphicFramePr>
          <p:nvPr/>
        </p:nvGraphicFramePr>
        <p:xfrm>
          <a:off x="304800" y="2362200"/>
          <a:ext cx="1681163" cy="4246563"/>
        </p:xfrm>
        <a:graphic>
          <a:graphicData uri="http://schemas.openxmlformats.org/presentationml/2006/ole">
            <p:oleObj spid="_x0000_s21513" name="CorelDRAW" r:id="rId7" imgW="1094400" imgH="2766240" progId="">
              <p:embed/>
            </p:oleObj>
          </a:graphicData>
        </a:graphic>
      </p:graphicFrame>
      <p:graphicFrame>
        <p:nvGraphicFramePr>
          <p:cNvPr id="21514" name="Object 10"/>
          <p:cNvGraphicFramePr>
            <a:graphicFrameLocks noChangeAspect="1"/>
          </p:cNvGraphicFramePr>
          <p:nvPr/>
        </p:nvGraphicFramePr>
        <p:xfrm>
          <a:off x="3733800" y="4343400"/>
          <a:ext cx="1014413" cy="1951038"/>
        </p:xfrm>
        <a:graphic>
          <a:graphicData uri="http://schemas.openxmlformats.org/presentationml/2006/ole">
            <p:oleObj spid="_x0000_s21514" name="CorelDRAW" r:id="rId8" imgW="1431000" imgH="2753280" progId="">
              <p:embed/>
            </p:oleObj>
          </a:graphicData>
        </a:graphic>
      </p:graphicFrame>
      <p:graphicFrame>
        <p:nvGraphicFramePr>
          <p:cNvPr id="21515" name="Object 11"/>
          <p:cNvGraphicFramePr>
            <a:graphicFrameLocks noChangeAspect="1"/>
          </p:cNvGraphicFramePr>
          <p:nvPr/>
        </p:nvGraphicFramePr>
        <p:xfrm>
          <a:off x="7788275" y="0"/>
          <a:ext cx="1355725" cy="3124200"/>
        </p:xfrm>
        <a:graphic>
          <a:graphicData uri="http://schemas.openxmlformats.org/presentationml/2006/ole">
            <p:oleObj spid="_x0000_s21515" name="CorelDRAW" r:id="rId9" imgW="1202760" imgH="2769480" progId="">
              <p:embed/>
            </p:oleObj>
          </a:graphicData>
        </a:graphic>
      </p:graphicFrame>
      <p:sp>
        <p:nvSpPr>
          <p:cNvPr id="21516" name="Oval 12"/>
          <p:cNvSpPr>
            <a:spLocks noChangeArrowheads="1"/>
          </p:cNvSpPr>
          <p:nvPr/>
        </p:nvSpPr>
        <p:spPr bwMode="auto">
          <a:xfrm>
            <a:off x="8893175" y="6669088"/>
            <a:ext cx="179388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utoUpdateAnimBg="0"/>
      <p:bldP spid="215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404664"/>
            <a:ext cx="849694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latin typeface="+mn-lt"/>
              </a:rPr>
              <a:t>Člověk byl navíc vystaven </a:t>
            </a:r>
          </a:p>
          <a:p>
            <a:pPr algn="ctr"/>
            <a:r>
              <a:rPr lang="cs-CZ" sz="2800" dirty="0" smtClean="0">
                <a:latin typeface="+mn-lt"/>
              </a:rPr>
              <a:t>extrémně vysokým nebo nízkým teplotám</a:t>
            </a:r>
          </a:p>
          <a:p>
            <a:pPr algn="ctr"/>
            <a:endParaRPr lang="cs-CZ" sz="2800" dirty="0" smtClean="0">
              <a:latin typeface="+mn-lt"/>
            </a:endParaRPr>
          </a:p>
          <a:p>
            <a:pPr algn="ctr"/>
            <a:endParaRPr lang="cs-CZ" sz="2800" dirty="0" smtClean="0">
              <a:latin typeface="+mn-lt"/>
            </a:endParaRPr>
          </a:p>
          <a:p>
            <a:pPr algn="ctr"/>
            <a:r>
              <a:rPr lang="cs-CZ" sz="2800" b="1" dirty="0" smtClean="0">
                <a:latin typeface="+mn-lt"/>
              </a:rPr>
              <a:t>Dlouhotrvající</a:t>
            </a:r>
            <a:r>
              <a:rPr lang="cs-CZ" sz="2800" dirty="0" smtClean="0">
                <a:latin typeface="+mn-lt"/>
              </a:rPr>
              <a:t> pohybová aktivita </a:t>
            </a:r>
          </a:p>
          <a:p>
            <a:pPr algn="ctr"/>
            <a:r>
              <a:rPr lang="cs-CZ" sz="2800" dirty="0" smtClean="0">
                <a:latin typeface="+mn-lt"/>
              </a:rPr>
              <a:t>většinou </a:t>
            </a:r>
            <a:r>
              <a:rPr lang="cs-CZ" sz="2800" b="1" dirty="0" smtClean="0">
                <a:latin typeface="+mn-lt"/>
              </a:rPr>
              <a:t>střední intenzity </a:t>
            </a:r>
          </a:p>
          <a:p>
            <a:pPr algn="ctr"/>
            <a:r>
              <a:rPr lang="cs-CZ" sz="2800" dirty="0" smtClean="0">
                <a:latin typeface="+mn-lt"/>
              </a:rPr>
              <a:t>(v souvislosti se získáváním potravy) </a:t>
            </a:r>
          </a:p>
          <a:p>
            <a:pPr algn="ctr"/>
            <a:endParaRPr lang="cs-CZ" sz="2800" dirty="0" smtClean="0">
              <a:latin typeface="+mn-lt"/>
            </a:endParaRPr>
          </a:p>
          <a:p>
            <a:pPr algn="ctr"/>
            <a:endParaRPr lang="cs-CZ" sz="2800" dirty="0" smtClean="0">
              <a:latin typeface="+mn-lt"/>
            </a:endParaRPr>
          </a:p>
          <a:p>
            <a:pPr algn="ctr"/>
            <a:endParaRPr lang="cs-CZ" sz="2800" dirty="0" smtClean="0">
              <a:latin typeface="+mn-lt"/>
            </a:endParaRPr>
          </a:p>
          <a:p>
            <a:pPr algn="ctr"/>
            <a:r>
              <a:rPr lang="cs-CZ" sz="2800" dirty="0" smtClean="0">
                <a:latin typeface="+mn-lt"/>
              </a:rPr>
              <a:t>nezbytnou </a:t>
            </a:r>
            <a:r>
              <a:rPr lang="cs-CZ" sz="2800" b="1" dirty="0" smtClean="0">
                <a:latin typeface="+mn-lt"/>
              </a:rPr>
              <a:t>součástí životního stylu</a:t>
            </a:r>
          </a:p>
          <a:p>
            <a:pPr algn="ctr"/>
            <a:endParaRPr lang="cs-CZ" sz="2800" dirty="0" smtClean="0">
              <a:latin typeface="+mn-lt"/>
            </a:endParaRPr>
          </a:p>
          <a:p>
            <a:pPr algn="ctr"/>
            <a:endParaRPr lang="cs-CZ" sz="2800" dirty="0" smtClean="0">
              <a:latin typeface="+mn-lt"/>
            </a:endParaRPr>
          </a:p>
        </p:txBody>
      </p:sp>
      <p:sp>
        <p:nvSpPr>
          <p:cNvPr id="3" name="Šipka dolů 2"/>
          <p:cNvSpPr/>
          <p:nvPr/>
        </p:nvSpPr>
        <p:spPr>
          <a:xfrm>
            <a:off x="4427984" y="3645024"/>
            <a:ext cx="288032" cy="936104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404664"/>
            <a:ext cx="849694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dirty="0" smtClean="0">
              <a:latin typeface="+mn-lt"/>
            </a:endParaRPr>
          </a:p>
          <a:p>
            <a:pPr algn="ctr"/>
            <a:r>
              <a:rPr lang="cs-CZ" sz="2800" dirty="0" smtClean="0">
                <a:latin typeface="+mn-lt"/>
              </a:rPr>
              <a:t>Požadavky na energetický metabolismus </a:t>
            </a:r>
          </a:p>
          <a:p>
            <a:pPr algn="ctr"/>
            <a:endParaRPr lang="cs-CZ" sz="2800" dirty="0" smtClean="0">
              <a:latin typeface="+mn-lt"/>
            </a:endParaRPr>
          </a:p>
          <a:p>
            <a:pPr algn="ctr"/>
            <a:endParaRPr lang="cs-CZ" sz="2800" dirty="0" smtClean="0">
              <a:latin typeface="+mn-lt"/>
            </a:endParaRPr>
          </a:p>
          <a:p>
            <a:pPr algn="ctr"/>
            <a:r>
              <a:rPr lang="cs-CZ" sz="2800" b="1" dirty="0" smtClean="0">
                <a:latin typeface="+mn-lt"/>
              </a:rPr>
              <a:t>selektivní tlak</a:t>
            </a:r>
          </a:p>
          <a:p>
            <a:pPr algn="ctr"/>
            <a:endParaRPr lang="cs-CZ" sz="2800" dirty="0" smtClean="0">
              <a:latin typeface="+mn-lt"/>
            </a:endParaRPr>
          </a:p>
          <a:p>
            <a:pPr algn="ctr"/>
            <a:endParaRPr lang="cs-CZ" sz="2800" dirty="0" smtClean="0">
              <a:latin typeface="+mn-lt"/>
            </a:endParaRPr>
          </a:p>
          <a:p>
            <a:pPr algn="ctr"/>
            <a:r>
              <a:rPr lang="cs-CZ" sz="2800" dirty="0" smtClean="0">
                <a:latin typeface="+mn-lt"/>
              </a:rPr>
              <a:t>favorizoval </a:t>
            </a:r>
            <a:r>
              <a:rPr lang="cs-CZ" sz="2800" b="1" dirty="0" smtClean="0">
                <a:latin typeface="+mn-lt"/>
              </a:rPr>
              <a:t>přežití a reprodukci </a:t>
            </a:r>
            <a:r>
              <a:rPr lang="cs-CZ" sz="2800" dirty="0" smtClean="0">
                <a:latin typeface="+mn-lt"/>
              </a:rPr>
              <a:t>jedinců</a:t>
            </a:r>
          </a:p>
          <a:p>
            <a:pPr algn="ctr"/>
            <a:r>
              <a:rPr lang="cs-CZ" sz="2800" b="1" dirty="0" smtClean="0">
                <a:latin typeface="+mn-lt"/>
              </a:rPr>
              <a:t>geneticky predisponovaných k existenci </a:t>
            </a:r>
            <a:r>
              <a:rPr lang="cs-CZ" sz="2800" dirty="0" smtClean="0">
                <a:latin typeface="+mn-lt"/>
              </a:rPr>
              <a:t>(přežití)</a:t>
            </a:r>
          </a:p>
          <a:p>
            <a:pPr algn="ctr"/>
            <a:r>
              <a:rPr lang="cs-CZ" sz="2800" dirty="0" smtClean="0">
                <a:latin typeface="+mn-lt"/>
              </a:rPr>
              <a:t>v takto fyzicky náročném prostředí </a:t>
            </a:r>
          </a:p>
          <a:p>
            <a:pPr algn="ctr"/>
            <a:endParaRPr lang="cs-CZ" dirty="0" smtClean="0"/>
          </a:p>
        </p:txBody>
      </p:sp>
      <p:sp>
        <p:nvSpPr>
          <p:cNvPr id="3" name="Šipka dolů 2"/>
          <p:cNvSpPr/>
          <p:nvPr/>
        </p:nvSpPr>
        <p:spPr>
          <a:xfrm>
            <a:off x="4355976" y="1412776"/>
            <a:ext cx="216024" cy="72008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 dolů 3"/>
          <p:cNvSpPr/>
          <p:nvPr/>
        </p:nvSpPr>
        <p:spPr>
          <a:xfrm>
            <a:off x="4355976" y="2708920"/>
            <a:ext cx="216024" cy="72008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404664"/>
            <a:ext cx="849694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V posledním století progresivní </a:t>
            </a:r>
          </a:p>
          <a:p>
            <a:pPr algn="ctr"/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pokles úrovně habituální pohybové aktivity </a:t>
            </a:r>
          </a:p>
          <a:p>
            <a:pPr algn="ctr"/>
            <a:r>
              <a:rPr lang="cs-CZ" sz="2800" dirty="0" smtClean="0"/>
              <a:t>+ relativní 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přejídání</a:t>
            </a:r>
            <a:r>
              <a:rPr lang="cs-CZ" sz="2800" b="1" dirty="0" smtClean="0"/>
              <a:t> </a:t>
            </a:r>
            <a:r>
              <a:rPr lang="cs-CZ" sz="2800" dirty="0" smtClean="0"/>
              <a:t>potravou </a:t>
            </a:r>
          </a:p>
          <a:p>
            <a:pPr algn="ctr"/>
            <a:r>
              <a:rPr lang="cs-CZ" sz="2800" dirty="0" smtClean="0"/>
              <a:t>bohatou na cukry a živočišné tuky</a:t>
            </a:r>
          </a:p>
          <a:p>
            <a:pPr algn="ctr"/>
            <a:endParaRPr lang="cs-CZ" sz="2800" dirty="0" smtClean="0"/>
          </a:p>
          <a:p>
            <a:pPr algn="ctr"/>
            <a:r>
              <a:rPr lang="cs-CZ" sz="2800" dirty="0" smtClean="0"/>
              <a:t>Životní styl většiny populace v rozvinutých zemích </a:t>
            </a:r>
          </a:p>
          <a:p>
            <a:pPr algn="ctr"/>
            <a:r>
              <a:rPr lang="cs-CZ" sz="2800" dirty="0" smtClean="0"/>
              <a:t>:</a:t>
            </a:r>
          </a:p>
          <a:p>
            <a:pPr algn="ctr"/>
            <a:r>
              <a:rPr lang="cs-CZ" sz="2800" dirty="0" smtClean="0"/>
              <a:t>odlišný od životního stylu dominujícího v průběhu evoluce </a:t>
            </a:r>
          </a:p>
          <a:p>
            <a:pPr algn="ctr"/>
            <a:endParaRPr lang="cs-CZ" sz="2800" dirty="0" smtClean="0"/>
          </a:p>
          <a:p>
            <a:pPr algn="ctr"/>
            <a:endParaRPr lang="cs-CZ" sz="2800" dirty="0" smtClean="0"/>
          </a:p>
          <a:p>
            <a:pPr algn="ctr"/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formoval naše genomy 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i="1" dirty="0" smtClean="0"/>
              <a:t>(soubor veškeré genetické informace uložené v DNA konkrétního organismu zahrnující všechny kódující i nekódující sekvence DNA)</a:t>
            </a:r>
          </a:p>
        </p:txBody>
      </p:sp>
      <p:sp>
        <p:nvSpPr>
          <p:cNvPr id="3" name="Šipka dolů 2"/>
          <p:cNvSpPr/>
          <p:nvPr/>
        </p:nvSpPr>
        <p:spPr>
          <a:xfrm>
            <a:off x="4499992" y="4365104"/>
            <a:ext cx="216024" cy="72008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404664"/>
            <a:ext cx="8496944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Existující populace – většinou potomci</a:t>
            </a:r>
          </a:p>
          <a:p>
            <a:pPr algn="ctr"/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masivní migrace a hladomory</a:t>
            </a:r>
          </a:p>
          <a:p>
            <a:pPr algn="ctr"/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genomické profity získané v průběhu vývoje </a:t>
            </a:r>
          </a:p>
          <a:p>
            <a:pPr algn="ctr"/>
            <a:endParaRPr lang="cs-CZ" sz="2800" dirty="0" smtClean="0"/>
          </a:p>
          <a:p>
            <a:pPr algn="ctr"/>
            <a:r>
              <a:rPr lang="cs-CZ" sz="2800" dirty="0" smtClean="0"/>
              <a:t>Za současných životních podmínek </a:t>
            </a:r>
          </a:p>
          <a:p>
            <a:pPr algn="ctr"/>
            <a:r>
              <a:rPr lang="cs-CZ" sz="2800" dirty="0" smtClean="0"/>
              <a:t>velké 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riziko vzniku metabolických </a:t>
            </a:r>
          </a:p>
          <a:p>
            <a:pPr algn="ctr"/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kardiovaskulárních onemocnění </a:t>
            </a:r>
          </a:p>
          <a:p>
            <a:pPr algn="ctr"/>
            <a:endParaRPr lang="cs-CZ" sz="2800" dirty="0" smtClean="0"/>
          </a:p>
          <a:p>
            <a:pPr algn="ctr"/>
            <a:r>
              <a:rPr lang="cs-CZ" sz="2400" b="1" i="1" dirty="0" smtClean="0">
                <a:solidFill>
                  <a:srgbClr val="C00000"/>
                </a:solidFill>
              </a:rPr>
              <a:t>Abnormální výskyt </a:t>
            </a:r>
            <a:r>
              <a:rPr lang="cs-CZ" sz="2000" b="1" i="1" dirty="0" smtClean="0"/>
              <a:t>některých závažných </a:t>
            </a:r>
          </a:p>
          <a:p>
            <a:pPr algn="ctr"/>
            <a:r>
              <a:rPr lang="cs-CZ" sz="2000" b="1" i="1" dirty="0" smtClean="0"/>
              <a:t>komplexních chronických onemocnění </a:t>
            </a:r>
          </a:p>
          <a:p>
            <a:pPr algn="ctr"/>
            <a:r>
              <a:rPr lang="cs-CZ" sz="2000" b="1" i="1" dirty="0" smtClean="0"/>
              <a:t>v populaci, u které došlo k </a:t>
            </a:r>
            <a:r>
              <a:rPr lang="cs-CZ" sz="2400" b="1" i="1" dirty="0" smtClean="0">
                <a:solidFill>
                  <a:srgbClr val="C00000"/>
                </a:solidFill>
              </a:rPr>
              <a:t>rychlému přechodu </a:t>
            </a:r>
            <a:endParaRPr lang="cs-CZ" sz="2000" b="1" i="1" dirty="0" smtClean="0">
              <a:solidFill>
                <a:srgbClr val="C00000"/>
              </a:solidFill>
            </a:endParaRPr>
          </a:p>
          <a:p>
            <a:pPr algn="ctr"/>
            <a:r>
              <a:rPr lang="cs-CZ" sz="2000" b="1" i="1" dirty="0" smtClean="0"/>
              <a:t>z tradičního životního stylu </a:t>
            </a:r>
          </a:p>
          <a:p>
            <a:pPr algn="ctr"/>
            <a:r>
              <a:rPr lang="cs-CZ" sz="2000" b="1" i="1" dirty="0" smtClean="0"/>
              <a:t>(práce na poli a konzumace zdravé stravy) </a:t>
            </a:r>
          </a:p>
          <a:p>
            <a:pPr algn="ctr"/>
            <a:r>
              <a:rPr lang="cs-CZ" sz="2000" b="1" i="1" dirty="0" smtClean="0"/>
              <a:t>k západnímu způsobu života </a:t>
            </a:r>
          </a:p>
          <a:p>
            <a:pPr>
              <a:buFont typeface="Arial" pitchFamily="34" charset="0"/>
              <a:buChar char="•"/>
            </a:pPr>
            <a:r>
              <a:rPr lang="cs-CZ" sz="2000" b="1" i="1" dirty="0" smtClean="0">
                <a:solidFill>
                  <a:srgbClr val="C00000"/>
                </a:solidFill>
              </a:rPr>
              <a:t>Indiáni kmene </a:t>
            </a:r>
            <a:r>
              <a:rPr lang="cs-CZ" sz="2000" b="1" i="1" dirty="0" err="1" smtClean="0">
                <a:solidFill>
                  <a:srgbClr val="C00000"/>
                </a:solidFill>
              </a:rPr>
              <a:t>Pima</a:t>
            </a:r>
            <a:endParaRPr lang="cs-CZ" sz="2000" b="1" i="1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2000" b="1" i="1" dirty="0" smtClean="0">
                <a:solidFill>
                  <a:srgbClr val="C00000"/>
                </a:solidFill>
              </a:rPr>
              <a:t>aljašské domorodé kmeny </a:t>
            </a:r>
          </a:p>
          <a:p>
            <a:pPr>
              <a:buFont typeface="Arial" pitchFamily="34" charset="0"/>
              <a:buChar char="•"/>
            </a:pPr>
            <a:r>
              <a:rPr lang="cs-CZ" sz="2000" b="1" i="1" dirty="0" smtClean="0">
                <a:solidFill>
                  <a:srgbClr val="C00000"/>
                </a:solidFill>
              </a:rPr>
              <a:t>obyvatelé Polynésie </a:t>
            </a:r>
            <a:r>
              <a:rPr lang="cs-CZ" sz="2400" b="1" i="1" dirty="0" smtClean="0">
                <a:solidFill>
                  <a:srgbClr val="C00000"/>
                </a:solidFill>
              </a:rPr>
              <a:t>    </a:t>
            </a:r>
          </a:p>
          <a:p>
            <a:endParaRPr lang="cs-CZ" sz="2800" dirty="0"/>
          </a:p>
        </p:txBody>
      </p:sp>
      <p:sp>
        <p:nvSpPr>
          <p:cNvPr id="3" name="Obdélník 2"/>
          <p:cNvSpPr/>
          <p:nvPr/>
        </p:nvSpPr>
        <p:spPr>
          <a:xfrm>
            <a:off x="1331640" y="2132856"/>
            <a:ext cx="6192688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gure 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6463" y="115888"/>
            <a:ext cx="5275262" cy="5408612"/>
          </a:xfrm>
          <a:prstGeom prst="rect">
            <a:avLst/>
          </a:prstGeom>
          <a:noFill/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50825" y="5661025"/>
            <a:ext cx="85693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/>
              <a:t>Total U.S. Health Care Expenditures (Panel A) and Percentage </a:t>
            </a:r>
            <a:endParaRPr lang="cs-CZ" b="1"/>
          </a:p>
          <a:p>
            <a:pPr algn="ctr"/>
            <a:r>
              <a:rPr lang="en-US" b="1"/>
              <a:t>of Insured Americans Who Were Covered </a:t>
            </a:r>
            <a:endParaRPr lang="cs-CZ" b="1"/>
          </a:p>
          <a:p>
            <a:pPr algn="ctr"/>
            <a:r>
              <a:rPr lang="en-US" b="1"/>
              <a:t>by Employment-Based Health Insurance (Panel B), 1997–2007. 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900113" y="2852738"/>
            <a:ext cx="7559675" cy="3816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404664"/>
            <a:ext cx="849694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GENY  </a:t>
            </a:r>
            <a:r>
              <a:rPr lang="cs-CZ" sz="2000" b="1" dirty="0" smtClean="0">
                <a:solidFill>
                  <a:srgbClr val="002060"/>
                </a:solidFill>
              </a:rPr>
              <a:t>= potrubí  </a:t>
            </a:r>
            <a:r>
              <a:rPr lang="cs-CZ" sz="2000" b="1" dirty="0" smtClean="0"/>
              <a:t> 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komunikace mezi zevním prostředím a buňkami našeho těla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Odpovědi na signály zevního prostředí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hormonální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metabolické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nervové 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Projevují se jako 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fenotypy </a:t>
            </a:r>
            <a:endParaRPr lang="cs-CZ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000" b="1" dirty="0" smtClean="0"/>
              <a:t>(měřitelné odpovědi na genovou transkripci a translaci)</a:t>
            </a:r>
          </a:p>
          <a:p>
            <a:pPr algn="ctr"/>
            <a:endParaRPr lang="cs-CZ" sz="2000" b="1" dirty="0" smtClean="0"/>
          </a:p>
        </p:txBody>
      </p:sp>
      <p:pic>
        <p:nvPicPr>
          <p:cNvPr id="37890" name="Picture 2" descr="http://upload.wikimedia.org/wikipedia/commons/thumb/0/07/Gene.png/270px-Ge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683967"/>
            <a:ext cx="2571750" cy="2057401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3059832" y="2564904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změny tkání a orgánů</a:t>
            </a:r>
            <a:endParaRPr lang="cs-CZ" sz="2000" dirty="0"/>
          </a:p>
        </p:txBody>
      </p:sp>
      <p:sp>
        <p:nvSpPr>
          <p:cNvPr id="5" name="Pravá složená závorka 4"/>
          <p:cNvSpPr/>
          <p:nvPr/>
        </p:nvSpPr>
        <p:spPr>
          <a:xfrm>
            <a:off x="2555776" y="2348880"/>
            <a:ext cx="288032" cy="79208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404664"/>
            <a:ext cx="8496944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Zdravotní důsledky životního stylu (ŽS)</a:t>
            </a:r>
          </a:p>
          <a:p>
            <a:pPr algn="ctr"/>
            <a:r>
              <a:rPr lang="cs-CZ" sz="2000" i="1" dirty="0" smtClean="0"/>
              <a:t>(ŽS = „environmentální“ projev)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spoluvytvářeny našimi geny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dirty="0" smtClean="0"/>
              <a:t>(hormonální, metabolické a nervové odpovědi na signály zevního prostředí) 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Transport těchto signálů</a:t>
            </a:r>
          </a:p>
          <a:p>
            <a:pPr algn="ctr"/>
            <a:r>
              <a:rPr lang="cs-CZ" sz="2000" b="1" dirty="0" smtClean="0"/>
              <a:t>částečně záleží na struktuře a funkcích našeho genomu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Proto - stejný pohybový režim nebo stejné dávky PA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individuální odpovědi se výrazně liší</a:t>
            </a:r>
          </a:p>
          <a:p>
            <a:pPr algn="ctr"/>
            <a:endParaRPr lang="cs-CZ" sz="2000" b="1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po pohybové intervenci výrazné změny ve fenotypech onemocnění </a:t>
            </a:r>
            <a:r>
              <a:rPr lang="cs-CZ" b="1" i="1" dirty="0" smtClean="0"/>
              <a:t>(např. koncentrace krevního cukru nebo lipidů, adipozita, krevní tlak, atd.)</a:t>
            </a:r>
            <a:r>
              <a:rPr lang="cs-CZ" sz="2000" b="1" dirty="0" smtClean="0"/>
              <a:t>, </a:t>
            </a:r>
          </a:p>
          <a:p>
            <a:pPr>
              <a:buFont typeface="Arial" pitchFamily="34" charset="0"/>
              <a:buChar char="•"/>
            </a:pPr>
            <a:endParaRPr lang="cs-CZ" sz="2000" b="1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po stejné pohybové intervenci je výsledek intervence nulový   </a:t>
            </a:r>
          </a:p>
        </p:txBody>
      </p:sp>
      <p:cxnSp>
        <p:nvCxnSpPr>
          <p:cNvPr id="4" name="Přímá spojovací šipka 3"/>
          <p:cNvCxnSpPr/>
          <p:nvPr/>
        </p:nvCxnSpPr>
        <p:spPr>
          <a:xfrm>
            <a:off x="4499992" y="1124744"/>
            <a:ext cx="0" cy="21602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755576" y="2492896"/>
            <a:ext cx="7416824" cy="720080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lů 5"/>
          <p:cNvSpPr/>
          <p:nvPr/>
        </p:nvSpPr>
        <p:spPr>
          <a:xfrm>
            <a:off x="4499992" y="3861048"/>
            <a:ext cx="216024" cy="72008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152400"/>
            <a:ext cx="6934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3600" b="1">
                <a:latin typeface="Arial Narrow" pitchFamily="34" charset="0"/>
              </a:rPr>
              <a:t>Přirozená (habituální) PA měla </a:t>
            </a:r>
          </a:p>
          <a:p>
            <a:pPr algn="ctr" eaLnBrk="0" hangingPunct="0"/>
            <a:r>
              <a:rPr lang="cs-CZ" sz="3600" b="1">
                <a:latin typeface="Arial Narrow" pitchFamily="34" charset="0"/>
              </a:rPr>
              <a:t>střední intenzitu a trvala </a:t>
            </a:r>
          </a:p>
          <a:p>
            <a:pPr algn="ctr" eaLnBrk="0" hangingPunct="0"/>
            <a:r>
              <a:rPr lang="cs-CZ" sz="3600" b="1">
                <a:latin typeface="Arial Narrow" pitchFamily="34" charset="0"/>
              </a:rPr>
              <a:t>pravidelně několik hodin denně</a:t>
            </a:r>
            <a:endParaRPr lang="cs-CZ" sz="2800">
              <a:latin typeface="Arial Narrow" pitchFamily="34" charset="0"/>
            </a:endParaRPr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-3217863" y="2209800"/>
          <a:ext cx="3217863" cy="3409950"/>
        </p:xfrm>
        <a:graphic>
          <a:graphicData uri="http://schemas.openxmlformats.org/presentationml/2006/ole">
            <p:oleObj spid="_x0000_s22531" name="CorelDRAW" r:id="rId3" imgW="2611440" imgH="2767680" progId="">
              <p:embed/>
            </p:oleObj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6400800" y="152400"/>
          <a:ext cx="2562225" cy="1571625"/>
        </p:xfrm>
        <a:graphic>
          <a:graphicData uri="http://schemas.openxmlformats.org/presentationml/2006/ole">
            <p:oleObj spid="_x0000_s22532" name="CorelDRAW" r:id="rId4" imgW="2575800" imgH="1581480" progId="">
              <p:embed/>
            </p:oleObj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-5514975" y="2743200"/>
          <a:ext cx="5514975" cy="3051175"/>
        </p:xfrm>
        <a:graphic>
          <a:graphicData uri="http://schemas.openxmlformats.org/presentationml/2006/ole">
            <p:oleObj spid="_x0000_s22533" name="CorelDRAW" r:id="rId5" imgW="2768400" imgH="1531080" progId="">
              <p:embed/>
            </p:oleObj>
          </a:graphicData>
        </a:graphic>
      </p:graphicFrame>
      <p:pic>
        <p:nvPicPr>
          <p:cNvPr id="22534" name="Picture 6" descr="Shopping%20Street%2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6375" y="2205038"/>
            <a:ext cx="5976938" cy="4483100"/>
          </a:xfrm>
          <a:prstGeom prst="rect">
            <a:avLst/>
          </a:prstGeom>
          <a:noFill/>
        </p:spPr>
      </p:pic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8893175" y="6669088"/>
            <a:ext cx="179388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3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15900"/>
            <a:ext cx="7772400" cy="215900"/>
          </a:xfrm>
        </p:spPr>
        <p:txBody>
          <a:bodyPr/>
          <a:lstStyle/>
          <a:p>
            <a:endParaRPr lang="cs-CZ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457200"/>
            <a:ext cx="9144000" cy="7315200"/>
          </a:xfrm>
        </p:spPr>
        <p:txBody>
          <a:bodyPr/>
          <a:lstStyle/>
          <a:p>
            <a:pPr>
              <a:buFontTx/>
              <a:buNone/>
            </a:pPr>
            <a:endParaRPr lang="cs-CZ"/>
          </a:p>
          <a:p>
            <a:pPr algn="ctr">
              <a:buFontTx/>
              <a:buNone/>
            </a:pPr>
            <a:r>
              <a:rPr lang="cs-CZ"/>
              <a:t>   </a:t>
            </a:r>
            <a:r>
              <a:rPr lang="cs-CZ" sz="3600" b="1">
                <a:latin typeface="Arial Narrow" pitchFamily="34" charset="0"/>
              </a:rPr>
              <a:t>Člověk je biologicky (morfologicky i funkčně) adaptován na uvedený způsob života, </a:t>
            </a:r>
          </a:p>
          <a:p>
            <a:pPr algn="ctr">
              <a:buFontTx/>
              <a:buNone/>
            </a:pPr>
            <a:r>
              <a:rPr lang="cs-CZ" sz="3600" b="1">
                <a:latin typeface="Arial Narrow" pitchFamily="34" charset="0"/>
              </a:rPr>
              <a:t>i když v současné době žije ve zcela jiných</a:t>
            </a:r>
          </a:p>
          <a:p>
            <a:pPr algn="ctr">
              <a:buFontTx/>
              <a:buNone/>
            </a:pPr>
            <a:r>
              <a:rPr lang="cs-CZ" sz="3600" b="1">
                <a:latin typeface="Arial Narrow" pitchFamily="34" charset="0"/>
              </a:rPr>
              <a:t>podmínkách ‑ v urbanizované </a:t>
            </a:r>
          </a:p>
          <a:p>
            <a:pPr algn="ctr">
              <a:buFontTx/>
              <a:buNone/>
            </a:pPr>
            <a:r>
              <a:rPr lang="cs-CZ" sz="3600" b="1">
                <a:latin typeface="Arial Narrow" pitchFamily="34" charset="0"/>
              </a:rPr>
              <a:t>a vysoce technologické společnosti. </a:t>
            </a:r>
          </a:p>
        </p:txBody>
      </p:sp>
      <p:cxnSp>
        <p:nvCxnSpPr>
          <p:cNvPr id="23556" name="AutoShape 4"/>
          <p:cNvCxnSpPr>
            <a:cxnSpLocks noChangeShapeType="1"/>
            <a:stCxn id="0" idx="0"/>
            <a:endCxn id="0" idx="0"/>
          </p:cNvCxnSpPr>
          <p:nvPr/>
        </p:nvCxnSpPr>
        <p:spPr bwMode="auto">
          <a:xfrm rot="16200000">
            <a:off x="2640806" y="1740694"/>
            <a:ext cx="2174875" cy="6161088"/>
          </a:xfrm>
          <a:prstGeom prst="bentConnector3">
            <a:avLst>
              <a:gd name="adj1" fmla="val 11050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pic>
        <p:nvPicPr>
          <p:cNvPr id="23557" name="Picture 5" descr="CHICA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1988" y="3733800"/>
            <a:ext cx="4672012" cy="2717800"/>
          </a:xfrm>
          <a:prstGeom prst="rect">
            <a:avLst/>
          </a:prstGeom>
          <a:noFill/>
        </p:spPr>
      </p:pic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228600" y="5908675"/>
          <a:ext cx="838200" cy="703263"/>
        </p:xfrm>
        <a:graphic>
          <a:graphicData uri="http://schemas.openxmlformats.org/presentationml/2006/ole">
            <p:oleObj spid="_x0000_s23558" name="CorelDRAW" r:id="rId5" imgW="2762640" imgH="2318400" progId="">
              <p:embed/>
            </p:oleObj>
          </a:graphicData>
        </a:graphic>
      </p:graphicFrame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1066800" y="5638800"/>
          <a:ext cx="762000" cy="639763"/>
        </p:xfrm>
        <a:graphic>
          <a:graphicData uri="http://schemas.openxmlformats.org/presentationml/2006/ole">
            <p:oleObj spid="_x0000_s23559" name="CorelDRAW" r:id="rId6" imgW="2762640" imgH="2318400" progId="">
              <p:embed/>
            </p:oleObj>
          </a:graphicData>
        </a:graphic>
      </p:graphicFrame>
      <p:graphicFrame>
        <p:nvGraphicFramePr>
          <p:cNvPr id="23560" name="Object 8"/>
          <p:cNvGraphicFramePr>
            <a:graphicFrameLocks noChangeAspect="1"/>
          </p:cNvGraphicFramePr>
          <p:nvPr/>
        </p:nvGraphicFramePr>
        <p:xfrm>
          <a:off x="1752600" y="6096000"/>
          <a:ext cx="685800" cy="576263"/>
        </p:xfrm>
        <a:graphic>
          <a:graphicData uri="http://schemas.openxmlformats.org/presentationml/2006/ole">
            <p:oleObj spid="_x0000_s23560" name="CorelDRAW" r:id="rId7" imgW="2762640" imgH="2318400" progId="">
              <p:embed/>
            </p:oleObj>
          </a:graphicData>
        </a:graphic>
      </p:graphicFrame>
      <p:graphicFrame>
        <p:nvGraphicFramePr>
          <p:cNvPr id="23561" name="Object 9"/>
          <p:cNvGraphicFramePr>
            <a:graphicFrameLocks noChangeAspect="1"/>
          </p:cNvGraphicFramePr>
          <p:nvPr/>
        </p:nvGraphicFramePr>
        <p:xfrm>
          <a:off x="838200" y="5105400"/>
          <a:ext cx="762000" cy="639763"/>
        </p:xfrm>
        <a:graphic>
          <a:graphicData uri="http://schemas.openxmlformats.org/presentationml/2006/ole">
            <p:oleObj spid="_x0000_s23561" name="CorelDRAW" r:id="rId8" imgW="2762640" imgH="2318400" progId="">
              <p:embed/>
            </p:oleObj>
          </a:graphicData>
        </a:graphic>
      </p:graphicFrame>
      <p:graphicFrame>
        <p:nvGraphicFramePr>
          <p:cNvPr id="23562" name="Object 10"/>
          <p:cNvGraphicFramePr>
            <a:graphicFrameLocks noChangeAspect="1"/>
          </p:cNvGraphicFramePr>
          <p:nvPr/>
        </p:nvGraphicFramePr>
        <p:xfrm>
          <a:off x="1828800" y="5257800"/>
          <a:ext cx="762000" cy="639763"/>
        </p:xfrm>
        <a:graphic>
          <a:graphicData uri="http://schemas.openxmlformats.org/presentationml/2006/ole">
            <p:oleObj spid="_x0000_s23562" name="CorelDRAW" r:id="rId9" imgW="2762640" imgH="2318400" progId="">
              <p:embed/>
            </p:oleObj>
          </a:graphicData>
        </a:graphic>
      </p:graphicFrame>
      <p:graphicFrame>
        <p:nvGraphicFramePr>
          <p:cNvPr id="23563" name="Object 11"/>
          <p:cNvGraphicFramePr>
            <a:graphicFrameLocks noChangeAspect="1"/>
          </p:cNvGraphicFramePr>
          <p:nvPr/>
        </p:nvGraphicFramePr>
        <p:xfrm>
          <a:off x="2514600" y="5791200"/>
          <a:ext cx="762000" cy="639763"/>
        </p:xfrm>
        <a:graphic>
          <a:graphicData uri="http://schemas.openxmlformats.org/presentationml/2006/ole">
            <p:oleObj spid="_x0000_s23563" name="CorelDRAW" r:id="rId10" imgW="2762640" imgH="2318400" progId="">
              <p:embed/>
            </p:oleObj>
          </a:graphicData>
        </a:graphic>
      </p:graphicFrame>
      <p:graphicFrame>
        <p:nvGraphicFramePr>
          <p:cNvPr id="23564" name="Object 12"/>
          <p:cNvGraphicFramePr>
            <a:graphicFrameLocks noChangeAspect="1"/>
          </p:cNvGraphicFramePr>
          <p:nvPr/>
        </p:nvGraphicFramePr>
        <p:xfrm>
          <a:off x="2667000" y="5105400"/>
          <a:ext cx="762000" cy="639763"/>
        </p:xfrm>
        <a:graphic>
          <a:graphicData uri="http://schemas.openxmlformats.org/presentationml/2006/ole">
            <p:oleObj spid="_x0000_s23564" name="CorelDRAW" r:id="rId11" imgW="2762640" imgH="2318400" progId="">
              <p:embed/>
            </p:oleObj>
          </a:graphicData>
        </a:graphic>
      </p:graphicFrame>
      <p:graphicFrame>
        <p:nvGraphicFramePr>
          <p:cNvPr id="23565" name="Object 13"/>
          <p:cNvGraphicFramePr>
            <a:graphicFrameLocks noChangeAspect="1"/>
          </p:cNvGraphicFramePr>
          <p:nvPr/>
        </p:nvGraphicFramePr>
        <p:xfrm>
          <a:off x="1676400" y="4572000"/>
          <a:ext cx="762000" cy="639763"/>
        </p:xfrm>
        <a:graphic>
          <a:graphicData uri="http://schemas.openxmlformats.org/presentationml/2006/ole">
            <p:oleObj spid="_x0000_s23565" name="CorelDRAW" r:id="rId12" imgW="2762640" imgH="2318400" progId="">
              <p:embed/>
            </p:oleObj>
          </a:graphicData>
        </a:graphic>
      </p:graphicFrame>
      <p:sp>
        <p:nvSpPr>
          <p:cNvPr id="23566" name="Oval 14"/>
          <p:cNvSpPr>
            <a:spLocks noChangeArrowheads="1"/>
          </p:cNvSpPr>
          <p:nvPr/>
        </p:nvSpPr>
        <p:spPr bwMode="auto">
          <a:xfrm>
            <a:off x="8893175" y="6669088"/>
            <a:ext cx="179388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uiExpand="1" build="p" bldLvl="2" autoUpdateAnimBg="0" advAuto="0"/>
      <p:bldP spid="2356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618" name="Picture 2" descr="http://prabi2.inrialpes.fr/bamboo/IMG/jpg/evolut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64" y="818489"/>
            <a:ext cx="8966452" cy="4914767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5796136" y="5445224"/>
            <a:ext cx="316835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1447800" y="1751013"/>
          <a:ext cx="6248400" cy="4445000"/>
        </p:xfrm>
        <a:graphic>
          <a:graphicData uri="http://schemas.openxmlformats.org/presentationml/2006/ole">
            <p:oleObj spid="_x0000_s26626" name="CorelDRAW" r:id="rId3" imgW="7502400" imgH="5336280" progId="">
              <p:embed/>
            </p:oleObj>
          </a:graphicData>
        </a:graphic>
      </p:graphicFrame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70000"/>
              </a:lnSpc>
              <a:spcBef>
                <a:spcPct val="20000"/>
              </a:spcBef>
            </a:pPr>
            <a:r>
              <a:rPr lang="cs-CZ" sz="6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HYPOKINEZE</a:t>
            </a:r>
          </a:p>
        </p:txBody>
      </p:sp>
      <p:pic>
        <p:nvPicPr>
          <p:cNvPr id="26628" name="Picture 4" descr="MP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66838" cy="1524000"/>
          </a:xfrm>
          <a:prstGeom prst="rect">
            <a:avLst/>
          </a:prstGeom>
          <a:noFill/>
        </p:spPr>
      </p:pic>
      <p:pic>
        <p:nvPicPr>
          <p:cNvPr id="26629" name="Picture 5" descr="MPC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0"/>
            <a:ext cx="1828800" cy="1738313"/>
          </a:xfrm>
          <a:prstGeom prst="rect">
            <a:avLst/>
          </a:prstGeom>
          <a:noFill/>
        </p:spPr>
      </p:pic>
      <p:pic>
        <p:nvPicPr>
          <p:cNvPr id="26630" name="Picture 6" descr="SMAN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31125" y="2438400"/>
            <a:ext cx="1412875" cy="1524000"/>
          </a:xfrm>
          <a:prstGeom prst="rect">
            <a:avLst/>
          </a:prstGeom>
          <a:noFill/>
        </p:spPr>
      </p:pic>
      <p:pic>
        <p:nvPicPr>
          <p:cNvPr id="26631" name="Picture 7" descr="WP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029200"/>
            <a:ext cx="1597025" cy="1828800"/>
          </a:xfrm>
          <a:prstGeom prst="rect">
            <a:avLst/>
          </a:prstGeom>
          <a:noFill/>
        </p:spPr>
      </p:pic>
      <p:pic>
        <p:nvPicPr>
          <p:cNvPr id="26632" name="Picture 8" descr="WTWRITR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209800"/>
            <a:ext cx="1436688" cy="1828800"/>
          </a:xfrm>
          <a:prstGeom prst="rect">
            <a:avLst/>
          </a:prstGeom>
          <a:noFill/>
        </p:spPr>
      </p:pic>
      <p:pic>
        <p:nvPicPr>
          <p:cNvPr id="26633" name="Picture 9" descr="BPHON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15200" y="5486400"/>
            <a:ext cx="1828800" cy="1196975"/>
          </a:xfrm>
          <a:prstGeom prst="rect">
            <a:avLst/>
          </a:prstGeom>
          <a:noFill/>
        </p:spPr>
      </p:pic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3657600" y="3429000"/>
            <a:ext cx="2514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3200" b="1">
                <a:latin typeface="Arial Narrow" pitchFamily="34" charset="0"/>
              </a:rPr>
              <a:t>SEDAVÁ</a:t>
            </a:r>
          </a:p>
          <a:p>
            <a:pPr algn="ctr" eaLnBrk="0" hangingPunct="0"/>
            <a:r>
              <a:rPr lang="cs-CZ" sz="3200" b="1">
                <a:latin typeface="Arial Narrow" pitchFamily="34" charset="0"/>
              </a:rPr>
              <a:t>ZAMĚSTNÁNÍ</a:t>
            </a:r>
            <a:endParaRPr lang="cs-CZ" sz="2000" b="1">
              <a:latin typeface="Arial Narrow" pitchFamily="34" charset="0"/>
            </a:endParaRPr>
          </a:p>
        </p:txBody>
      </p:sp>
      <p:sp>
        <p:nvSpPr>
          <p:cNvPr id="26635" name="Oval 11"/>
          <p:cNvSpPr>
            <a:spLocks noChangeArrowheads="1"/>
          </p:cNvSpPr>
          <p:nvPr/>
        </p:nvSpPr>
        <p:spPr bwMode="auto">
          <a:xfrm>
            <a:off x="8893175" y="6669088"/>
            <a:ext cx="179388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utoUpdateAnimBg="0"/>
      <p:bldP spid="26634" grpId="0" autoUpdateAnimBg="0"/>
      <p:bldP spid="2663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0" y="-36513"/>
          <a:ext cx="9144000" cy="6894513"/>
        </p:xfrm>
        <a:graphic>
          <a:graphicData uri="http://schemas.openxmlformats.org/presentationml/2006/ole">
            <p:oleObj spid="_x0000_s27650" name="CorelDRAW" r:id="rId3" imgW="2775240" imgH="2093040" progId="">
              <p:embed/>
            </p:oleObj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1219200" y="2625725"/>
          <a:ext cx="6553200" cy="4232275"/>
        </p:xfrm>
        <a:graphic>
          <a:graphicData uri="http://schemas.openxmlformats.org/presentationml/2006/ole">
            <p:oleObj spid="_x0000_s27651" name="CorelDRAW" r:id="rId4" imgW="2775600" imgH="1792800" progId="">
              <p:embed/>
            </p:oleObj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9144000" y="3657600"/>
          <a:ext cx="5486400" cy="3051175"/>
        </p:xfrm>
        <a:graphic>
          <a:graphicData uri="http://schemas.openxmlformats.org/presentationml/2006/ole">
            <p:oleObj spid="_x0000_s27652" name="CorelDRAW" r:id="rId5" imgW="2778120" imgH="1545840" progId="">
              <p:embed/>
            </p:oleObj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-7543800" y="4495800"/>
          <a:ext cx="7191375" cy="2673350"/>
        </p:xfrm>
        <a:graphic>
          <a:graphicData uri="http://schemas.openxmlformats.org/presentationml/2006/ole">
            <p:oleObj spid="_x0000_s27653" name="CorelDRAW" r:id="rId6" imgW="2772000" imgH="1030320" progId="">
              <p:embed/>
            </p:oleObj>
          </a:graphicData>
        </a:graphic>
      </p:graphicFrame>
      <p:graphicFrame>
        <p:nvGraphicFramePr>
          <p:cNvPr id="27654" name="Object 6"/>
          <p:cNvGraphicFramePr>
            <a:graphicFrameLocks noChangeAspect="1"/>
          </p:cNvGraphicFramePr>
          <p:nvPr/>
        </p:nvGraphicFramePr>
        <p:xfrm>
          <a:off x="9144000" y="5673725"/>
          <a:ext cx="2667000" cy="1184275"/>
        </p:xfrm>
        <a:graphic>
          <a:graphicData uri="http://schemas.openxmlformats.org/presentationml/2006/ole">
            <p:oleObj spid="_x0000_s27654" name="CorelDRAW" r:id="rId7" imgW="4608360" imgH="2046240" progId="">
              <p:embed/>
            </p:oleObj>
          </a:graphicData>
        </a:graphic>
      </p:graphicFrame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7620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70000"/>
              </a:lnSpc>
              <a:spcBef>
                <a:spcPct val="20000"/>
              </a:spcBef>
            </a:pPr>
            <a:r>
              <a:rPr lang="cs-CZ" sz="6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HYPOKINEZE</a:t>
            </a:r>
          </a:p>
        </p:txBody>
      </p:sp>
      <p:sp>
        <p:nvSpPr>
          <p:cNvPr id="27656" name="Oval 8"/>
          <p:cNvSpPr>
            <a:spLocks noChangeArrowheads="1"/>
          </p:cNvSpPr>
          <p:nvPr/>
        </p:nvSpPr>
        <p:spPr bwMode="auto">
          <a:xfrm>
            <a:off x="8893175" y="6669088"/>
            <a:ext cx="179388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 autoUpdateAnimBg="0"/>
      <p:bldP spid="2765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UM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80988"/>
            <a:ext cx="6629400" cy="6519862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56388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70000"/>
              </a:lnSpc>
              <a:spcBef>
                <a:spcPct val="20000"/>
              </a:spcBef>
            </a:pPr>
            <a:r>
              <a:rPr lang="cs-CZ" sz="6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HYPOKINEZE</a:t>
            </a:r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8893175" y="6669088"/>
            <a:ext cx="179388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utoUpdateAnimBg="0"/>
      <p:bldP spid="2867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AK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1879600" cy="1774825"/>
          </a:xfrm>
          <a:prstGeom prst="rect">
            <a:avLst/>
          </a:prstGeom>
          <a:noFill/>
        </p:spPr>
      </p:pic>
      <p:pic>
        <p:nvPicPr>
          <p:cNvPr id="29699" name="Picture 3" descr="DESSER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38600"/>
            <a:ext cx="890588" cy="1447800"/>
          </a:xfrm>
          <a:prstGeom prst="rect">
            <a:avLst/>
          </a:prstGeom>
          <a:noFill/>
        </p:spPr>
      </p:pic>
      <p:pic>
        <p:nvPicPr>
          <p:cNvPr id="29700" name="Picture 4" descr="FRDEGG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93000" y="0"/>
            <a:ext cx="1651000" cy="1573213"/>
          </a:xfrm>
          <a:prstGeom prst="rect">
            <a:avLst/>
          </a:prstGeom>
          <a:noFill/>
        </p:spPr>
      </p:pic>
      <p:pic>
        <p:nvPicPr>
          <p:cNvPr id="29701" name="Picture 5" descr="HOTDO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4724400"/>
            <a:ext cx="1219200" cy="1193800"/>
          </a:xfrm>
          <a:prstGeom prst="rect">
            <a:avLst/>
          </a:prstGeom>
          <a:noFill/>
        </p:spPr>
      </p:pic>
      <p:pic>
        <p:nvPicPr>
          <p:cNvPr id="29702" name="Picture 6" descr="CHOCLA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152400"/>
            <a:ext cx="1219200" cy="1133475"/>
          </a:xfrm>
          <a:prstGeom prst="rect">
            <a:avLst/>
          </a:prstGeom>
          <a:noFill/>
        </p:spPr>
      </p:pic>
      <p:pic>
        <p:nvPicPr>
          <p:cNvPr id="29703" name="Picture 7" descr="CHICKEN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4600" y="990600"/>
            <a:ext cx="2870200" cy="1746250"/>
          </a:xfrm>
          <a:prstGeom prst="rect">
            <a:avLst/>
          </a:prstGeom>
          <a:noFill/>
        </p:spPr>
      </p:pic>
      <p:pic>
        <p:nvPicPr>
          <p:cNvPr id="29704" name="Picture 8" descr="ICCREAM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57600" y="5981700"/>
            <a:ext cx="519113" cy="876300"/>
          </a:xfrm>
          <a:prstGeom prst="rect">
            <a:avLst/>
          </a:prstGeom>
          <a:noFill/>
        </p:spPr>
      </p:pic>
      <p:pic>
        <p:nvPicPr>
          <p:cNvPr id="29705" name="Picture 9" descr="PLTFOOD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77000" y="1600200"/>
            <a:ext cx="1879600" cy="1673225"/>
          </a:xfrm>
          <a:prstGeom prst="rect">
            <a:avLst/>
          </a:prstGeom>
          <a:noFill/>
        </p:spPr>
      </p:pic>
      <p:pic>
        <p:nvPicPr>
          <p:cNvPr id="29706" name="Picture 10" descr="PLTFOOD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52800" y="3248025"/>
            <a:ext cx="2362200" cy="1781175"/>
          </a:xfrm>
          <a:prstGeom prst="rect">
            <a:avLst/>
          </a:prstGeom>
          <a:noFill/>
        </p:spPr>
      </p:pic>
      <p:pic>
        <p:nvPicPr>
          <p:cNvPr id="29707" name="Picture 11" descr="SANDWICH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24400" y="5988050"/>
            <a:ext cx="1752600" cy="869950"/>
          </a:xfrm>
          <a:prstGeom prst="rect">
            <a:avLst/>
          </a:prstGeom>
          <a:noFill/>
        </p:spPr>
      </p:pic>
      <p:pic>
        <p:nvPicPr>
          <p:cNvPr id="29708" name="Picture 12" descr="SAUSG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00600" y="0"/>
            <a:ext cx="1898650" cy="2651125"/>
          </a:xfrm>
          <a:prstGeom prst="rect">
            <a:avLst/>
          </a:prstGeom>
          <a:noFill/>
        </p:spPr>
      </p:pic>
      <p:pic>
        <p:nvPicPr>
          <p:cNvPr id="29709" name="Picture 13" descr="SMSAUS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86600" y="5638800"/>
            <a:ext cx="819150" cy="1219200"/>
          </a:xfrm>
          <a:prstGeom prst="rect">
            <a:avLst/>
          </a:prstGeom>
          <a:noFill/>
        </p:spPr>
      </p:pic>
      <p:pic>
        <p:nvPicPr>
          <p:cNvPr id="29710" name="Picture 14" descr="SOUP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47800" y="4876800"/>
            <a:ext cx="1806575" cy="1981200"/>
          </a:xfrm>
          <a:prstGeom prst="rect">
            <a:avLst/>
          </a:prstGeom>
          <a:noFill/>
        </p:spPr>
      </p:pic>
      <p:pic>
        <p:nvPicPr>
          <p:cNvPr id="29711" name="Picture 15" descr="SUGAR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10000" y="5105400"/>
            <a:ext cx="1447800" cy="871538"/>
          </a:xfrm>
          <a:prstGeom prst="rect">
            <a:avLst/>
          </a:prstGeom>
          <a:noFill/>
        </p:spPr>
      </p:pic>
      <p:pic>
        <p:nvPicPr>
          <p:cNvPr id="29712" name="Picture 16" descr="MEATLOAJ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1828800"/>
            <a:ext cx="2667000" cy="1228725"/>
          </a:xfrm>
          <a:prstGeom prst="rect">
            <a:avLst/>
          </a:prstGeom>
          <a:noFill/>
        </p:spPr>
      </p:pic>
      <p:pic>
        <p:nvPicPr>
          <p:cNvPr id="29713" name="Picture 17" descr="CHICKEN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90600" y="3657600"/>
            <a:ext cx="2667000" cy="1349375"/>
          </a:xfrm>
          <a:prstGeom prst="rect">
            <a:avLst/>
          </a:prstGeom>
          <a:noFill/>
        </p:spPr>
      </p:pic>
      <p:pic>
        <p:nvPicPr>
          <p:cNvPr id="29714" name="Picture 18" descr="CHOCOF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04800" y="5867400"/>
            <a:ext cx="914400" cy="541338"/>
          </a:xfrm>
          <a:prstGeom prst="rect">
            <a:avLst/>
          </a:prstGeom>
          <a:noFill/>
        </p:spPr>
      </p:pic>
      <p:pic>
        <p:nvPicPr>
          <p:cNvPr id="29715" name="Picture 19" descr="SANDWICJ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324600" y="228600"/>
            <a:ext cx="1295400" cy="1071563"/>
          </a:xfrm>
          <a:prstGeom prst="rect">
            <a:avLst/>
          </a:prstGeom>
          <a:noFill/>
        </p:spPr>
      </p:pic>
      <p:pic>
        <p:nvPicPr>
          <p:cNvPr id="29716" name="Picture 20" descr="SUNDAEJ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flipH="1">
            <a:off x="8634413" y="4343400"/>
            <a:ext cx="509587" cy="1295400"/>
          </a:xfrm>
          <a:prstGeom prst="rect">
            <a:avLst/>
          </a:prstGeom>
          <a:noFill/>
        </p:spPr>
      </p:pic>
      <p:pic>
        <p:nvPicPr>
          <p:cNvPr id="29717" name="Picture 21" descr="WHOLE1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638800" y="4572000"/>
            <a:ext cx="1905000" cy="1276350"/>
          </a:xfrm>
          <a:prstGeom prst="rect">
            <a:avLst/>
          </a:prstGeom>
          <a:noFill/>
        </p:spPr>
      </p:pic>
      <p:pic>
        <p:nvPicPr>
          <p:cNvPr id="29718" name="Picture 22" descr="WHOLEL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286000" y="5257800"/>
            <a:ext cx="1447800" cy="523875"/>
          </a:xfrm>
          <a:prstGeom prst="rect">
            <a:avLst/>
          </a:prstGeom>
          <a:noFill/>
        </p:spPr>
      </p:pic>
      <p:pic>
        <p:nvPicPr>
          <p:cNvPr id="29719" name="Picture 23" descr="WHOLES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010400" y="3429000"/>
            <a:ext cx="2133600" cy="1233488"/>
          </a:xfrm>
          <a:prstGeom prst="rect">
            <a:avLst/>
          </a:prstGeom>
          <a:noFill/>
        </p:spPr>
      </p:pic>
      <p:pic>
        <p:nvPicPr>
          <p:cNvPr id="29720" name="Picture 24" descr="BEER1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362200" y="0"/>
            <a:ext cx="730250" cy="1004888"/>
          </a:xfrm>
          <a:prstGeom prst="rect">
            <a:avLst/>
          </a:prstGeom>
          <a:noFill/>
        </p:spPr>
      </p:pic>
      <p:pic>
        <p:nvPicPr>
          <p:cNvPr id="29721" name="Picture 25" descr="BEERJ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8058150" y="5599113"/>
            <a:ext cx="1085850" cy="1258887"/>
          </a:xfrm>
          <a:prstGeom prst="rect">
            <a:avLst/>
          </a:prstGeom>
          <a:noFill/>
        </p:spPr>
      </p:pic>
      <p:pic>
        <p:nvPicPr>
          <p:cNvPr id="29722" name="Picture 26" descr="BOXCHOCJ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5791200" y="3505200"/>
            <a:ext cx="1143000" cy="930275"/>
          </a:xfrm>
          <a:prstGeom prst="rect">
            <a:avLst/>
          </a:prstGeom>
          <a:noFill/>
        </p:spPr>
      </p:pic>
      <p:sp>
        <p:nvSpPr>
          <p:cNvPr id="29723" name="WordArt 27" descr="Bílý mramor"/>
          <p:cNvSpPr>
            <a:spLocks noChangeArrowheads="1" noChangeShapeType="1" noTextEdit="1"/>
          </p:cNvSpPr>
          <p:nvPr/>
        </p:nvSpPr>
        <p:spPr bwMode="auto">
          <a:xfrm>
            <a:off x="1371600" y="2971800"/>
            <a:ext cx="5867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cs-CZ" sz="3600" kern="10">
                <a:ln w="9525">
                  <a:round/>
                  <a:headEnd/>
                  <a:tailEnd/>
                </a:ln>
                <a:blipFill dpi="0" rotWithShape="0">
                  <a:blip r:embed="rId27"/>
                  <a:srcRect/>
                  <a:tile tx="0" ty="0" sx="100000" sy="100000" flip="none" algn="tl"/>
                </a:blipFill>
                <a:latin typeface="Arial Black"/>
              </a:rPr>
              <a:t>nadměrný energetický příjem</a:t>
            </a:r>
          </a:p>
        </p:txBody>
      </p:sp>
      <p:sp>
        <p:nvSpPr>
          <p:cNvPr id="29724" name="Oval 28"/>
          <p:cNvSpPr>
            <a:spLocks noChangeArrowheads="1"/>
          </p:cNvSpPr>
          <p:nvPr/>
        </p:nvSpPr>
        <p:spPr bwMode="auto">
          <a:xfrm>
            <a:off x="8893175" y="6669088"/>
            <a:ext cx="179388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2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3" grpId="0" animBg="1"/>
      <p:bldP spid="297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914400"/>
            <a:ext cx="3886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800" b="1">
                <a:solidFill>
                  <a:schemeClr val="tx2"/>
                </a:solidFill>
                <a:latin typeface="Times New Roman" pitchFamily="18" charset="0"/>
              </a:rPr>
              <a:t>PSYCHICKÝ STRES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5105400"/>
            <a:ext cx="419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800" b="1">
                <a:latin typeface="Times New Roman" pitchFamily="18" charset="0"/>
              </a:rPr>
              <a:t>POPLACHOVÁ REAKCE</a:t>
            </a:r>
          </a:p>
        </p:txBody>
      </p:sp>
      <p:sp>
        <p:nvSpPr>
          <p:cNvPr id="30724" name="Rectangle 4" descr="Pergamen"/>
          <p:cNvSpPr>
            <a:spLocks noChangeArrowheads="1"/>
          </p:cNvSpPr>
          <p:nvPr/>
        </p:nvSpPr>
        <p:spPr bwMode="auto">
          <a:xfrm>
            <a:off x="4572000" y="4724400"/>
            <a:ext cx="4191000" cy="17526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800" b="1">
                <a:latin typeface="Times New Roman" pitchFamily="18" charset="0"/>
              </a:rPr>
              <a:t>Vyplavení katecholaminů</a:t>
            </a:r>
          </a:p>
          <a:p>
            <a:pPr algn="ctr" eaLnBrk="0" hangingPunct="0"/>
            <a:r>
              <a:rPr lang="cs-CZ" sz="2800" b="1">
                <a:latin typeface="Times New Roman" pitchFamily="18" charset="0"/>
              </a:rPr>
              <a:t>a kortizolu</a:t>
            </a:r>
          </a:p>
        </p:txBody>
      </p:sp>
      <p:sp>
        <p:nvSpPr>
          <p:cNvPr id="30725" name="Rectangle 5" descr="Pergamen"/>
          <p:cNvSpPr>
            <a:spLocks noChangeArrowheads="1"/>
          </p:cNvSpPr>
          <p:nvPr/>
        </p:nvSpPr>
        <p:spPr bwMode="auto">
          <a:xfrm>
            <a:off x="4495800" y="838200"/>
            <a:ext cx="4343400" cy="16002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800" b="1">
                <a:solidFill>
                  <a:schemeClr val="tx2"/>
                </a:solidFill>
                <a:latin typeface="Times New Roman" pitchFamily="18" charset="0"/>
              </a:rPr>
              <a:t>Příprava organismu</a:t>
            </a:r>
          </a:p>
          <a:p>
            <a:pPr algn="ctr" eaLnBrk="0" hangingPunct="0"/>
            <a:r>
              <a:rPr lang="cs-CZ" sz="2800" b="1">
                <a:solidFill>
                  <a:schemeClr val="tx2"/>
                </a:solidFill>
                <a:latin typeface="Times New Roman" pitchFamily="18" charset="0"/>
              </a:rPr>
              <a:t>na „boj nebo útěk“</a:t>
            </a:r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2057400" y="1981200"/>
            <a:ext cx="0" cy="304800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30727" name="AutoShape 7"/>
          <p:cNvCxnSpPr>
            <a:cxnSpLocks noChangeShapeType="1"/>
            <a:endCxn id="30724" idx="2"/>
          </p:cNvCxnSpPr>
          <p:nvPr/>
        </p:nvCxnSpPr>
        <p:spPr bwMode="auto">
          <a:xfrm>
            <a:off x="2057400" y="5638800"/>
            <a:ext cx="4610100" cy="838200"/>
          </a:xfrm>
          <a:prstGeom prst="bentConnector4">
            <a:avLst>
              <a:gd name="adj1" fmla="val 0"/>
              <a:gd name="adj2" fmla="val 127273"/>
            </a:avLst>
          </a:prstGeom>
          <a:noFill/>
          <a:ln w="50800">
            <a:solidFill>
              <a:srgbClr val="FF00FF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0728" name="AutoShape 8"/>
          <p:cNvCxnSpPr>
            <a:cxnSpLocks noChangeShapeType="1"/>
            <a:stCxn id="30724" idx="0"/>
            <a:endCxn id="30725" idx="2"/>
          </p:cNvCxnSpPr>
          <p:nvPr/>
        </p:nvCxnSpPr>
        <p:spPr bwMode="auto">
          <a:xfrm rot="16200000">
            <a:off x="5524500" y="3581400"/>
            <a:ext cx="2286000" cy="0"/>
          </a:xfrm>
          <a:prstGeom prst="straightConnector1">
            <a:avLst/>
          </a:prstGeom>
          <a:noFill/>
          <a:ln w="50800">
            <a:solidFill>
              <a:srgbClr val="FF00FF"/>
            </a:solidFill>
            <a:round/>
            <a:headEnd/>
            <a:tailEnd type="triangle" w="med" len="med"/>
          </a:ln>
          <a:effectLst/>
        </p:spPr>
      </p:cxnSp>
      <p:pic>
        <p:nvPicPr>
          <p:cNvPr id="30729" name="Picture 9" descr="TI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2438400"/>
            <a:ext cx="1941513" cy="2254250"/>
          </a:xfrm>
          <a:prstGeom prst="rect">
            <a:avLst/>
          </a:prstGeom>
          <a:noFill/>
        </p:spPr>
      </p:pic>
      <p:graphicFrame>
        <p:nvGraphicFramePr>
          <p:cNvPr id="30730" name="Object 10"/>
          <p:cNvGraphicFramePr>
            <a:graphicFrameLocks noChangeAspect="1"/>
          </p:cNvGraphicFramePr>
          <p:nvPr/>
        </p:nvGraphicFramePr>
        <p:xfrm>
          <a:off x="304800" y="2133600"/>
          <a:ext cx="1676400" cy="2211388"/>
        </p:xfrm>
        <a:graphic>
          <a:graphicData uri="http://schemas.openxmlformats.org/presentationml/2006/ole">
            <p:oleObj spid="_x0000_s30730" name="CorelDRAW" r:id="rId5" imgW="4500360" imgH="5940000" progId="">
              <p:embed/>
            </p:oleObj>
          </a:graphicData>
        </a:graphic>
      </p:graphicFrame>
      <p:graphicFrame>
        <p:nvGraphicFramePr>
          <p:cNvPr id="30731" name="Object 11"/>
          <p:cNvGraphicFramePr>
            <a:graphicFrameLocks noChangeAspect="1"/>
          </p:cNvGraphicFramePr>
          <p:nvPr/>
        </p:nvGraphicFramePr>
        <p:xfrm>
          <a:off x="4419600" y="2438400"/>
          <a:ext cx="1825625" cy="2209800"/>
        </p:xfrm>
        <a:graphic>
          <a:graphicData uri="http://schemas.openxmlformats.org/presentationml/2006/ole">
            <p:oleObj spid="_x0000_s30731" name="CorelDRAW" r:id="rId6" imgW="4433760" imgH="5367240" progId="">
              <p:embed/>
            </p:oleObj>
          </a:graphicData>
        </a:graphic>
      </p:graphicFrame>
      <p:sp>
        <p:nvSpPr>
          <p:cNvPr id="30732" name="Oval 12"/>
          <p:cNvSpPr>
            <a:spLocks noChangeArrowheads="1"/>
          </p:cNvSpPr>
          <p:nvPr/>
        </p:nvSpPr>
        <p:spPr bwMode="auto">
          <a:xfrm>
            <a:off x="8893175" y="6669088"/>
            <a:ext cx="179388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30723" grpId="0" autoUpdateAnimBg="0"/>
      <p:bldP spid="30724" grpId="0" animBg="1" autoUpdateAnimBg="0"/>
      <p:bldP spid="30725" grpId="0" animBg="1" autoUpdateAnimBg="0"/>
      <p:bldP spid="30726" grpId="0" animBg="1"/>
      <p:bldP spid="307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8" name="Object 4"/>
          <p:cNvGraphicFramePr>
            <a:graphicFrameLocks noChangeAspect="1"/>
          </p:cNvGraphicFramePr>
          <p:nvPr>
            <p:ph/>
          </p:nvPr>
        </p:nvGraphicFramePr>
        <p:xfrm>
          <a:off x="0" y="-17463"/>
          <a:ext cx="9036050" cy="6072188"/>
        </p:xfrm>
        <a:graphic>
          <a:graphicData uri="http://schemas.openxmlformats.org/presentationml/2006/ole">
            <p:oleObj spid="_x0000_s6148" name="Graf" r:id="rId3" imgW="5896051" imgH="3962563" progId="MSGraph.Chart.8">
              <p:embed followColorScheme="full"/>
            </p:oleObj>
          </a:graphicData>
        </a:graphic>
      </p:graphicFrame>
      <p:sp>
        <p:nvSpPr>
          <p:cNvPr id="6150" name="Oval 6"/>
          <p:cNvSpPr>
            <a:spLocks noChangeArrowheads="1"/>
          </p:cNvSpPr>
          <p:nvPr/>
        </p:nvSpPr>
        <p:spPr bwMode="auto">
          <a:xfrm>
            <a:off x="3419475" y="3357563"/>
            <a:ext cx="504825" cy="64928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555875" y="1416050"/>
            <a:ext cx="360045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/>
              <a:t>Vzestup o 130 %</a:t>
            </a:r>
          </a:p>
          <a:p>
            <a:pPr>
              <a:spcBef>
                <a:spcPct val="50000"/>
              </a:spcBef>
            </a:pPr>
            <a:r>
              <a:rPr lang="cs-CZ" sz="2400" b="1"/>
              <a:t>Neřešitelné!</a:t>
            </a:r>
          </a:p>
        </p:txBody>
      </p:sp>
      <p:sp>
        <p:nvSpPr>
          <p:cNvPr id="6152" name="Oval 8"/>
          <p:cNvSpPr>
            <a:spLocks noChangeArrowheads="1"/>
          </p:cNvSpPr>
          <p:nvPr/>
        </p:nvSpPr>
        <p:spPr bwMode="auto">
          <a:xfrm>
            <a:off x="8243888" y="1666875"/>
            <a:ext cx="504825" cy="64928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8459788" y="1916113"/>
            <a:ext cx="144462" cy="1444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154" name="Oval 10"/>
          <p:cNvSpPr>
            <a:spLocks noChangeArrowheads="1"/>
          </p:cNvSpPr>
          <p:nvPr/>
        </p:nvSpPr>
        <p:spPr bwMode="auto">
          <a:xfrm>
            <a:off x="8893175" y="6669088"/>
            <a:ext cx="179388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oleChartEl type="gridLegend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8">
                                            <p:oleChartEl type="gridLegend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oleChartEl type="category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48">
                                            <p:oleChartEl type="category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oleChartEl type="category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48">
                                            <p:oleChartEl type="category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oleChartEl type="category" lvl="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148">
                                            <p:oleChartEl type="category" lvl="3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oleChartEl type="category" lvl="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148">
                                            <p:oleChartEl type="category" lvl="4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oleChartEl type="category" lvl="5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148">
                                            <p:oleChartEl type="category" lvl="5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oleChartEl type="category" lvl="6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148">
                                            <p:oleChartEl type="category" lvl="6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oleChartEl type="category" lvl="7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148">
                                            <p:oleChartEl type="category" lvl="7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oleChartEl type="category" lvl="8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148">
                                            <p:oleChartEl type="category" lvl="8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oleChartEl type="category" lvl="9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148">
                                            <p:oleChartEl type="category" lvl="9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oleChartEl type="category" lvl="10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148">
                                            <p:oleChartEl type="category" lvl="10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oleChartEl type="category" lvl="1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148">
                                            <p:oleChartEl type="category" lvl="1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oleChartEl type="category" lvl="1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148">
                                            <p:oleChartEl type="category" lvl="1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148" grpId="0" uiExpand="1" bld="category"/>
      <p:bldP spid="6150" grpId="0" animBg="1"/>
      <p:bldP spid="6151" grpId="0" uiExpand="1" build="p"/>
      <p:bldP spid="6152" grpId="0" animBg="1"/>
      <p:bldP spid="6153" grpId="0" animBg="1"/>
      <p:bldP spid="615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 descr="Pergamen"/>
          <p:cNvSpPr>
            <a:spLocks noChangeArrowheads="1"/>
          </p:cNvSpPr>
          <p:nvPr/>
        </p:nvSpPr>
        <p:spPr bwMode="auto">
          <a:xfrm>
            <a:off x="152400" y="381000"/>
            <a:ext cx="3810000" cy="14478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800" b="1">
                <a:solidFill>
                  <a:schemeClr val="tx2"/>
                </a:solidFill>
                <a:latin typeface="Times New Roman" pitchFamily="18" charset="0"/>
              </a:rPr>
              <a:t>Příprava organismu</a:t>
            </a:r>
          </a:p>
          <a:p>
            <a:pPr algn="ctr" eaLnBrk="0" hangingPunct="0"/>
            <a:r>
              <a:rPr lang="cs-CZ" sz="2800" b="1">
                <a:solidFill>
                  <a:schemeClr val="tx2"/>
                </a:solidFill>
                <a:latin typeface="Times New Roman" pitchFamily="18" charset="0"/>
              </a:rPr>
              <a:t>na „boj nebo útěk“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2743200"/>
            <a:ext cx="4038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800" b="1">
                <a:latin typeface="Times New Roman" pitchFamily="18" charset="0"/>
              </a:rPr>
              <a:t>Jestliže „nebojuje nebo</a:t>
            </a:r>
          </a:p>
          <a:p>
            <a:pPr algn="ctr" eaLnBrk="0" hangingPunct="0"/>
            <a:r>
              <a:rPr lang="cs-CZ" sz="2800" b="1">
                <a:latin typeface="Times New Roman" pitchFamily="18" charset="0"/>
              </a:rPr>
              <a:t>neutíká“ (</a:t>
            </a:r>
            <a:r>
              <a:rPr lang="cs-CZ" sz="2800" b="1">
                <a:solidFill>
                  <a:srgbClr val="FF0000"/>
                </a:solidFill>
                <a:latin typeface="Times New Roman" pitchFamily="18" charset="0"/>
              </a:rPr>
              <a:t>hypokineze</a:t>
            </a:r>
            <a:r>
              <a:rPr lang="cs-CZ" sz="2800" b="1">
                <a:latin typeface="Times New Roman" pitchFamily="18" charset="0"/>
              </a:rPr>
              <a:t>)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4800600"/>
            <a:ext cx="5715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r>
              <a:rPr lang="cs-CZ" sz="2800" b="1">
                <a:latin typeface="Times New Roman" pitchFamily="18" charset="0"/>
                <a:sym typeface="Wingdings" pitchFamily="2" charset="2"/>
              </a:rPr>
              <a:t>přetrvává</a:t>
            </a:r>
          </a:p>
          <a:p>
            <a:pPr algn="ctr" eaLnBrk="0" hangingPunct="0">
              <a:lnSpc>
                <a:spcPct val="80000"/>
              </a:lnSpc>
            </a:pPr>
            <a:r>
              <a:rPr lang="cs-CZ" sz="2800" b="1">
                <a:latin typeface="Times New Roman" pitchFamily="18" charset="0"/>
                <a:sym typeface="Wingdings" pitchFamily="2" charset="2"/>
              </a:rPr>
              <a:t></a:t>
            </a:r>
            <a:r>
              <a:rPr lang="cs-CZ" sz="2800" b="1">
                <a:latin typeface="Times New Roman" pitchFamily="18" charset="0"/>
              </a:rPr>
              <a:t> aktivace sympatiku a osy HHN</a:t>
            </a:r>
          </a:p>
          <a:p>
            <a:pPr algn="ctr" eaLnBrk="0" hangingPunct="0">
              <a:lnSpc>
                <a:spcPct val="80000"/>
              </a:lnSpc>
            </a:pPr>
            <a:r>
              <a:rPr lang="cs-CZ" sz="2800" b="1">
                <a:latin typeface="Times New Roman" pitchFamily="18" charset="0"/>
                <a:sym typeface="Wingdings" pitchFamily="2" charset="2"/>
              </a:rPr>
              <a:t></a:t>
            </a:r>
            <a:r>
              <a:rPr lang="cs-CZ" sz="2800" b="1">
                <a:latin typeface="Times New Roman" pitchFamily="18" charset="0"/>
              </a:rPr>
              <a:t> sekrece katecholaminů a kortizolu</a:t>
            </a:r>
          </a:p>
          <a:p>
            <a:pPr algn="ctr" eaLnBrk="0" hangingPunct="0">
              <a:lnSpc>
                <a:spcPct val="80000"/>
              </a:lnSpc>
            </a:pPr>
            <a:r>
              <a:rPr lang="cs-CZ" sz="2800" b="1">
                <a:latin typeface="Times New Roman" pitchFamily="18" charset="0"/>
                <a:sym typeface="Wingdings" pitchFamily="2" charset="2"/>
              </a:rPr>
              <a:t></a:t>
            </a:r>
            <a:r>
              <a:rPr lang="cs-CZ" sz="2800" b="1">
                <a:latin typeface="Times New Roman" pitchFamily="18" charset="0"/>
              </a:rPr>
              <a:t> sekrece ADH a prolaktinu</a:t>
            </a:r>
            <a:endParaRPr lang="cs-CZ" sz="2800" b="1">
              <a:latin typeface="Times New Roman" pitchFamily="18" charset="0"/>
              <a:sym typeface="Wingdings" pitchFamily="2" charset="2"/>
            </a:endParaRPr>
          </a:p>
          <a:p>
            <a:pPr algn="ctr" eaLnBrk="0" hangingPunct="0">
              <a:lnSpc>
                <a:spcPct val="80000"/>
              </a:lnSpc>
            </a:pPr>
            <a:endParaRPr lang="cs-CZ" sz="2400">
              <a:solidFill>
                <a:schemeClr val="tx2"/>
              </a:solidFill>
              <a:latin typeface="Times New Roman" pitchFamily="18" charset="0"/>
            </a:endParaRPr>
          </a:p>
        </p:txBody>
      </p:sp>
      <p:cxnSp>
        <p:nvCxnSpPr>
          <p:cNvPr id="31749" name="AutoShape 5"/>
          <p:cNvCxnSpPr>
            <a:cxnSpLocks noChangeShapeType="1"/>
            <a:stCxn id="31746" idx="3"/>
          </p:cNvCxnSpPr>
          <p:nvPr/>
        </p:nvCxnSpPr>
        <p:spPr bwMode="auto">
          <a:xfrm>
            <a:off x="3962400" y="1104900"/>
            <a:ext cx="381000" cy="2476500"/>
          </a:xfrm>
          <a:prstGeom prst="bentConnector2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1750" name="AutoShape 6"/>
          <p:cNvCxnSpPr>
            <a:cxnSpLocks noChangeShapeType="1"/>
            <a:endCxn id="31748" idx="3"/>
          </p:cNvCxnSpPr>
          <p:nvPr/>
        </p:nvCxnSpPr>
        <p:spPr bwMode="auto">
          <a:xfrm rot="16200000" flipH="1">
            <a:off x="3905250" y="4019550"/>
            <a:ext cx="2247900" cy="1371600"/>
          </a:xfrm>
          <a:prstGeom prst="bentConnector4">
            <a:avLst>
              <a:gd name="adj1" fmla="val 27120"/>
              <a:gd name="adj2" fmla="val 116667"/>
            </a:avLst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5181600" y="1447800"/>
            <a:ext cx="3276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800" b="1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se všemi důsledky</a:t>
            </a:r>
            <a:endParaRPr lang="cs-CZ" sz="2800" b="1">
              <a:latin typeface="Times New Roman" pitchFamily="18" charset="0"/>
            </a:endParaRPr>
          </a:p>
        </p:txBody>
      </p:sp>
      <p:cxnSp>
        <p:nvCxnSpPr>
          <p:cNvPr id="31752" name="AutoShape 8"/>
          <p:cNvCxnSpPr>
            <a:cxnSpLocks noChangeShapeType="1"/>
            <a:stCxn id="31748" idx="3"/>
            <a:endCxn id="31751" idx="2"/>
          </p:cNvCxnSpPr>
          <p:nvPr/>
        </p:nvCxnSpPr>
        <p:spPr bwMode="auto">
          <a:xfrm flipV="1">
            <a:off x="5715000" y="2819400"/>
            <a:ext cx="1104900" cy="3009900"/>
          </a:xfrm>
          <a:prstGeom prst="bentConnector2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1753" name="WordArt 9"/>
          <p:cNvSpPr>
            <a:spLocks noChangeArrowheads="1" noChangeShapeType="1" noTextEdit="1"/>
          </p:cNvSpPr>
          <p:nvPr/>
        </p:nvSpPr>
        <p:spPr bwMode="auto">
          <a:xfrm>
            <a:off x="6019800" y="304800"/>
            <a:ext cx="1752600" cy="1600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cs-CZ" sz="9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Charlotte"/>
              </a:rPr>
              <a:t>?</a:t>
            </a:r>
          </a:p>
        </p:txBody>
      </p:sp>
      <p:pic>
        <p:nvPicPr>
          <p:cNvPr id="31754" name="Picture 10" descr="TI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7300" y="1905000"/>
            <a:ext cx="1181100" cy="1371600"/>
          </a:xfrm>
          <a:prstGeom prst="rect">
            <a:avLst/>
          </a:prstGeom>
          <a:noFill/>
        </p:spPr>
      </p:pic>
      <p:graphicFrame>
        <p:nvGraphicFramePr>
          <p:cNvPr id="31755" name="Object 11"/>
          <p:cNvGraphicFramePr>
            <a:graphicFrameLocks noChangeAspect="1"/>
          </p:cNvGraphicFramePr>
          <p:nvPr/>
        </p:nvGraphicFramePr>
        <p:xfrm>
          <a:off x="1219200" y="1905000"/>
          <a:ext cx="1371600" cy="1371600"/>
        </p:xfrm>
        <a:graphic>
          <a:graphicData uri="http://schemas.openxmlformats.org/presentationml/2006/ole">
            <p:oleObj spid="_x0000_s31755" name="CorelDRAW" r:id="rId5" imgW="1723320" imgH="2046240" progId="">
              <p:embed/>
            </p:oleObj>
          </a:graphicData>
        </a:graphic>
      </p:graphicFrame>
      <p:sp>
        <p:nvSpPr>
          <p:cNvPr id="31756" name="Oval 12"/>
          <p:cNvSpPr>
            <a:spLocks noChangeArrowheads="1"/>
          </p:cNvSpPr>
          <p:nvPr/>
        </p:nvSpPr>
        <p:spPr bwMode="auto">
          <a:xfrm>
            <a:off x="8893175" y="6669088"/>
            <a:ext cx="179388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25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25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25"/>
                            </p:stCondLst>
                            <p:childTnLst>
                              <p:par>
                                <p:cTn id="3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525"/>
                            </p:stCondLst>
                            <p:childTnLst>
                              <p:par>
                                <p:cTn id="4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utoUpdateAnimBg="0"/>
      <p:bldP spid="31748" grpId="0" autoUpdateAnimBg="0"/>
      <p:bldP spid="31751" grpId="0" autoUpdateAnimBg="0"/>
      <p:bldP spid="31753" grpId="0" animBg="1"/>
      <p:bldP spid="3175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404664"/>
            <a:ext cx="8496944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Velmi pomalé změny ve struktuře lidského genomu </a:t>
            </a:r>
          </a:p>
          <a:p>
            <a:pPr algn="ctr"/>
            <a:r>
              <a:rPr lang="cs-CZ" b="1" i="1" dirty="0" smtClean="0"/>
              <a:t>(v průběhu tisíce let)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>
                <a:solidFill>
                  <a:srgbClr val="002060"/>
                </a:solidFill>
              </a:rPr>
              <a:t>SOUČASNÝ ŽIVOTNÍ STYL </a:t>
            </a:r>
          </a:p>
          <a:p>
            <a:pPr algn="ctr"/>
            <a:r>
              <a:rPr lang="cs-CZ" sz="2000" b="1" dirty="0" smtClean="0"/>
              <a:t>naroubovaný na neměnící se genetickou bázi člověka 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řada komplexních chronických onemocnění</a:t>
            </a:r>
          </a:p>
          <a:p>
            <a:pPr algn="ctr"/>
            <a:r>
              <a:rPr lang="cs-CZ" sz="2000" b="1" dirty="0" smtClean="0"/>
              <a:t>vyskytují se hromadně u velké většiny industriálních národů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Změna životního stylu =</a:t>
            </a:r>
          </a:p>
          <a:p>
            <a:pPr algn="ctr"/>
            <a:r>
              <a:rPr lang="cs-CZ" sz="2000" b="1" dirty="0" smtClean="0"/>
              <a:t>= zvýšením PA a zlepšením složení stravy 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významné snížení rizika vzniku </a:t>
            </a:r>
          </a:p>
          <a:p>
            <a:pPr algn="ctr"/>
            <a:r>
              <a:rPr lang="cs-CZ" sz="2000" b="1" dirty="0" smtClean="0"/>
              <a:t>hromadně se vyskytujících neinfekčních chronických onemocnění</a:t>
            </a:r>
          </a:p>
          <a:p>
            <a:pPr algn="ctr"/>
            <a:r>
              <a:rPr lang="cs-CZ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HNO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 </a:t>
            </a:r>
            <a:endParaRPr lang="cs-CZ" sz="2000" b="1" dirty="0"/>
          </a:p>
        </p:txBody>
      </p:sp>
      <p:sp>
        <p:nvSpPr>
          <p:cNvPr id="3" name="Šipka dolů 2"/>
          <p:cNvSpPr/>
          <p:nvPr/>
        </p:nvSpPr>
        <p:spPr>
          <a:xfrm>
            <a:off x="4499992" y="2060848"/>
            <a:ext cx="216024" cy="72008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 dolů 3"/>
          <p:cNvSpPr/>
          <p:nvPr/>
        </p:nvSpPr>
        <p:spPr>
          <a:xfrm>
            <a:off x="4499992" y="4437112"/>
            <a:ext cx="216024" cy="72008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438400"/>
          </a:xfrm>
        </p:spPr>
        <p:txBody>
          <a:bodyPr/>
          <a:lstStyle/>
          <a:p>
            <a:r>
              <a:rPr lang="cs-CZ"/>
              <a:t>Disproporce mezi geneticky</a:t>
            </a:r>
            <a:br>
              <a:rPr lang="cs-CZ"/>
            </a:br>
            <a:r>
              <a:rPr lang="cs-CZ"/>
              <a:t>podmíněnými regulačními možnostmi lidského organismu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33600"/>
            <a:ext cx="9144000" cy="4724400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sz="4400">
                <a:solidFill>
                  <a:schemeClr val="tx2"/>
                </a:solidFill>
              </a:rPr>
              <a:t>a převažujícím životním stylem</a:t>
            </a:r>
          </a:p>
          <a:p>
            <a:pPr algn="ctr">
              <a:buFontTx/>
              <a:buNone/>
            </a:pPr>
            <a:endParaRPr lang="cs-CZ" sz="4400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2286000" y="3429000"/>
            <a:ext cx="441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4400">
                <a:latin typeface="Times New Roman" pitchFamily="18" charset="0"/>
              </a:rPr>
              <a:t>zdravotní poruchy</a:t>
            </a:r>
          </a:p>
          <a:p>
            <a:pPr algn="ctr" eaLnBrk="0" hangingPunct="0"/>
            <a:endParaRPr lang="cs-CZ" sz="3200">
              <a:latin typeface="Times New Roman" pitchFamily="18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743200" y="4267200"/>
            <a:ext cx="3657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4400">
                <a:latin typeface="Times New Roman" pitchFamily="18" charset="0"/>
              </a:rPr>
              <a:t>onemocnění</a:t>
            </a:r>
          </a:p>
          <a:p>
            <a:pPr algn="ctr" eaLnBrk="0" hangingPunct="0"/>
            <a:endParaRPr lang="cs-CZ" sz="2400">
              <a:latin typeface="Times New Roman" pitchFamily="18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381000" y="50292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4400">
                <a:solidFill>
                  <a:srgbClr val="FF5050"/>
                </a:solidFill>
                <a:latin typeface="Times New Roman" pitchFamily="18" charset="0"/>
              </a:rPr>
              <a:t>hromadná neinfekční onemocnění</a:t>
            </a:r>
            <a:endParaRPr lang="cs-CZ" sz="3600">
              <a:latin typeface="Times New Roman" pitchFamily="18" charset="0"/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1676400" y="5791200"/>
            <a:ext cx="5867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4400">
                <a:solidFill>
                  <a:srgbClr val="FF5050"/>
                </a:solidFill>
                <a:latin typeface="Times New Roman" pitchFamily="18" charset="0"/>
              </a:rPr>
              <a:t>civilizační onemocnění</a:t>
            </a:r>
            <a:endParaRPr lang="cs-CZ" sz="36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 eaLnBrk="0" hangingPunct="0"/>
            <a:endParaRPr lang="cs-CZ" sz="2400">
              <a:latin typeface="Times New Roman" pitchFamily="18" charset="0"/>
            </a:endParaRPr>
          </a:p>
        </p:txBody>
      </p:sp>
      <p:cxnSp>
        <p:nvCxnSpPr>
          <p:cNvPr id="33800" name="AutoShape 8"/>
          <p:cNvCxnSpPr>
            <a:cxnSpLocks noChangeShapeType="1"/>
            <a:stCxn id="33796" idx="1"/>
            <a:endCxn id="33797" idx="1"/>
          </p:cNvCxnSpPr>
          <p:nvPr/>
        </p:nvCxnSpPr>
        <p:spPr bwMode="auto">
          <a:xfrm rot="10800000" flipH="1" flipV="1">
            <a:off x="2286000" y="3733800"/>
            <a:ext cx="457200" cy="876300"/>
          </a:xfrm>
          <a:prstGeom prst="bentConnector3">
            <a:avLst>
              <a:gd name="adj1" fmla="val -50000"/>
            </a:avLst>
          </a:prstGeom>
          <a:noFill/>
          <a:ln w="28575">
            <a:solidFill>
              <a:schemeClr val="accent2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3801" name="AutoShape 9"/>
          <p:cNvCxnSpPr>
            <a:cxnSpLocks noChangeShapeType="1"/>
            <a:stCxn id="33797" idx="3"/>
            <a:endCxn id="33798" idx="3"/>
          </p:cNvCxnSpPr>
          <p:nvPr/>
        </p:nvCxnSpPr>
        <p:spPr bwMode="auto">
          <a:xfrm>
            <a:off x="6400800" y="4610100"/>
            <a:ext cx="2209800" cy="800100"/>
          </a:xfrm>
          <a:prstGeom prst="bentConnector3">
            <a:avLst>
              <a:gd name="adj1" fmla="val 110343"/>
            </a:avLst>
          </a:prstGeom>
          <a:noFill/>
          <a:ln w="31750">
            <a:solidFill>
              <a:schemeClr val="accent2"/>
            </a:solidFill>
            <a:miter lim="800000"/>
            <a:headEnd/>
            <a:tailEnd type="triangle" w="med" len="med"/>
          </a:ln>
          <a:effectLst/>
        </p:spPr>
      </p:cxnSp>
      <p:graphicFrame>
        <p:nvGraphicFramePr>
          <p:cNvPr id="33802" name="Object 10"/>
          <p:cNvGraphicFramePr>
            <a:graphicFrameLocks noChangeAspect="1"/>
          </p:cNvGraphicFramePr>
          <p:nvPr/>
        </p:nvGraphicFramePr>
        <p:xfrm>
          <a:off x="0" y="2514600"/>
          <a:ext cx="1839913" cy="2881313"/>
        </p:xfrm>
        <a:graphic>
          <a:graphicData uri="http://schemas.openxmlformats.org/presentationml/2006/ole">
            <p:oleObj spid="_x0000_s33802" name="CorelDRAW" r:id="rId3" imgW="1770120" imgH="2772360" progId="">
              <p:embed/>
            </p:oleObj>
          </a:graphicData>
        </a:graphic>
      </p:graphicFrame>
      <p:sp>
        <p:nvSpPr>
          <p:cNvPr id="33803" name="Oval 11"/>
          <p:cNvSpPr>
            <a:spLocks noChangeArrowheads="1"/>
          </p:cNvSpPr>
          <p:nvPr/>
        </p:nvSpPr>
        <p:spPr bwMode="auto">
          <a:xfrm>
            <a:off x="8893175" y="6669088"/>
            <a:ext cx="179388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utoUpdateAnimBg="0"/>
      <p:bldP spid="33795" grpId="0" build="p" autoUpdateAnimBg="0" advAuto="2000"/>
      <p:bldP spid="33796" grpId="0" autoUpdateAnimBg="0"/>
      <p:bldP spid="33797" grpId="0" autoUpdateAnimBg="0"/>
      <p:bldP spid="33798" grpId="0" autoUpdateAnimBg="0"/>
      <p:bldP spid="33799" grpId="0" autoUpdateAnimBg="0"/>
      <p:bldP spid="3380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404664"/>
            <a:ext cx="849694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Osvojení životního stylu podobné životnímu stylu našich předků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většinou 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zvrátí progresi HNO</a:t>
            </a:r>
            <a:endParaRPr lang="cs-CZ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!!! VÝZNAMNÁ VARIABILITA </a:t>
            </a:r>
          </a:p>
          <a:p>
            <a:pPr algn="ctr"/>
            <a:r>
              <a:rPr lang="cs-CZ" sz="2000" b="1" dirty="0" smtClean="0"/>
              <a:t>INDIVIDUÁLNÍ ODPOVĚDI NA INTERVENCI !!!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Vysvětlení?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Interakce dědičnosti a životního stylu 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(IDŽS)</a:t>
            </a:r>
          </a:p>
          <a:p>
            <a:pPr algn="ctr"/>
            <a:endParaRPr lang="cs-CZ" sz="2000" b="1" dirty="0"/>
          </a:p>
        </p:txBody>
      </p:sp>
      <p:sp>
        <p:nvSpPr>
          <p:cNvPr id="3" name="Šipka dolů 2"/>
          <p:cNvSpPr/>
          <p:nvPr/>
        </p:nvSpPr>
        <p:spPr>
          <a:xfrm>
            <a:off x="4499992" y="836712"/>
            <a:ext cx="216024" cy="72008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 dolů 3"/>
          <p:cNvSpPr/>
          <p:nvPr/>
        </p:nvSpPr>
        <p:spPr>
          <a:xfrm>
            <a:off x="4499992" y="3933056"/>
            <a:ext cx="216024" cy="72008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1403648" y="2636912"/>
            <a:ext cx="5976664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!!! VÝZNAMNÁ VARIABILITA </a:t>
            </a:r>
          </a:p>
          <a:p>
            <a:pPr algn="ctr"/>
            <a:r>
              <a:rPr lang="cs-CZ" b="1" dirty="0" smtClean="0"/>
              <a:t>INDIVIDUÁLNÍ ODPOVĚDI NA INTERVENCI 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  <p:bldP spid="4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23528" y="260648"/>
            <a:ext cx="82809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IDŽS se projeví 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jestliže v určitých genetických 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subskupinách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kvantitativně liší poměr 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mezi životním stylem 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projevy onemocnění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476672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DNA tvoří kombinace </a:t>
            </a:r>
            <a:r>
              <a:rPr lang="cs-CZ" sz="2000" b="1" dirty="0" smtClean="0">
                <a:solidFill>
                  <a:srgbClr val="002060"/>
                </a:solidFill>
              </a:rPr>
              <a:t>4 chemických </a:t>
            </a:r>
            <a:r>
              <a:rPr lang="cs-CZ" sz="2000" b="1" dirty="0" err="1" smtClean="0">
                <a:solidFill>
                  <a:srgbClr val="002060"/>
                </a:solidFill>
              </a:rPr>
              <a:t>bazí</a:t>
            </a:r>
            <a:r>
              <a:rPr lang="cs-CZ" sz="2000" b="1" dirty="0" smtClean="0">
                <a:solidFill>
                  <a:srgbClr val="002060"/>
                </a:solidFill>
              </a:rPr>
              <a:t> </a:t>
            </a:r>
            <a:r>
              <a:rPr lang="cs-CZ" sz="2000" b="1" dirty="0" smtClean="0"/>
              <a:t>(hlásky 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A, C, G a T</a:t>
            </a:r>
            <a:r>
              <a:rPr lang="cs-CZ" sz="2000" b="1" dirty="0" smtClean="0"/>
              <a:t>)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Jejich řetěz hlásek vytváří </a:t>
            </a:r>
            <a:r>
              <a:rPr lang="cs-CZ" sz="2400" b="1" dirty="0" smtClean="0">
                <a:solidFill>
                  <a:srgbClr val="002060"/>
                </a:solidFill>
              </a:rPr>
              <a:t>sekvenci DNA </a:t>
            </a:r>
            <a:endParaRPr lang="cs-CZ" sz="2000" b="1" dirty="0" smtClean="0">
              <a:solidFill>
                <a:srgbClr val="002060"/>
              </a:solidFill>
            </a:endParaRPr>
          </a:p>
          <a:p>
            <a:pPr algn="ctr"/>
            <a:r>
              <a:rPr lang="cs-CZ" sz="2000" b="1" dirty="0" smtClean="0"/>
              <a:t>(např</a:t>
            </a:r>
            <a:r>
              <a:rPr 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AATGCG</a:t>
            </a:r>
            <a:r>
              <a:rPr lang="cs-CZ" sz="2000" b="1" dirty="0" smtClean="0"/>
              <a:t>)</a:t>
            </a:r>
          </a:p>
          <a:p>
            <a:pPr algn="ctr"/>
            <a:endParaRPr lang="cs-CZ" sz="2000" b="1" dirty="0" smtClean="0"/>
          </a:p>
        </p:txBody>
      </p:sp>
      <p:pic>
        <p:nvPicPr>
          <p:cNvPr id="241666" name="Picture 2" descr="http://upload.wikimedia.org/wikipedia/commons/thumb/4/4c/DNA_Structure%2BKey%2BLabelled.pn_NoBB.png/340px-DNA_Structure%2BKey%2BLabelled.pn_NoB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988840"/>
            <a:ext cx="4855768" cy="4741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476672"/>
            <a:ext cx="806489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DNA tvoří kombinace </a:t>
            </a:r>
            <a:r>
              <a:rPr lang="cs-CZ" sz="2000" b="1" dirty="0" smtClean="0">
                <a:solidFill>
                  <a:srgbClr val="002060"/>
                </a:solidFill>
              </a:rPr>
              <a:t>4 chemických </a:t>
            </a:r>
            <a:r>
              <a:rPr lang="cs-CZ" sz="2000" b="1" dirty="0" err="1" smtClean="0">
                <a:solidFill>
                  <a:srgbClr val="002060"/>
                </a:solidFill>
              </a:rPr>
              <a:t>bazí</a:t>
            </a:r>
            <a:r>
              <a:rPr lang="cs-CZ" sz="2000" b="1" dirty="0" smtClean="0">
                <a:solidFill>
                  <a:srgbClr val="002060"/>
                </a:solidFill>
              </a:rPr>
              <a:t> </a:t>
            </a:r>
            <a:r>
              <a:rPr lang="cs-CZ" sz="2000" b="1" dirty="0" smtClean="0"/>
              <a:t>(hlásky 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A, C, G a T</a:t>
            </a:r>
            <a:r>
              <a:rPr lang="cs-CZ" sz="2000" b="1" dirty="0" smtClean="0"/>
              <a:t>)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Jejich řetěz hlásek vytváří </a:t>
            </a:r>
            <a:r>
              <a:rPr lang="cs-CZ" sz="2400" b="1" dirty="0" smtClean="0">
                <a:solidFill>
                  <a:srgbClr val="002060"/>
                </a:solidFill>
              </a:rPr>
              <a:t>sekvenci DNA </a:t>
            </a:r>
            <a:endParaRPr lang="cs-CZ" sz="2000" b="1" dirty="0" smtClean="0">
              <a:solidFill>
                <a:srgbClr val="002060"/>
              </a:solidFill>
            </a:endParaRPr>
          </a:p>
          <a:p>
            <a:pPr algn="ctr"/>
            <a:r>
              <a:rPr lang="cs-CZ" sz="2000" b="1" dirty="0" smtClean="0"/>
              <a:t>(např</a:t>
            </a:r>
            <a:r>
              <a:rPr 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AATGCG</a:t>
            </a:r>
            <a:r>
              <a:rPr lang="cs-CZ" sz="2000" b="1" dirty="0" smtClean="0"/>
              <a:t>)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Většina obecných kombinací hlásek nacházejících se </a:t>
            </a:r>
          </a:p>
          <a:p>
            <a:pPr algn="ctr"/>
            <a:r>
              <a:rPr lang="cs-CZ" sz="2000" b="1" dirty="0" smtClean="0"/>
              <a:t>v určité části genomu = </a:t>
            </a:r>
            <a:r>
              <a:rPr lang="cs-CZ" sz="2400" b="1" dirty="0" smtClean="0">
                <a:solidFill>
                  <a:srgbClr val="002060"/>
                </a:solidFill>
              </a:rPr>
              <a:t>normální sekvence</a:t>
            </a:r>
            <a:endParaRPr lang="cs-CZ" sz="2000" b="1" dirty="0" smtClean="0">
              <a:solidFill>
                <a:srgbClr val="002060"/>
              </a:solidFill>
            </a:endParaRPr>
          </a:p>
          <a:p>
            <a:pPr algn="ctr"/>
            <a:r>
              <a:rPr lang="cs-CZ" sz="2000" b="1" dirty="0" smtClean="0"/>
              <a:t>Rozdílné varianty obvyklého pořadí = </a:t>
            </a:r>
          </a:p>
          <a:p>
            <a:pPr algn="ctr"/>
            <a:r>
              <a:rPr lang="cs-CZ" sz="2000" b="1" dirty="0" smtClean="0"/>
              <a:t>= </a:t>
            </a:r>
            <a:r>
              <a:rPr lang="cs-CZ" sz="2400" b="1" dirty="0" smtClean="0">
                <a:solidFill>
                  <a:srgbClr val="002060"/>
                </a:solidFill>
              </a:rPr>
              <a:t>varianty DNA</a:t>
            </a:r>
            <a:endParaRPr lang="cs-CZ" sz="2000" b="1" dirty="0" smtClean="0">
              <a:solidFill>
                <a:srgbClr val="002060"/>
              </a:solidFill>
            </a:endParaRPr>
          </a:p>
          <a:p>
            <a:pPr algn="ctr"/>
            <a:r>
              <a:rPr lang="cs-CZ" sz="2000" b="1" dirty="0" smtClean="0"/>
              <a:t>Např. AA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cs-CZ" sz="2000" b="1" dirty="0" smtClean="0"/>
              <a:t>GCG místo AA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cs-CZ" sz="2000" b="1" dirty="0" smtClean="0"/>
              <a:t>GCG</a:t>
            </a:r>
          </a:p>
          <a:p>
            <a:pPr algn="ctr"/>
            <a:r>
              <a:rPr lang="cs-CZ" sz="2000" b="1" dirty="0" smtClean="0"/>
              <a:t>Změna 1 hlásky (bod mutace) =</a:t>
            </a:r>
          </a:p>
          <a:p>
            <a:pPr algn="ctr"/>
            <a:r>
              <a:rPr lang="cs-CZ" sz="2000" b="1" dirty="0" smtClean="0"/>
              <a:t>= 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polymorfismus jednotlivého nukleotidu (</a:t>
            </a:r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SNP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cs-CZ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2000" b="1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AA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cs-CZ" sz="2000" b="1" dirty="0" smtClean="0"/>
              <a:t>GCG = 55 % v populaci = </a:t>
            </a:r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normální varianta</a:t>
            </a:r>
            <a:r>
              <a:rPr lang="cs-CZ" sz="2000" b="1" dirty="0" smtClean="0"/>
              <a:t>, </a:t>
            </a:r>
          </a:p>
          <a:p>
            <a:r>
              <a:rPr lang="cs-CZ" sz="2000" b="1" dirty="0" smtClean="0"/>
              <a:t>  AA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cs-CZ" sz="2000" b="1" dirty="0" smtClean="0"/>
              <a:t>GCG = 45 % = 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SNP </a:t>
            </a:r>
            <a:r>
              <a:rPr lang="cs-CZ" sz="2000" b="1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AA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cs-CZ" sz="2000" b="1" dirty="0" smtClean="0"/>
              <a:t>GCG = 95,95 % v populaci = </a:t>
            </a:r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normální varianta</a:t>
            </a:r>
            <a:r>
              <a:rPr lang="cs-CZ" sz="2000" b="1" dirty="0" smtClean="0"/>
              <a:t>, </a:t>
            </a:r>
          </a:p>
          <a:p>
            <a:r>
              <a:rPr lang="cs-CZ" sz="2000" b="1" dirty="0" smtClean="0"/>
              <a:t>   AA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cs-CZ" sz="2000" b="1" dirty="0" smtClean="0"/>
              <a:t>GCG = 0,05 % =  vzácná varianta = 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mutace</a:t>
            </a:r>
            <a:endParaRPr lang="cs-C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476672"/>
            <a:ext cx="80648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 = </a:t>
            </a:r>
          </a:p>
          <a:p>
            <a:pPr algn="ctr"/>
            <a:r>
              <a:rPr lang="cs-CZ" sz="2000" b="1" dirty="0" smtClean="0"/>
              <a:t>= jednotlivé </a:t>
            </a:r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sekvence DNA</a:t>
            </a:r>
            <a:r>
              <a:rPr lang="cs-CZ" sz="2000" b="1" dirty="0" smtClean="0"/>
              <a:t>, vytvářející biologický aktivní produkt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Rozdílné sekvence stejného genu = 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allely</a:t>
            </a:r>
            <a:endParaRPr lang="cs-CZ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000" b="1" dirty="0" smtClean="0"/>
              <a:t>(</a:t>
            </a:r>
            <a:r>
              <a:rPr lang="cs-CZ" b="1" i="1" dirty="0" err="1" smtClean="0"/>
              <a:t>allela</a:t>
            </a:r>
            <a:r>
              <a:rPr lang="cs-CZ" b="1" i="1" dirty="0" smtClean="0"/>
              <a:t> je varianta sekvence určitého genu</a:t>
            </a:r>
            <a:r>
              <a:rPr lang="cs-CZ" sz="2000" b="1" dirty="0" smtClean="0"/>
              <a:t>)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Osoby s rozdílnými </a:t>
            </a:r>
            <a:r>
              <a:rPr lang="cs-CZ" sz="2000" b="1" dirty="0" err="1" smtClean="0"/>
              <a:t>allelami</a:t>
            </a:r>
            <a:r>
              <a:rPr lang="cs-CZ" sz="2000" b="1" dirty="0" smtClean="0"/>
              <a:t> určitého genu = </a:t>
            </a:r>
            <a:r>
              <a:rPr lang="cs-CZ" sz="2000" b="1" dirty="0" err="1" smtClean="0">
                <a:solidFill>
                  <a:srgbClr val="002060"/>
                </a:solidFill>
              </a:rPr>
              <a:t>heterozygoti</a:t>
            </a:r>
            <a:endParaRPr lang="cs-CZ" sz="2000" b="1" dirty="0" smtClean="0">
              <a:solidFill>
                <a:srgbClr val="002060"/>
              </a:solidFill>
            </a:endParaRPr>
          </a:p>
          <a:p>
            <a:pPr algn="ctr"/>
            <a:r>
              <a:rPr lang="cs-CZ" sz="2000" b="1" dirty="0" smtClean="0"/>
              <a:t>Stejné </a:t>
            </a:r>
            <a:r>
              <a:rPr lang="cs-CZ" sz="2000" b="1" dirty="0" err="1" smtClean="0"/>
              <a:t>allely</a:t>
            </a:r>
            <a:r>
              <a:rPr lang="cs-CZ" sz="2000" b="1" dirty="0" smtClean="0"/>
              <a:t> na obou chromozomech = </a:t>
            </a:r>
            <a:r>
              <a:rPr lang="cs-CZ" sz="2000" b="1" dirty="0" smtClean="0">
                <a:solidFill>
                  <a:srgbClr val="002060"/>
                </a:solidFill>
              </a:rPr>
              <a:t>homozygoti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Genom</a:t>
            </a:r>
            <a:r>
              <a:rPr lang="cs-CZ" sz="2000" b="1" dirty="0" smtClean="0"/>
              <a:t> = součet všech genů a spojovacích sekvencí 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unikátní série genů</a:t>
            </a:r>
          </a:p>
          <a:p>
            <a:pPr algn="ctr"/>
            <a:endParaRPr lang="cs-CZ" sz="2000" b="1" dirty="0" smtClean="0"/>
          </a:p>
        </p:txBody>
      </p:sp>
      <p:sp>
        <p:nvSpPr>
          <p:cNvPr id="5" name="Šipka dolů 4"/>
          <p:cNvSpPr/>
          <p:nvPr/>
        </p:nvSpPr>
        <p:spPr>
          <a:xfrm>
            <a:off x="4499992" y="4005064"/>
            <a:ext cx="216024" cy="72008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467544" y="260648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 smtClean="0"/>
              <a:t>(</a:t>
            </a:r>
            <a:r>
              <a:rPr lang="cs-CZ" b="1" i="1" dirty="0" err="1" smtClean="0"/>
              <a:t>locus</a:t>
            </a:r>
            <a:r>
              <a:rPr lang="cs-CZ" b="1" i="1" dirty="0" smtClean="0"/>
              <a:t> je oblast chromozomu, která má nějaký </a:t>
            </a:r>
          </a:p>
          <a:p>
            <a:pPr algn="ctr"/>
            <a:r>
              <a:rPr lang="cs-CZ" b="1" i="1" dirty="0" smtClean="0"/>
              <a:t>fyzický znak - </a:t>
            </a:r>
            <a:r>
              <a:rPr lang="cs-CZ" b="1" i="1" dirty="0" err="1" smtClean="0"/>
              <a:t>marker</a:t>
            </a:r>
            <a:r>
              <a:rPr lang="cs-CZ" b="1" i="1" dirty="0" smtClean="0"/>
              <a:t> DNA, </a:t>
            </a:r>
            <a:r>
              <a:rPr lang="cs-CZ" b="1" i="1" dirty="0" err="1" smtClean="0">
                <a:solidFill>
                  <a:schemeClr val="bg1"/>
                </a:solidFill>
              </a:rPr>
              <a:t>allelu</a:t>
            </a:r>
            <a:r>
              <a:rPr lang="cs-CZ" b="1" i="1" dirty="0" smtClean="0">
                <a:solidFill>
                  <a:schemeClr val="bg1"/>
                </a:solidFill>
              </a:rPr>
              <a:t> nebo gen s nimi spojený)</a:t>
            </a:r>
          </a:p>
          <a:p>
            <a:endParaRPr lang="cs-CZ" dirty="0"/>
          </a:p>
        </p:txBody>
      </p:sp>
      <p:pic>
        <p:nvPicPr>
          <p:cNvPr id="230404" name="Picture 4" descr="http://www.ubi.ca/images/100_bp_sharp_dna_lad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1777380" cy="2962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0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2" name="Picture 2" descr="http://3.bp.blogspot.com/-PgbY-R13BgY/TX_wipcTnMI/AAAAAAAAADQ/ZxJKM045KcI/s1600/loc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196753"/>
            <a:ext cx="4758705" cy="320611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67544" y="260648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 smtClean="0"/>
              <a:t>(</a:t>
            </a:r>
            <a:r>
              <a:rPr lang="cs-CZ" b="1" i="1" dirty="0" err="1" smtClean="0"/>
              <a:t>locus</a:t>
            </a:r>
            <a:r>
              <a:rPr lang="cs-CZ" b="1" i="1" dirty="0" smtClean="0"/>
              <a:t> je oblast chromozomu, která má nějaký </a:t>
            </a:r>
          </a:p>
          <a:p>
            <a:pPr algn="ctr"/>
            <a:r>
              <a:rPr lang="cs-CZ" b="1" i="1" dirty="0" smtClean="0"/>
              <a:t>fyzický znak - </a:t>
            </a:r>
            <a:r>
              <a:rPr lang="cs-CZ" b="1" i="1" dirty="0" err="1" smtClean="0"/>
              <a:t>marker</a:t>
            </a:r>
            <a:r>
              <a:rPr lang="cs-CZ" b="1" i="1" dirty="0" smtClean="0"/>
              <a:t> DNA, </a:t>
            </a:r>
            <a:r>
              <a:rPr lang="cs-CZ" b="1" i="1" dirty="0" err="1" smtClean="0"/>
              <a:t>allelu</a:t>
            </a:r>
            <a:r>
              <a:rPr lang="cs-CZ" b="1" i="1" dirty="0" smtClean="0"/>
              <a:t> nebo gen s nimi spojený)</a:t>
            </a:r>
          </a:p>
          <a:p>
            <a:endParaRPr lang="cs-CZ" dirty="0"/>
          </a:p>
        </p:txBody>
      </p:sp>
      <p:pic>
        <p:nvPicPr>
          <p:cNvPr id="230404" name="Picture 4" descr="http://www.ubi.ca/images/100_bp_sharp_dna_lad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1777380" cy="2962300"/>
          </a:xfrm>
          <a:prstGeom prst="rect">
            <a:avLst/>
          </a:prstGeom>
          <a:noFill/>
        </p:spPr>
      </p:pic>
      <p:cxnSp>
        <p:nvCxnSpPr>
          <p:cNvPr id="8" name="Přímá spojovací šipka 7"/>
          <p:cNvCxnSpPr/>
          <p:nvPr/>
        </p:nvCxnSpPr>
        <p:spPr>
          <a:xfrm flipV="1">
            <a:off x="1835696" y="2204864"/>
            <a:ext cx="2088232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0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6" name="Object 4"/>
          <p:cNvGraphicFramePr>
            <a:graphicFrameLocks noChangeAspect="1"/>
          </p:cNvGraphicFramePr>
          <p:nvPr>
            <p:ph/>
          </p:nvPr>
        </p:nvGraphicFramePr>
        <p:xfrm>
          <a:off x="0" y="152400"/>
          <a:ext cx="9144000" cy="6100763"/>
        </p:xfrm>
        <a:graphic>
          <a:graphicData uri="http://schemas.openxmlformats.org/presentationml/2006/ole">
            <p:oleObj spid="_x0000_s8196" name="Graf" r:id="rId3" imgW="6096000" imgH="4067251" progId="MSGraph.Chart.8">
              <p:embed followColorScheme="full"/>
            </p:oleObj>
          </a:graphicData>
        </a:graphic>
      </p:graphicFrame>
      <p:sp>
        <p:nvSpPr>
          <p:cNvPr id="8198" name="Line 6"/>
          <p:cNvSpPr>
            <a:spLocks noChangeShapeType="1"/>
          </p:cNvSpPr>
          <p:nvPr/>
        </p:nvSpPr>
        <p:spPr bwMode="auto">
          <a:xfrm flipH="1" flipV="1">
            <a:off x="8027988" y="3644900"/>
            <a:ext cx="22225" cy="1811338"/>
          </a:xfrm>
          <a:prstGeom prst="line">
            <a:avLst/>
          </a:prstGeom>
          <a:noFill/>
          <a:ln w="9525">
            <a:solidFill>
              <a:srgbClr val="333399"/>
            </a:solidFill>
            <a:prstDash val="lgDashDotDot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 flipH="1">
            <a:off x="982663" y="4376738"/>
            <a:ext cx="7561262" cy="0"/>
          </a:xfrm>
          <a:prstGeom prst="line">
            <a:avLst/>
          </a:prstGeom>
          <a:noFill/>
          <a:ln w="9525">
            <a:solidFill>
              <a:srgbClr val="000080"/>
            </a:solidFill>
            <a:prstDash val="lgDashDotDot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187450" y="4365625"/>
            <a:ext cx="935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FF3300"/>
                </a:solidFill>
              </a:rPr>
              <a:t>58 %</a:t>
            </a:r>
          </a:p>
        </p:txBody>
      </p:sp>
      <p:sp>
        <p:nvSpPr>
          <p:cNvPr id="8201" name="Oval 9"/>
          <p:cNvSpPr>
            <a:spLocks noChangeArrowheads="1"/>
          </p:cNvSpPr>
          <p:nvPr/>
        </p:nvSpPr>
        <p:spPr bwMode="auto">
          <a:xfrm>
            <a:off x="8893175" y="6669088"/>
            <a:ext cx="179388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oleChartEl type="gridLegend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6">
                                            <p:oleChartEl type="gridLegend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oleChartEl type="category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96">
                                            <p:oleChartEl type="category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oleChartEl type="category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196">
                                            <p:oleChartEl type="category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oleChartEl type="category" lvl="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196">
                                            <p:oleChartEl type="category" lvl="3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oleChartEl type="category" lvl="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196">
                                            <p:oleChartEl type="category" lvl="4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oleChartEl type="category" lvl="5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6">
                                            <p:oleChartEl type="category" lvl="5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oleChartEl type="category" lvl="6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196">
                                            <p:oleChartEl type="category" lvl="6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oleChartEl type="category" lvl="7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196">
                                            <p:oleChartEl type="category" lvl="7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oleChartEl type="category" lvl="8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196">
                                            <p:oleChartEl type="category" lvl="8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oleChartEl type="category" lvl="9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196">
                                            <p:oleChartEl type="category" lvl="9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oleChartEl type="category" lvl="10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196">
                                            <p:oleChartEl type="category" lvl="10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oleChartEl type="category" lvl="1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196">
                                            <p:oleChartEl type="category" lvl="1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oleChartEl type="category" lvl="1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196">
                                            <p:oleChartEl type="category" lvl="1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oleChartEl type="category" lvl="1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196">
                                            <p:oleChartEl type="category" lvl="13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oleChartEl type="category" lvl="1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196">
                                            <p:oleChartEl type="category" lvl="14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oleChartEl type="category" lvl="15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196">
                                            <p:oleChartEl type="category" lvl="15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oleChartEl type="category" lvl="16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196">
                                            <p:oleChartEl type="category" lvl="16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oleChartEl type="category" lvl="17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196">
                                            <p:oleChartEl type="category" lvl="17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8196" grpId="0" uiExpand="1" bld="category"/>
      <p:bldP spid="8198" grpId="0" animBg="1"/>
      <p:bldP spid="8199" grpId="0" animBg="1"/>
      <p:bldP spid="8200" grpId="0"/>
      <p:bldP spid="820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618" name="Picture 2" descr="http://4.bp.blogspot.com/_KxGHAWT4sPg/TIa1SluZLkI/AAAAAAAABW4/C7nOqBhF06A/s1600/gen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244407" cy="5496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23528" y="260648"/>
            <a:ext cx="828092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IDŽS se projeví 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jestliže v určitých genetických 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subskupinách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kvantitativně liší poměr 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mezi životním stylem 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projevy onemocnění 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Např. funkčně polymorfní gen podporující vznik relevantního fenotypu onemocnění (diabetes mellitus 2. typu – T2DM) </a:t>
            </a:r>
          </a:p>
          <a:p>
            <a:pPr algn="ctr"/>
            <a:endParaRPr lang="cs-CZ" sz="2000" b="1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při životním stylu s vysokou PA se vliv tohoto genotypu </a:t>
            </a:r>
          </a:p>
          <a:p>
            <a:r>
              <a:rPr lang="cs-CZ" sz="2000" b="1" dirty="0" smtClean="0"/>
              <a:t>  na vznik onemocnění se neprojeví (bez T2DM)</a:t>
            </a:r>
          </a:p>
          <a:p>
            <a:pPr algn="ctr"/>
            <a:endParaRPr lang="cs-CZ" sz="2000" b="1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při nízké pohybové aktivitě je vliv tohoto genotypu na vznik nebo riziko onemocnění významný (má T2DM)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23528" y="260648"/>
            <a:ext cx="828092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IDŽS se projeví 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jestliže v určitých genetických 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subskupinách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cs-CZ" sz="2000" b="1" dirty="0" smtClean="0"/>
              <a:t>(např. genotypy ve speciálních genetických </a:t>
            </a:r>
            <a:r>
              <a:rPr lang="cs-CZ" sz="2000" b="1" dirty="0" err="1" smtClean="0"/>
              <a:t>locusech</a:t>
            </a:r>
            <a:r>
              <a:rPr lang="cs-CZ" sz="2000" b="1" dirty="0" smtClean="0"/>
              <a:t>) </a:t>
            </a:r>
          </a:p>
          <a:p>
            <a:pPr algn="ctr"/>
            <a:r>
              <a:rPr lang="cs-CZ" b="1" i="1" dirty="0" smtClean="0"/>
              <a:t>(</a:t>
            </a:r>
            <a:r>
              <a:rPr lang="cs-CZ" b="1" i="1" dirty="0" err="1" smtClean="0"/>
              <a:t>locus</a:t>
            </a:r>
            <a:r>
              <a:rPr lang="cs-CZ" b="1" i="1" dirty="0" smtClean="0"/>
              <a:t> je oblast chromozomu, která má nějaký </a:t>
            </a:r>
          </a:p>
          <a:p>
            <a:pPr algn="ctr"/>
            <a:r>
              <a:rPr lang="cs-CZ" b="1" i="1" dirty="0" smtClean="0"/>
              <a:t>fyzický znak, </a:t>
            </a:r>
            <a:r>
              <a:rPr lang="cs-CZ" b="1" i="1" dirty="0" err="1" smtClean="0"/>
              <a:t>marker</a:t>
            </a:r>
            <a:r>
              <a:rPr lang="cs-CZ" b="1" i="1" dirty="0" smtClean="0"/>
              <a:t> DNA, </a:t>
            </a:r>
            <a:r>
              <a:rPr lang="cs-CZ" b="1" i="1" dirty="0" err="1" smtClean="0"/>
              <a:t>allelu</a:t>
            </a:r>
            <a:r>
              <a:rPr lang="cs-CZ" b="1" i="1" dirty="0" smtClean="0"/>
              <a:t> nebo gen s nimi spojený)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kvantitativně liší poměr 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mezi životním stylem 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projevy onemocnění 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Např. funkčně polymorfní gen podporující vznik relevantního fenotypu onemocnění (diabetes mellitus 2. typu – T2DM) </a:t>
            </a:r>
          </a:p>
          <a:p>
            <a:pPr algn="ctr"/>
            <a:endParaRPr lang="cs-CZ" sz="2000" b="1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při životním stylu s vysokou PA se vliv tohoto genotypu </a:t>
            </a:r>
          </a:p>
          <a:p>
            <a:r>
              <a:rPr lang="cs-CZ" sz="2000" b="1" dirty="0" smtClean="0"/>
              <a:t>  na vznik onemocnění se neprojeví (bez T2DM)</a:t>
            </a:r>
          </a:p>
          <a:p>
            <a:pPr algn="ctr"/>
            <a:endParaRPr lang="cs-CZ" sz="2000" b="1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při nízké pohybové aktivitě je vliv tohoto genotypu na vznik nebo riziko onemocnění významný (má T2DM)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827584" y="188640"/>
            <a:ext cx="7488832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ROZUMÍŠ TOMU?</a:t>
            </a:r>
            <a:endParaRPr lang="cs-CZ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827584" y="692696"/>
            <a:ext cx="7488832" cy="273630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2" descr="http://i.idnes.cz/11/011/gal/FRO3848db_profimedia_00192603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692696"/>
            <a:ext cx="4381500" cy="2724151"/>
          </a:xfrm>
          <a:prstGeom prst="rect">
            <a:avLst/>
          </a:prstGeom>
          <a:noFill/>
        </p:spPr>
      </p:pic>
      <p:sp>
        <p:nvSpPr>
          <p:cNvPr id="8" name="Oválný popisek 7"/>
          <p:cNvSpPr/>
          <p:nvPr/>
        </p:nvSpPr>
        <p:spPr>
          <a:xfrm>
            <a:off x="2987824" y="692696"/>
            <a:ext cx="2664296" cy="57606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</a:rPr>
              <a:t>AHA!!!</a:t>
            </a:r>
            <a:endParaRPr lang="cs-CZ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23528" y="260648"/>
            <a:ext cx="82809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1962 (J. </a:t>
            </a:r>
            <a:r>
              <a:rPr lang="cs-CZ" sz="2000" b="1" dirty="0" err="1" smtClean="0"/>
              <a:t>Neel</a:t>
            </a:r>
            <a:r>
              <a:rPr lang="cs-CZ" sz="2000" b="1" dirty="0" smtClean="0"/>
              <a:t>):</a:t>
            </a:r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Hypotéza „ÚSPORNÉHO GENOTYPU“ </a:t>
            </a:r>
            <a:endParaRPr lang="cs-CZ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000" b="1" dirty="0" smtClean="0"/>
              <a:t>na ní založená teorie IDŽS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„ÚSPORNÝ“ metabolismus 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400" b="1" dirty="0" smtClean="0">
                <a:solidFill>
                  <a:srgbClr val="002060"/>
                </a:solidFill>
              </a:rPr>
              <a:t>větší schopností uskladňovat nadbytečnou energii </a:t>
            </a:r>
          </a:p>
          <a:p>
            <a:pPr algn="ctr"/>
            <a:r>
              <a:rPr lang="cs-CZ" sz="2000" b="1" dirty="0" smtClean="0"/>
              <a:t>během období „hojnosti“</a:t>
            </a:r>
          </a:p>
          <a:p>
            <a:pPr algn="ctr"/>
            <a:r>
              <a:rPr lang="cs-CZ" sz="2000" b="1" dirty="0" smtClean="0"/>
              <a:t>=</a:t>
            </a:r>
          </a:p>
          <a:p>
            <a:pPr algn="ctr"/>
            <a:r>
              <a:rPr lang="cs-CZ" sz="2000" b="1" dirty="0" smtClean="0"/>
              <a:t>snadnější přežití v období hladomoru</a:t>
            </a:r>
          </a:p>
        </p:txBody>
      </p:sp>
      <p:sp>
        <p:nvSpPr>
          <p:cNvPr id="4" name="Šipka dolů 3"/>
          <p:cNvSpPr/>
          <p:nvPr/>
        </p:nvSpPr>
        <p:spPr>
          <a:xfrm>
            <a:off x="4499992" y="2132856"/>
            <a:ext cx="216024" cy="72008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Picture 2" descr="http://t3.gstatic.com/images?q=tbn:ANd9GcTUy3wMS8AVVBdJcvKYxL2Ng3iqTrA5oA_RScZj5PAEBjgp4yQ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221088"/>
            <a:ext cx="1800200" cy="2434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23528" y="332656"/>
            <a:ext cx="84969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Po většinu období lidské evoluce </a:t>
            </a:r>
          </a:p>
          <a:p>
            <a:pPr algn="ctr"/>
            <a:r>
              <a:rPr lang="cs-CZ" sz="2000" b="1" dirty="0" smtClean="0"/>
              <a:t>člověk vystaven fyzicky náročnému prostředí</a:t>
            </a:r>
          </a:p>
          <a:p>
            <a:pPr algn="ctr"/>
            <a:endParaRPr lang="cs-CZ" sz="2000" b="1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infekce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tepelný stres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období nedostatku potravy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potřeba vysoké fyzické aktivity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V tomto environmentálním kontextu </a:t>
            </a:r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schopnost ukládat tuk do rezervy v období dostatku potravy </a:t>
            </a:r>
          </a:p>
          <a:p>
            <a:pPr algn="ctr"/>
            <a:endParaRPr lang="cs-CZ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000" b="1" dirty="0" smtClean="0"/>
              <a:t>nezbytná pro prosté přežití</a:t>
            </a:r>
            <a:endParaRPr lang="cs-CZ" sz="2000" dirty="0"/>
          </a:p>
        </p:txBody>
      </p:sp>
      <p:sp>
        <p:nvSpPr>
          <p:cNvPr id="5" name="Šipka dolů 4"/>
          <p:cNvSpPr/>
          <p:nvPr/>
        </p:nvSpPr>
        <p:spPr>
          <a:xfrm>
            <a:off x="4499992" y="3573016"/>
            <a:ext cx="216024" cy="72008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23528" y="260648"/>
            <a:ext cx="828092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Současná epocha </a:t>
            </a:r>
          </a:p>
          <a:p>
            <a:pPr algn="ctr"/>
            <a:r>
              <a:rPr lang="cs-CZ" sz="2000" b="1" dirty="0" smtClean="0"/>
              <a:t>minimální nároky na fyzickou aktivitu</a:t>
            </a:r>
          </a:p>
          <a:p>
            <a:pPr algn="ctr"/>
            <a:r>
              <a:rPr lang="cs-CZ" sz="2000" b="1" dirty="0" smtClean="0"/>
              <a:t>(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SEDAVÝ ŽIVOTNÍ STYL</a:t>
            </a:r>
            <a:r>
              <a:rPr lang="cs-CZ" sz="2000" b="1" dirty="0" smtClean="0"/>
              <a:t>) 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Lidský genom se velmi málo změnil </a:t>
            </a:r>
          </a:p>
          <a:p>
            <a:pPr algn="ctr"/>
            <a:r>
              <a:rPr lang="cs-CZ" sz="2000" b="1" dirty="0" smtClean="0"/>
              <a:t>v průběhu posledních 10 tisíců let</a:t>
            </a:r>
          </a:p>
          <a:p>
            <a:pPr algn="ctr"/>
            <a:r>
              <a:rPr lang="cs-CZ" sz="2000" b="1" dirty="0" smtClean="0"/>
              <a:t>= </a:t>
            </a:r>
            <a:r>
              <a:rPr lang="cs-CZ" sz="2000" b="1" i="1" dirty="0" smtClean="0">
                <a:solidFill>
                  <a:srgbClr val="002060"/>
                </a:solidFill>
              </a:rPr>
              <a:t>pozdně</a:t>
            </a:r>
            <a:r>
              <a:rPr lang="cs-CZ" sz="2000" b="1" dirty="0" smtClean="0"/>
              <a:t> </a:t>
            </a:r>
            <a:r>
              <a:rPr lang="cs-CZ" sz="2000" b="1" i="1" dirty="0" smtClean="0">
                <a:solidFill>
                  <a:srgbClr val="002060"/>
                </a:solidFill>
              </a:rPr>
              <a:t>paleolitický genotyp</a:t>
            </a:r>
          </a:p>
          <a:p>
            <a:pPr algn="ctr"/>
            <a:r>
              <a:rPr lang="cs-CZ" sz="2000" b="1" dirty="0" smtClean="0"/>
              <a:t>Odlišná rychlost změn lidského genomu a životních podmínek vede k jejich vzájemné inkompatibilitě</a:t>
            </a:r>
          </a:p>
          <a:p>
            <a:pPr algn="ctr"/>
            <a:endParaRPr lang="cs-CZ" sz="2000" b="1" dirty="0" smtClean="0"/>
          </a:p>
          <a:p>
            <a:r>
              <a:rPr lang="cs-CZ" b="1" dirty="0" smtClean="0"/>
              <a:t>vysoce převažující </a:t>
            </a:r>
            <a:r>
              <a:rPr lang="cs-CZ" b="1" dirty="0" smtClean="0">
                <a:solidFill>
                  <a:srgbClr val="002060"/>
                </a:solidFill>
              </a:rPr>
              <a:t>genom úsporné regulace </a:t>
            </a:r>
            <a:r>
              <a:rPr lang="cs-CZ" b="1" dirty="0" smtClean="0"/>
              <a:t>využívání energetických zdrojů </a:t>
            </a:r>
          </a:p>
          <a:p>
            <a:pPr algn="ctr"/>
            <a:r>
              <a:rPr lang="cs-CZ" sz="2000" b="1" dirty="0" smtClean="0"/>
              <a:t>:</a:t>
            </a:r>
          </a:p>
          <a:p>
            <a:r>
              <a:rPr lang="cs-CZ" b="1" dirty="0" smtClean="0">
                <a:solidFill>
                  <a:srgbClr val="002060"/>
                </a:solidFill>
              </a:rPr>
              <a:t>sedavý životní styl</a:t>
            </a:r>
            <a:r>
              <a:rPr lang="cs-CZ" sz="2000" b="1" dirty="0" smtClean="0">
                <a:solidFill>
                  <a:srgbClr val="002060"/>
                </a:solidFill>
              </a:rPr>
              <a:t> </a:t>
            </a:r>
          </a:p>
          <a:p>
            <a:endParaRPr lang="cs-CZ" sz="2000" b="1" dirty="0" smtClean="0"/>
          </a:p>
          <a:p>
            <a:pPr algn="ctr"/>
            <a:r>
              <a:rPr lang="cs-CZ" sz="2000" b="1" dirty="0" smtClean="0"/>
              <a:t>= vzájemná inkompatibilita 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Základní princip hypotézy úsporného genotypu je plausibilní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1600" b="1" i="1" dirty="0" smtClean="0"/>
              <a:t>(zejména o období rychlých změn životních podmínek, </a:t>
            </a:r>
          </a:p>
          <a:p>
            <a:pPr algn="ctr"/>
            <a:r>
              <a:rPr lang="cs-CZ" sz="1600" b="1" i="1" dirty="0" smtClean="0"/>
              <a:t>např. po industriální revoluci)</a:t>
            </a:r>
          </a:p>
          <a:p>
            <a:pPr algn="ctr"/>
            <a:r>
              <a:rPr lang="cs-CZ" sz="2000" b="1" dirty="0" smtClean="0"/>
              <a:t> 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438400"/>
          </a:xfrm>
        </p:spPr>
        <p:txBody>
          <a:bodyPr/>
          <a:lstStyle/>
          <a:p>
            <a:r>
              <a:rPr lang="cs-CZ"/>
              <a:t>Disproporce mezi geneticky</a:t>
            </a:r>
            <a:br>
              <a:rPr lang="cs-CZ"/>
            </a:br>
            <a:r>
              <a:rPr lang="cs-CZ"/>
              <a:t>podmíněnými regulačními možnostmi lidského organismu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33600"/>
            <a:ext cx="9144000" cy="4724400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sz="4400">
                <a:solidFill>
                  <a:schemeClr val="tx2"/>
                </a:solidFill>
              </a:rPr>
              <a:t>a převažujícím životním stylem</a:t>
            </a:r>
          </a:p>
          <a:p>
            <a:pPr algn="ctr">
              <a:buFontTx/>
              <a:buNone/>
            </a:pPr>
            <a:endParaRPr lang="cs-CZ" sz="4400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2286000" y="3429000"/>
            <a:ext cx="441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4400">
                <a:latin typeface="Times New Roman" pitchFamily="18" charset="0"/>
              </a:rPr>
              <a:t>zdravotní poruchy</a:t>
            </a:r>
          </a:p>
          <a:p>
            <a:pPr algn="ctr" eaLnBrk="0" hangingPunct="0"/>
            <a:endParaRPr lang="cs-CZ" sz="3200">
              <a:latin typeface="Times New Roman" pitchFamily="18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743200" y="4267200"/>
            <a:ext cx="3657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4400">
                <a:latin typeface="Times New Roman" pitchFamily="18" charset="0"/>
              </a:rPr>
              <a:t>onemocnění</a:t>
            </a:r>
          </a:p>
          <a:p>
            <a:pPr algn="ctr" eaLnBrk="0" hangingPunct="0"/>
            <a:endParaRPr lang="cs-CZ" sz="2400">
              <a:latin typeface="Times New Roman" pitchFamily="18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381000" y="50292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4400">
                <a:solidFill>
                  <a:srgbClr val="FF5050"/>
                </a:solidFill>
                <a:latin typeface="Times New Roman" pitchFamily="18" charset="0"/>
              </a:rPr>
              <a:t>hromadná neinfekční onemocnění</a:t>
            </a:r>
            <a:endParaRPr lang="cs-CZ" sz="3600">
              <a:latin typeface="Times New Roman" pitchFamily="18" charset="0"/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1676400" y="5791200"/>
            <a:ext cx="5867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4400">
                <a:solidFill>
                  <a:srgbClr val="FF5050"/>
                </a:solidFill>
                <a:latin typeface="Times New Roman" pitchFamily="18" charset="0"/>
              </a:rPr>
              <a:t>civilizační onemocnění</a:t>
            </a:r>
            <a:endParaRPr lang="cs-CZ" sz="36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 eaLnBrk="0" hangingPunct="0"/>
            <a:endParaRPr lang="cs-CZ" sz="2400">
              <a:latin typeface="Times New Roman" pitchFamily="18" charset="0"/>
            </a:endParaRPr>
          </a:p>
        </p:txBody>
      </p:sp>
      <p:cxnSp>
        <p:nvCxnSpPr>
          <p:cNvPr id="33800" name="AutoShape 8"/>
          <p:cNvCxnSpPr>
            <a:cxnSpLocks noChangeShapeType="1"/>
            <a:stCxn id="33796" idx="1"/>
            <a:endCxn id="33797" idx="1"/>
          </p:cNvCxnSpPr>
          <p:nvPr/>
        </p:nvCxnSpPr>
        <p:spPr bwMode="auto">
          <a:xfrm rot="10800000" flipH="1" flipV="1">
            <a:off x="2286000" y="3733800"/>
            <a:ext cx="457200" cy="876300"/>
          </a:xfrm>
          <a:prstGeom prst="bentConnector3">
            <a:avLst>
              <a:gd name="adj1" fmla="val -50000"/>
            </a:avLst>
          </a:prstGeom>
          <a:noFill/>
          <a:ln w="28575">
            <a:solidFill>
              <a:schemeClr val="accent2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3801" name="AutoShape 9"/>
          <p:cNvCxnSpPr>
            <a:cxnSpLocks noChangeShapeType="1"/>
            <a:stCxn id="33797" idx="3"/>
            <a:endCxn id="33798" idx="3"/>
          </p:cNvCxnSpPr>
          <p:nvPr/>
        </p:nvCxnSpPr>
        <p:spPr bwMode="auto">
          <a:xfrm>
            <a:off x="6400800" y="4610100"/>
            <a:ext cx="2209800" cy="800100"/>
          </a:xfrm>
          <a:prstGeom prst="bentConnector3">
            <a:avLst>
              <a:gd name="adj1" fmla="val 110343"/>
            </a:avLst>
          </a:prstGeom>
          <a:noFill/>
          <a:ln w="31750">
            <a:solidFill>
              <a:schemeClr val="accent2"/>
            </a:solidFill>
            <a:miter lim="800000"/>
            <a:headEnd/>
            <a:tailEnd type="triangle" w="med" len="med"/>
          </a:ln>
          <a:effectLst/>
        </p:spPr>
      </p:cxnSp>
      <p:graphicFrame>
        <p:nvGraphicFramePr>
          <p:cNvPr id="33802" name="Object 10"/>
          <p:cNvGraphicFramePr>
            <a:graphicFrameLocks noChangeAspect="1"/>
          </p:cNvGraphicFramePr>
          <p:nvPr/>
        </p:nvGraphicFramePr>
        <p:xfrm>
          <a:off x="0" y="2514600"/>
          <a:ext cx="1839913" cy="2881313"/>
        </p:xfrm>
        <a:graphic>
          <a:graphicData uri="http://schemas.openxmlformats.org/presentationml/2006/ole">
            <p:oleObj spid="_x0000_s232450" name="CorelDRAW" r:id="rId3" imgW="1770120" imgH="2772360" progId="">
              <p:embed/>
            </p:oleObj>
          </a:graphicData>
        </a:graphic>
      </p:graphicFrame>
      <p:sp>
        <p:nvSpPr>
          <p:cNvPr id="33803" name="Oval 11"/>
          <p:cNvSpPr>
            <a:spLocks noChangeArrowheads="1"/>
          </p:cNvSpPr>
          <p:nvPr/>
        </p:nvSpPr>
        <p:spPr bwMode="auto">
          <a:xfrm>
            <a:off x="8893175" y="6669088"/>
            <a:ext cx="179388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260648"/>
            <a:ext cx="842493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002060"/>
                </a:solidFill>
              </a:rPr>
              <a:t>Zátěžová intervence přizpůsobena na míru pacientova genotypu 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výrazně zvýšená její efektivita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Ale: Obrovská 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variabilita genotypické odpovědi </a:t>
            </a:r>
            <a:endParaRPr lang="cs-CZ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000" b="1" dirty="0" smtClean="0"/>
              <a:t>na zátěžovou intervenci </a:t>
            </a:r>
          </a:p>
          <a:p>
            <a:pPr algn="ctr"/>
            <a:r>
              <a:rPr lang="cs-CZ" sz="2000" b="1" dirty="0" smtClean="0"/>
              <a:t>= genetické variace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Genotypická odpověď na zátěž se značně individuálně liší </a:t>
            </a:r>
          </a:p>
          <a:p>
            <a:pPr algn="ctr"/>
            <a:r>
              <a:rPr lang="cs-CZ" sz="2000" b="1" dirty="0" smtClean="0"/>
              <a:t>dědičné, ale i zděděné nedědičné faktory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 </a:t>
            </a:r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SKEPSE </a:t>
            </a:r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</a:t>
            </a:r>
            <a:endParaRPr lang="cs-CZ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i="1" dirty="0" smtClean="0"/>
              <a:t>Navíc - rozsáhlé genetické studie uplatňující zátěžovou intervenci</a:t>
            </a:r>
          </a:p>
          <a:p>
            <a:pPr algn="ctr"/>
            <a:r>
              <a:rPr lang="cs-CZ" sz="2000" b="1" i="1" dirty="0" smtClean="0"/>
              <a:t>PA většinou nebyla adekvátně kontrolovaná</a:t>
            </a:r>
          </a:p>
          <a:p>
            <a:endParaRPr lang="cs-CZ" sz="2000" b="1" dirty="0" smtClean="0"/>
          </a:p>
        </p:txBody>
      </p:sp>
      <p:sp>
        <p:nvSpPr>
          <p:cNvPr id="5" name="Šipka dolů 4"/>
          <p:cNvSpPr/>
          <p:nvPr/>
        </p:nvSpPr>
        <p:spPr>
          <a:xfrm>
            <a:off x="4499992" y="692696"/>
            <a:ext cx="216024" cy="72008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260648"/>
            <a:ext cx="84249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SNP souvisejících </a:t>
            </a:r>
          </a:p>
          <a:p>
            <a:pPr algn="ctr"/>
            <a:r>
              <a:rPr lang="cs-CZ" sz="2000" b="1" dirty="0" smtClean="0"/>
              <a:t>s chronickými </a:t>
            </a:r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kardiovaskulárními nebo metabolickými </a:t>
            </a:r>
            <a:r>
              <a:rPr lang="cs-CZ" sz="2000" b="1" dirty="0" smtClean="0"/>
              <a:t>nemocemi </a:t>
            </a:r>
          </a:p>
          <a:p>
            <a:pPr algn="ctr"/>
            <a:r>
              <a:rPr lang="cs-CZ" sz="2000" b="1" dirty="0" smtClean="0"/>
              <a:t>velmi časté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Např. zhruba polovina všech bělochů </a:t>
            </a:r>
          </a:p>
          <a:p>
            <a:pPr algn="ctr"/>
            <a:r>
              <a:rPr lang="cs-CZ" sz="2000" b="1" dirty="0" smtClean="0"/>
              <a:t>je nositelem genové varianty</a:t>
            </a:r>
          </a:p>
          <a:p>
            <a:pPr algn="ctr"/>
            <a:r>
              <a:rPr lang="cs-CZ" sz="2000" b="1" dirty="0" smtClean="0"/>
              <a:t>asi o 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1,5 kg vyšší tělesná hmotnost</a:t>
            </a:r>
            <a:endParaRPr lang="cs-CZ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významně zvýšené 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riziko vzniku diabetu 2. typu (T2DM)</a:t>
            </a:r>
            <a:endParaRPr lang="cs-CZ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</a:rPr>
              <a:t>Úsporný genotyp spojený s uvedeným fenotypem</a:t>
            </a:r>
            <a:endParaRPr lang="cs-CZ" sz="2000" b="1" dirty="0" smtClean="0">
              <a:solidFill>
                <a:srgbClr val="002060"/>
              </a:solidFill>
            </a:endParaRPr>
          </a:p>
          <a:p>
            <a:pPr algn="ctr"/>
            <a:endParaRPr lang="cs-CZ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11560" y="487025"/>
            <a:ext cx="842493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Úsporný genotyp </a:t>
            </a:r>
          </a:p>
          <a:p>
            <a:pPr algn="ctr"/>
            <a:r>
              <a:rPr lang="cs-CZ" sz="2000" b="1" dirty="0" smtClean="0"/>
              <a:t>+</a:t>
            </a:r>
          </a:p>
          <a:p>
            <a:pPr algn="ctr"/>
            <a:r>
              <a:rPr lang="cs-CZ" sz="2000" b="1" dirty="0" smtClean="0"/>
              <a:t>Ženy s 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malým množstvím tělesného tuku </a:t>
            </a:r>
            <a:endParaRPr lang="cs-CZ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000" b="1" i="1" dirty="0" smtClean="0"/>
              <a:t>(anorexie, kachexie, neadekvátní vyčerpávající sportovní trénink) </a:t>
            </a:r>
          </a:p>
          <a:p>
            <a:pPr algn="ctr"/>
            <a:r>
              <a:rPr lang="cs-CZ" sz="2000" b="1" dirty="0" smtClean="0"/>
              <a:t>velmi často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závažná porucha menstruace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neplodnost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zvýšená náchylnost k infekcím</a:t>
            </a:r>
          </a:p>
          <a:p>
            <a:pPr>
              <a:buFont typeface="Arial" pitchFamily="34" charset="0"/>
              <a:buChar char="•"/>
            </a:pPr>
            <a:endParaRPr lang="cs-CZ" sz="2000" b="1" dirty="0" smtClean="0"/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Tuková tkáň – důležitá role v reprodukci i v přežití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Lidský genom je obohacený o geny, které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podporují ukládání tuku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zamezují hubnutí</a:t>
            </a:r>
          </a:p>
          <a:p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Proto obezita a její patologické důsledky jsou vlastně </a:t>
            </a:r>
          </a:p>
          <a:p>
            <a:pPr algn="ctr"/>
            <a:r>
              <a:rPr lang="cs-CZ" sz="2000" b="1" dirty="0" smtClean="0"/>
              <a:t>přirozenou odpovědí na prostředí, ve kterém chybí fyzický stres</a:t>
            </a:r>
          </a:p>
          <a:p>
            <a:endParaRPr lang="cs-CZ" sz="2000" b="1" dirty="0" smtClean="0"/>
          </a:p>
          <a:p>
            <a:endParaRPr lang="cs-CZ" sz="2000" b="1" dirty="0" smtClean="0"/>
          </a:p>
        </p:txBody>
      </p:sp>
      <p:sp>
        <p:nvSpPr>
          <p:cNvPr id="3" name="Zaoblený obdélník 2"/>
          <p:cNvSpPr/>
          <p:nvPr/>
        </p:nvSpPr>
        <p:spPr>
          <a:xfrm>
            <a:off x="611560" y="5157192"/>
            <a:ext cx="8208912" cy="1296144"/>
          </a:xfrm>
          <a:prstGeom prst="roundRect">
            <a:avLst/>
          </a:prstGeom>
          <a:noFill/>
          <a:ln>
            <a:solidFill>
              <a:srgbClr val="C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2030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>
                <a:solidFill>
                  <a:schemeClr val="accent2"/>
                </a:solidFill>
              </a:rPr>
              <a:t>Náklady na úrovni 30 % HDP</a:t>
            </a:r>
          </a:p>
          <a:p>
            <a:pPr lvl="1"/>
            <a:r>
              <a:rPr lang="cs-CZ"/>
              <a:t>Možnosti sociální státní politiky (zejména důchodové zabezpečení a školství) se blíží nule </a:t>
            </a:r>
          </a:p>
          <a:p>
            <a:r>
              <a:rPr lang="cs-CZ" b="1">
                <a:solidFill>
                  <a:schemeClr val="accent2"/>
                </a:solidFill>
              </a:rPr>
              <a:t>Stačí pro 58 % obyvatelstva</a:t>
            </a:r>
          </a:p>
          <a:p>
            <a:pPr lvl="1"/>
            <a:r>
              <a:rPr lang="cs-CZ"/>
              <a:t>Co zbývajících 42 % (včetně skupin s největšími nároky – děti a staří)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5157788"/>
            <a:ext cx="2663825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188913"/>
            <a:ext cx="1774825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8893175" y="6669088"/>
            <a:ext cx="179388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  <p:bldP spid="1024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260648"/>
            <a:ext cx="842493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Vliv životního stylu na rizika chronických onemocnění 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zprostředkován našimi geny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Např. specifické živiny </a:t>
            </a:r>
          </a:p>
          <a:p>
            <a:pPr algn="ctr"/>
            <a:r>
              <a:rPr lang="cs-CZ" sz="2000" b="1" dirty="0" smtClean="0"/>
              <a:t>(</a:t>
            </a:r>
            <a:r>
              <a:rPr lang="cs-CZ" sz="2000" b="1" i="1" dirty="0" smtClean="0"/>
              <a:t>polynenasycené mastné kyseliny, sodík, nebo zinek</a:t>
            </a:r>
            <a:r>
              <a:rPr lang="cs-CZ" sz="2000" b="1" dirty="0" smtClean="0"/>
              <a:t>) </a:t>
            </a:r>
          </a:p>
          <a:p>
            <a:pPr algn="ctr"/>
            <a:r>
              <a:rPr lang="cs-CZ" sz="2000" b="1" dirty="0" smtClean="0"/>
              <a:t>nebo jednotlivé složky PA </a:t>
            </a:r>
          </a:p>
          <a:p>
            <a:pPr algn="ctr"/>
            <a:r>
              <a:rPr lang="cs-CZ" sz="2000" b="1" dirty="0" smtClean="0"/>
              <a:t>(</a:t>
            </a:r>
            <a:r>
              <a:rPr lang="cs-CZ" sz="2000" b="1" i="1" dirty="0" smtClean="0"/>
              <a:t>tvorba, přeměna a využití energie nebo hypertermie</a:t>
            </a:r>
            <a:r>
              <a:rPr lang="cs-CZ" sz="2000" b="1" dirty="0" smtClean="0"/>
              <a:t>) 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aktivují geny </a:t>
            </a:r>
          </a:p>
          <a:p>
            <a:pPr algn="ctr"/>
            <a:r>
              <a:rPr lang="cs-CZ" sz="2000" b="1" dirty="0" smtClean="0"/>
              <a:t>zapojené do kardiovaskulárních nebo metabolických procesů </a:t>
            </a:r>
          </a:p>
          <a:p>
            <a:pPr algn="ctr"/>
            <a:r>
              <a:rPr lang="cs-CZ" sz="2000" b="1" dirty="0" smtClean="0"/>
              <a:t>ovlivňujících pozitivně zdraví člověka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Naopak restrikce těchto expozicí </a:t>
            </a:r>
          </a:p>
          <a:p>
            <a:pPr algn="ctr"/>
            <a:r>
              <a:rPr lang="cs-CZ" sz="2000" b="1" dirty="0" smtClean="0"/>
              <a:t>vede k poruše genomické regulace</a:t>
            </a:r>
          </a:p>
        </p:txBody>
      </p:sp>
      <p:sp>
        <p:nvSpPr>
          <p:cNvPr id="3" name="Šipka dolů 2"/>
          <p:cNvSpPr/>
          <p:nvPr/>
        </p:nvSpPr>
        <p:spPr>
          <a:xfrm>
            <a:off x="4499992" y="2996952"/>
            <a:ext cx="216024" cy="72008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260648"/>
            <a:ext cx="8424936" cy="532453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Identifikovány geny účastnící se </a:t>
            </a:r>
          </a:p>
          <a:p>
            <a:pPr algn="ctr"/>
            <a:r>
              <a:rPr lang="cs-CZ" sz="2000" b="1" dirty="0" smtClean="0"/>
              <a:t>zprostředkování a modifikace vlivů </a:t>
            </a:r>
          </a:p>
          <a:p>
            <a:pPr algn="ctr"/>
            <a:r>
              <a:rPr lang="cs-CZ" sz="2000" b="1" dirty="0" smtClean="0"/>
              <a:t>na specifické projevy životního stylu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Určení vhodného chování nebo adekvátní výživy</a:t>
            </a:r>
          </a:p>
          <a:p>
            <a:pPr algn="ctr"/>
            <a:r>
              <a:rPr lang="cs-CZ" sz="2000" b="1" dirty="0" smtClean="0"/>
              <a:t>pro prevenci nebo léčení chronických neinfekčních nemocí</a:t>
            </a:r>
          </a:p>
          <a:p>
            <a:pPr algn="ctr"/>
            <a:r>
              <a:rPr lang="cs-CZ" sz="2000" b="1" dirty="0" smtClean="0"/>
              <a:t>(CHNO)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Interindividuální variabilita </a:t>
            </a:r>
          </a:p>
          <a:p>
            <a:pPr algn="ctr"/>
            <a:r>
              <a:rPr lang="cs-CZ" sz="2000" b="1" dirty="0" smtClean="0"/>
              <a:t>v náchylnosti k těmto nemocem v daném prostředí </a:t>
            </a:r>
          </a:p>
          <a:p>
            <a:pPr algn="ctr"/>
            <a:r>
              <a:rPr lang="cs-CZ" sz="2000" b="1" dirty="0" smtClean="0"/>
              <a:t>částečně odpovídá genetické variaci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260648"/>
            <a:ext cx="84249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Např. vliv složení dietních tuků na akumulaci viscerálního tuku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Genetická varianta </a:t>
            </a:r>
            <a:r>
              <a:rPr lang="cs-CZ" sz="2000" b="1" dirty="0" smtClean="0"/>
              <a:t>- při stravě s nízkým zastoupením </a:t>
            </a:r>
            <a:r>
              <a:rPr lang="cs-CZ" sz="2000" b="1" dirty="0" err="1" smtClean="0"/>
              <a:t>polynesaturovaných</a:t>
            </a:r>
            <a:r>
              <a:rPr lang="cs-CZ" sz="2000" b="1" dirty="0" smtClean="0"/>
              <a:t> mastných kyselin (PUFA) ve větší míře akumulace viscerálního tuku</a:t>
            </a:r>
          </a:p>
          <a:p>
            <a:pPr algn="ctr">
              <a:buFontTx/>
              <a:buChar char="-"/>
            </a:pPr>
            <a:endParaRPr lang="cs-CZ" sz="2000" b="1" dirty="0" smtClean="0"/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Genetická varianta </a:t>
            </a:r>
            <a:r>
              <a:rPr lang="cs-CZ" sz="2000" b="1" dirty="0" smtClean="0"/>
              <a:t>- při stravě s nízkým zastoupením PUFA nedochází k akumulaci viscerálního tuku</a:t>
            </a:r>
          </a:p>
          <a:p>
            <a:pPr algn="ctr">
              <a:buFontTx/>
              <a:buChar char="-"/>
            </a:pPr>
            <a:endParaRPr lang="cs-CZ" sz="2000" b="1" dirty="0" smtClean="0"/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Genetická varianta </a:t>
            </a:r>
            <a:r>
              <a:rPr lang="cs-CZ" sz="2000" b="1" dirty="0" smtClean="0"/>
              <a:t>- při stravě s vysokým zastoupením PUFA nedochází k akumulaci viscerálního tuku 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Genetická varianta </a:t>
            </a:r>
            <a:r>
              <a:rPr lang="cs-CZ" sz="2000" b="1" dirty="0" smtClean="0"/>
              <a:t>- při stravě s vysokým zastoupením PUFA dochází k akumulaci viscerálního tuku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Opačný účinek genotypu </a:t>
            </a:r>
          </a:p>
          <a:p>
            <a:pPr algn="ctr"/>
            <a:r>
              <a:rPr lang="cs-CZ" sz="2000" b="1" dirty="0" smtClean="0"/>
              <a:t>za situace nízkého nebo vysokého množství dietní PUFA </a:t>
            </a:r>
          </a:p>
          <a:p>
            <a:pPr algn="ctr"/>
            <a:endParaRPr lang="cs-CZ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260648"/>
            <a:ext cx="842493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Složení dietních tuků - akumulace viscerálního tuku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Na základě genetické analýzy: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Dieta obsahuje vysoké množství nasycených mastných kyselin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Genetická varianta </a:t>
            </a:r>
            <a:r>
              <a:rPr lang="cs-CZ" sz="2000" b="1" dirty="0" smtClean="0"/>
              <a:t>- při stravě s nízkým zastoupením PUFA dochází k akumulaci viscerálního tuku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identifikace osob více náchylných k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obezitě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riziku kardiovaskulárních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riziku metabolických onemocnění 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</p:txBody>
      </p:sp>
      <p:sp>
        <p:nvSpPr>
          <p:cNvPr id="3" name="Šipka dolů 2"/>
          <p:cNvSpPr/>
          <p:nvPr/>
        </p:nvSpPr>
        <p:spPr>
          <a:xfrm>
            <a:off x="4499992" y="2852936"/>
            <a:ext cx="216024" cy="72008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260648"/>
            <a:ext cx="84249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Složení dietních tuků - akumulace viscerálního tuku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Na základě genetické analýzy:</a:t>
            </a:r>
          </a:p>
          <a:p>
            <a:pPr algn="ctr"/>
            <a:r>
              <a:rPr lang="cs-CZ" sz="2000" b="1" dirty="0" smtClean="0"/>
              <a:t>Dieta obsahuje vysoké množství nasycených mastných kyselin</a:t>
            </a:r>
          </a:p>
          <a:p>
            <a:pPr algn="ctr"/>
            <a:endParaRPr lang="cs-CZ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Genetická varianta </a:t>
            </a:r>
            <a:r>
              <a:rPr lang="cs-CZ" sz="2000" b="1" dirty="0" smtClean="0"/>
              <a:t>- při stravě s vysokým zastoupením PUFA nedochází k akumulaci viscerálního tuku 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Usnadní redukci viscerálního tuku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</p:txBody>
      </p:sp>
      <p:sp>
        <p:nvSpPr>
          <p:cNvPr id="5" name="Šipka dolů 4"/>
          <p:cNvSpPr/>
          <p:nvPr/>
        </p:nvSpPr>
        <p:spPr>
          <a:xfrm>
            <a:off x="4499992" y="2564904"/>
            <a:ext cx="216024" cy="72008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23528" y="4222829"/>
            <a:ext cx="8568952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POMOCÍ GENOMEM ŘÍZENÉ PREVENCE </a:t>
            </a:r>
          </a:p>
          <a:p>
            <a:pPr algn="ctr"/>
            <a:r>
              <a:rPr lang="cs-CZ" sz="2400" b="1" dirty="0" smtClean="0"/>
              <a:t>OPTIMALIZACE VYUŽITÍ NUTRIČNÍ INTERVENCE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260648"/>
            <a:ext cx="8424936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Vliv PA na krevní tlak (TK) </a:t>
            </a:r>
          </a:p>
          <a:p>
            <a:pPr algn="ctr"/>
            <a:r>
              <a:rPr lang="cs-CZ" sz="2000" b="1" i="1" dirty="0" smtClean="0"/>
              <a:t>Závisí na genotypu receptoru G-proteinu</a:t>
            </a:r>
          </a:p>
          <a:p>
            <a:pPr algn="ctr">
              <a:buFont typeface="Arial" pitchFamily="34" charset="0"/>
              <a:buChar char="•"/>
            </a:pPr>
            <a:r>
              <a:rPr lang="cs-CZ" sz="2000" b="1" dirty="0" smtClean="0">
                <a:solidFill>
                  <a:srgbClr val="FF0000"/>
                </a:solidFill>
              </a:rPr>
              <a:t>Genetická variaci 1 </a:t>
            </a:r>
            <a:r>
              <a:rPr lang="cs-CZ" sz="2000" b="1" dirty="0" smtClean="0"/>
              <a:t>(téměř u 40 % populace)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neúčinkuje PA na krevní tlak</a:t>
            </a:r>
          </a:p>
          <a:p>
            <a:pPr algn="ctr"/>
            <a:endParaRPr lang="cs-CZ" sz="2000" b="1" dirty="0" smtClean="0"/>
          </a:p>
          <a:p>
            <a:pPr algn="ctr">
              <a:buFont typeface="Arial" pitchFamily="34" charset="0"/>
              <a:buChar char="•"/>
            </a:pPr>
            <a:r>
              <a:rPr lang="cs-CZ" sz="2000" b="1" dirty="0" smtClean="0">
                <a:solidFill>
                  <a:srgbClr val="008000"/>
                </a:solidFill>
              </a:rPr>
              <a:t>Genetická variace 2 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silný inverzní vztah mezi PA a TK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Uvedená nevýhodná IDŽS by měla být zohledněna 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 výběru pomocné antihypertenzivní léčbě</a:t>
            </a:r>
          </a:p>
          <a:p>
            <a:pPr algn="ctr"/>
            <a:r>
              <a:rPr lang="cs-CZ" b="1" i="1" dirty="0" smtClean="0"/>
              <a:t>(</a:t>
            </a:r>
            <a:r>
              <a:rPr lang="cs-CZ" b="1" i="1" dirty="0" smtClean="0">
                <a:solidFill>
                  <a:srgbClr val="FF0000"/>
                </a:solidFill>
              </a:rPr>
              <a:t>Genetická variace 1 </a:t>
            </a:r>
            <a:r>
              <a:rPr lang="cs-CZ" b="1" i="1" dirty="0" smtClean="0"/>
              <a:t>- PA nepomůže při léčení TK)</a:t>
            </a:r>
          </a:p>
          <a:p>
            <a:pPr algn="ctr"/>
            <a:endParaRPr lang="cs-CZ" b="1" i="1" dirty="0" smtClean="0"/>
          </a:p>
          <a:p>
            <a:pPr algn="ctr"/>
            <a:r>
              <a:rPr lang="cs-CZ" sz="2000" b="1" dirty="0" smtClean="0"/>
              <a:t>!!!PA má i u </a:t>
            </a:r>
            <a:r>
              <a:rPr lang="cs-CZ" sz="2000" b="1" dirty="0" smtClean="0">
                <a:solidFill>
                  <a:srgbClr val="FF0000"/>
                </a:solidFill>
              </a:rPr>
              <a:t>genetické variace 1 </a:t>
            </a:r>
            <a:r>
              <a:rPr lang="cs-CZ" sz="2000" b="1" dirty="0" smtClean="0"/>
              <a:t>řadu dalších pozitivních vlivů!!!</a:t>
            </a:r>
          </a:p>
          <a:p>
            <a:pPr algn="ctr"/>
            <a:endParaRPr lang="cs-CZ" b="1" i="1" dirty="0" smtClean="0"/>
          </a:p>
          <a:p>
            <a:pPr algn="ctr"/>
            <a:endParaRPr lang="cs-CZ" dirty="0" smtClean="0"/>
          </a:p>
          <a:p>
            <a:pPr algn="ctr"/>
            <a:r>
              <a:rPr lang="cs-CZ" dirty="0" smtClean="0"/>
              <a:t>.    </a:t>
            </a:r>
          </a:p>
        </p:txBody>
      </p:sp>
      <p:sp>
        <p:nvSpPr>
          <p:cNvPr id="3" name="Šipka dolů 2"/>
          <p:cNvSpPr/>
          <p:nvPr/>
        </p:nvSpPr>
        <p:spPr>
          <a:xfrm>
            <a:off x="4499992" y="1340768"/>
            <a:ext cx="216024" cy="72008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lů 4"/>
          <p:cNvSpPr/>
          <p:nvPr/>
        </p:nvSpPr>
        <p:spPr>
          <a:xfrm>
            <a:off x="4499992" y="3212976"/>
            <a:ext cx="216024" cy="72008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animBg="1"/>
      <p:bldP spid="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260648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Vliv genotypu proteinového enzymu FTO </a:t>
            </a:r>
          </a:p>
          <a:p>
            <a:pPr algn="ctr"/>
            <a:r>
              <a:rPr lang="cs-CZ" sz="2000" i="1" dirty="0" smtClean="0"/>
              <a:t>(</a:t>
            </a:r>
            <a:r>
              <a:rPr lang="cs-CZ" sz="2000" i="1" dirty="0" err="1" smtClean="0"/>
              <a:t>dioxygenáza</a:t>
            </a:r>
            <a:r>
              <a:rPr lang="cs-CZ" sz="2000" i="1" dirty="0" smtClean="0"/>
              <a:t> vázaná na α-</a:t>
            </a:r>
            <a:r>
              <a:rPr lang="cs-CZ" sz="2000" i="1" dirty="0" err="1" smtClean="0"/>
              <a:t>ketoglutarát</a:t>
            </a:r>
            <a:r>
              <a:rPr lang="cs-CZ" sz="2000" i="1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048000" y="1524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Pyruvát (3C)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6096000" y="533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/>
              <a:t>CO</a:t>
            </a:r>
            <a:r>
              <a:rPr lang="cs-CZ" baseline="-25000"/>
              <a:t>2</a:t>
            </a:r>
            <a:endParaRPr lang="cs-CZ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33400" y="533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/>
              <a:t>NAD</a:t>
            </a:r>
            <a:r>
              <a:rPr lang="cs-CZ" baseline="30000"/>
              <a:t>+</a:t>
            </a:r>
            <a:endParaRPr lang="cs-CZ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609600" y="914400"/>
            <a:ext cx="175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NADH + H</a:t>
            </a:r>
            <a:r>
              <a:rPr lang="cs-CZ" baseline="30000"/>
              <a:t>+</a:t>
            </a:r>
            <a:endParaRPr lang="cs-CZ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048000" y="12192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Acetyl-CoA (2C)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609600" y="20574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Oxalacetát (4C)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5181600" y="21336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Citrát (6C)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5486400" y="28956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Izocitrát (6C)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5486400" y="44958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Alfa-ketoglutarát (5C)</a:t>
            </a: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3200400" y="52578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Sukcinyl-CoA (4C)</a:t>
            </a: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1295400" y="45720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Sukcinát (4C)</a:t>
            </a: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0" y="37338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Fumarát (4C)</a:t>
            </a: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152400" y="28956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Malát (4C)</a:t>
            </a:r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6934200" y="35052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CO</a:t>
            </a:r>
            <a:r>
              <a:rPr lang="cs-CZ" baseline="-25000"/>
              <a:t>2</a:t>
            </a:r>
            <a:endParaRPr lang="cs-CZ"/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3886200" y="35052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/>
              <a:t>NAD</a:t>
            </a:r>
            <a:r>
              <a:rPr lang="cs-CZ" baseline="30000"/>
              <a:t>+</a:t>
            </a:r>
            <a:endParaRPr lang="cs-CZ"/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3962400" y="3886200"/>
            <a:ext cx="182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NADH + H</a:t>
            </a:r>
            <a:r>
              <a:rPr lang="cs-CZ" baseline="30000"/>
              <a:t>+</a:t>
            </a:r>
            <a:endParaRPr lang="cs-CZ"/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4953000" y="6096000"/>
            <a:ext cx="182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NADH + H</a:t>
            </a:r>
            <a:r>
              <a:rPr lang="cs-CZ" baseline="30000"/>
              <a:t>+</a:t>
            </a:r>
            <a:endParaRPr lang="cs-CZ"/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4953000" y="5715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/>
              <a:t>NAD</a:t>
            </a:r>
            <a:r>
              <a:rPr lang="cs-CZ" baseline="30000"/>
              <a:t>+</a:t>
            </a:r>
            <a:endParaRPr lang="cs-CZ"/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8001000" y="54864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CO</a:t>
            </a:r>
            <a:r>
              <a:rPr lang="cs-CZ" baseline="-25000"/>
              <a:t>2</a:t>
            </a:r>
            <a:endParaRPr lang="cs-CZ"/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-457200" y="5562600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/>
              <a:t>GTP</a:t>
            </a:r>
          </a:p>
        </p:txBody>
      </p:sp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-304800" y="6172200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/>
              <a:t>GDP</a:t>
            </a:r>
          </a:p>
        </p:txBody>
      </p:sp>
      <p:sp>
        <p:nvSpPr>
          <p:cNvPr id="6167" name="Rectangle 23"/>
          <p:cNvSpPr>
            <a:spLocks noChangeArrowheads="1"/>
          </p:cNvSpPr>
          <p:nvPr/>
        </p:nvSpPr>
        <p:spPr bwMode="auto">
          <a:xfrm>
            <a:off x="3048000" y="4648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P</a:t>
            </a:r>
          </a:p>
        </p:txBody>
      </p:sp>
      <p:sp>
        <p:nvSpPr>
          <p:cNvPr id="6168" name="Oval 24"/>
          <p:cNvSpPr>
            <a:spLocks noChangeArrowheads="1"/>
          </p:cNvSpPr>
          <p:nvPr/>
        </p:nvSpPr>
        <p:spPr bwMode="auto">
          <a:xfrm>
            <a:off x="3886200" y="45720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169" name="Rectangle 25"/>
          <p:cNvSpPr>
            <a:spLocks noChangeArrowheads="1"/>
          </p:cNvSpPr>
          <p:nvPr/>
        </p:nvSpPr>
        <p:spPr bwMode="auto">
          <a:xfrm>
            <a:off x="-609600" y="4267200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/>
              <a:t>FADH</a:t>
            </a:r>
            <a:r>
              <a:rPr lang="cs-CZ" baseline="-25000"/>
              <a:t>2</a:t>
            </a:r>
            <a:endParaRPr lang="cs-CZ"/>
          </a:p>
        </p:txBody>
      </p:sp>
      <p:sp>
        <p:nvSpPr>
          <p:cNvPr id="6170" name="Rectangle 26"/>
          <p:cNvSpPr>
            <a:spLocks noChangeArrowheads="1"/>
          </p:cNvSpPr>
          <p:nvPr/>
        </p:nvSpPr>
        <p:spPr bwMode="auto">
          <a:xfrm>
            <a:off x="-762000" y="48006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/>
              <a:t>FAD</a:t>
            </a:r>
          </a:p>
        </p:txBody>
      </p:sp>
      <p:sp>
        <p:nvSpPr>
          <p:cNvPr id="6171" name="Rectangle 27"/>
          <p:cNvSpPr>
            <a:spLocks noChangeArrowheads="1"/>
          </p:cNvSpPr>
          <p:nvPr/>
        </p:nvSpPr>
        <p:spPr bwMode="auto">
          <a:xfrm>
            <a:off x="2514600" y="2438400"/>
            <a:ext cx="1676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/>
              <a:t>NAD</a:t>
            </a:r>
            <a:r>
              <a:rPr lang="cs-CZ" baseline="30000"/>
              <a:t>+</a:t>
            </a:r>
            <a:endParaRPr lang="cs-CZ"/>
          </a:p>
        </p:txBody>
      </p:sp>
      <p:sp>
        <p:nvSpPr>
          <p:cNvPr id="6172" name="Rectangle 28"/>
          <p:cNvSpPr>
            <a:spLocks noChangeArrowheads="1"/>
          </p:cNvSpPr>
          <p:nvPr/>
        </p:nvSpPr>
        <p:spPr bwMode="auto">
          <a:xfrm>
            <a:off x="2362200" y="2743200"/>
            <a:ext cx="182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/>
              <a:t>NADH + H</a:t>
            </a:r>
            <a:r>
              <a:rPr lang="cs-CZ" baseline="30000"/>
              <a:t>+</a:t>
            </a:r>
            <a:endParaRPr lang="cs-CZ"/>
          </a:p>
        </p:txBody>
      </p:sp>
      <p:sp>
        <p:nvSpPr>
          <p:cNvPr id="6173" name="Line 29"/>
          <p:cNvSpPr>
            <a:spLocks noChangeShapeType="1"/>
          </p:cNvSpPr>
          <p:nvPr/>
        </p:nvSpPr>
        <p:spPr bwMode="auto">
          <a:xfrm>
            <a:off x="4191000" y="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174" name="Line 30"/>
          <p:cNvSpPr>
            <a:spLocks noChangeShapeType="1"/>
          </p:cNvSpPr>
          <p:nvPr/>
        </p:nvSpPr>
        <p:spPr bwMode="auto">
          <a:xfrm>
            <a:off x="4191000" y="762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6176" name="AutoShape 32"/>
          <p:cNvCxnSpPr>
            <a:cxnSpLocks noChangeShapeType="1"/>
            <a:stCxn id="6148" idx="3"/>
            <a:endCxn id="6149" idx="3"/>
          </p:cNvCxnSpPr>
          <p:nvPr/>
        </p:nvCxnSpPr>
        <p:spPr bwMode="auto">
          <a:xfrm>
            <a:off x="2209800" y="762000"/>
            <a:ext cx="152400" cy="495300"/>
          </a:xfrm>
          <a:prstGeom prst="bentConnector3">
            <a:avLst>
              <a:gd name="adj1" fmla="val 1205208"/>
            </a:avLst>
          </a:prstGeom>
          <a:noFill/>
          <a:ln w="9525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6179" name="AutoShape 35"/>
          <p:cNvCxnSpPr>
            <a:cxnSpLocks noChangeShapeType="1"/>
            <a:stCxn id="6174" idx="0"/>
            <a:endCxn id="6147" idx="1"/>
          </p:cNvCxnSpPr>
          <p:nvPr/>
        </p:nvCxnSpPr>
        <p:spPr bwMode="auto">
          <a:xfrm rot="5400000" flipV="1">
            <a:off x="5067300" y="-114300"/>
            <a:ext cx="152400" cy="1905000"/>
          </a:xfrm>
          <a:prstGeom prst="bentConnector4">
            <a:avLst>
              <a:gd name="adj1" fmla="val 106245"/>
              <a:gd name="adj2" fmla="val 50000"/>
            </a:avLst>
          </a:prstGeom>
          <a:noFill/>
          <a:ln w="9525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6181" name="AutoShape 37"/>
          <p:cNvCxnSpPr>
            <a:cxnSpLocks noChangeShapeType="1"/>
            <a:stCxn id="6151" idx="0"/>
            <a:endCxn id="6152" idx="0"/>
          </p:cNvCxnSpPr>
          <p:nvPr/>
        </p:nvCxnSpPr>
        <p:spPr bwMode="auto">
          <a:xfrm rot="5400000" flipV="1">
            <a:off x="4038600" y="-190500"/>
            <a:ext cx="76200" cy="4572000"/>
          </a:xfrm>
          <a:prstGeom prst="curvedConnector3">
            <a:avLst>
              <a:gd name="adj1" fmla="val -3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182" name="Line 38"/>
          <p:cNvSpPr>
            <a:spLocks noChangeShapeType="1"/>
          </p:cNvSpPr>
          <p:nvPr/>
        </p:nvSpPr>
        <p:spPr bwMode="auto">
          <a:xfrm>
            <a:off x="5334000" y="1600200"/>
            <a:ext cx="990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183" name="Line 39"/>
          <p:cNvSpPr>
            <a:spLocks noChangeShapeType="1"/>
          </p:cNvSpPr>
          <p:nvPr/>
        </p:nvSpPr>
        <p:spPr bwMode="auto">
          <a:xfrm>
            <a:off x="6477000" y="2743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6184" name="AutoShape 40"/>
          <p:cNvCxnSpPr>
            <a:cxnSpLocks noChangeShapeType="1"/>
            <a:stCxn id="6160" idx="3"/>
            <a:endCxn id="6161" idx="3"/>
          </p:cNvCxnSpPr>
          <p:nvPr/>
        </p:nvCxnSpPr>
        <p:spPr bwMode="auto">
          <a:xfrm>
            <a:off x="5638800" y="3733800"/>
            <a:ext cx="152400" cy="495300"/>
          </a:xfrm>
          <a:prstGeom prst="bentConnector3">
            <a:avLst>
              <a:gd name="adj1" fmla="val 636458"/>
            </a:avLst>
          </a:prstGeom>
          <a:noFill/>
          <a:ln w="9525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6185" name="AutoShape 41"/>
          <p:cNvCxnSpPr>
            <a:cxnSpLocks noChangeShapeType="1"/>
            <a:stCxn id="6153" idx="2"/>
            <a:endCxn id="6159" idx="2"/>
          </p:cNvCxnSpPr>
          <p:nvPr/>
        </p:nvCxnSpPr>
        <p:spPr bwMode="auto">
          <a:xfrm rot="16200000" flipH="1">
            <a:off x="7086600" y="3238500"/>
            <a:ext cx="609600" cy="1447800"/>
          </a:xfrm>
          <a:prstGeom prst="curvedConnector3">
            <a:avLst>
              <a:gd name="adj1" fmla="val 137500"/>
            </a:avLst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6186" name="AutoShape 42"/>
          <p:cNvCxnSpPr>
            <a:cxnSpLocks noChangeShapeType="1"/>
            <a:stCxn id="6153" idx="2"/>
            <a:endCxn id="6154" idx="0"/>
          </p:cNvCxnSpPr>
          <p:nvPr/>
        </p:nvCxnSpPr>
        <p:spPr bwMode="auto">
          <a:xfrm rot="5400000">
            <a:off x="6248400" y="4076700"/>
            <a:ext cx="838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188" name="Line 44"/>
          <p:cNvSpPr>
            <a:spLocks noChangeShapeType="1"/>
          </p:cNvSpPr>
          <p:nvPr/>
        </p:nvSpPr>
        <p:spPr bwMode="auto">
          <a:xfrm flipH="1">
            <a:off x="5638800" y="51054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6189" name="AutoShape 45"/>
          <p:cNvCxnSpPr>
            <a:cxnSpLocks noChangeShapeType="1"/>
            <a:stCxn id="6163" idx="3"/>
            <a:endCxn id="6162" idx="3"/>
          </p:cNvCxnSpPr>
          <p:nvPr/>
        </p:nvCxnSpPr>
        <p:spPr bwMode="auto">
          <a:xfrm>
            <a:off x="6629400" y="5943600"/>
            <a:ext cx="152400" cy="533400"/>
          </a:xfrm>
          <a:prstGeom prst="bentConnector3">
            <a:avLst>
              <a:gd name="adj1" fmla="val 194792"/>
            </a:avLst>
          </a:prstGeom>
          <a:noFill/>
          <a:ln w="9525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6190" name="AutoShape 46"/>
          <p:cNvCxnSpPr>
            <a:cxnSpLocks noChangeShapeType="1"/>
            <a:stCxn id="6154" idx="2"/>
            <a:endCxn id="6164" idx="1"/>
          </p:cNvCxnSpPr>
          <p:nvPr/>
        </p:nvCxnSpPr>
        <p:spPr bwMode="auto">
          <a:xfrm rot="16200000" flipH="1">
            <a:off x="7029450" y="4895850"/>
            <a:ext cx="609600" cy="1333500"/>
          </a:xfrm>
          <a:prstGeom prst="curvedConnector2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</p:cxnSp>
      <p:sp>
        <p:nvSpPr>
          <p:cNvPr id="6191" name="Line 47"/>
          <p:cNvSpPr>
            <a:spLocks noChangeShapeType="1"/>
          </p:cNvSpPr>
          <p:nvPr/>
        </p:nvSpPr>
        <p:spPr bwMode="auto">
          <a:xfrm>
            <a:off x="6629400" y="5257800"/>
            <a:ext cx="228600" cy="6858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192" name="Line 48"/>
          <p:cNvSpPr>
            <a:spLocks noChangeShapeType="1"/>
          </p:cNvSpPr>
          <p:nvPr/>
        </p:nvSpPr>
        <p:spPr bwMode="auto">
          <a:xfrm flipH="1" flipV="1">
            <a:off x="2209800" y="51054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193" name="Line 49"/>
          <p:cNvSpPr>
            <a:spLocks noChangeShapeType="1"/>
          </p:cNvSpPr>
          <p:nvPr/>
        </p:nvSpPr>
        <p:spPr bwMode="auto">
          <a:xfrm flipH="1">
            <a:off x="2514600" y="4953000"/>
            <a:ext cx="1371600" cy="381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6194" name="AutoShape 50"/>
          <p:cNvCxnSpPr>
            <a:cxnSpLocks noChangeShapeType="1"/>
            <a:stCxn id="6166" idx="3"/>
          </p:cNvCxnSpPr>
          <p:nvPr/>
        </p:nvCxnSpPr>
        <p:spPr bwMode="auto">
          <a:xfrm flipV="1">
            <a:off x="1295400" y="5791200"/>
            <a:ext cx="152400" cy="571500"/>
          </a:xfrm>
          <a:prstGeom prst="bentConnector2">
            <a:avLst/>
          </a:prstGeom>
          <a:noFill/>
          <a:ln w="9525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6195" name="Line 51"/>
          <p:cNvSpPr>
            <a:spLocks noChangeShapeType="1"/>
          </p:cNvSpPr>
          <p:nvPr/>
        </p:nvSpPr>
        <p:spPr bwMode="auto">
          <a:xfrm flipH="1" flipV="1">
            <a:off x="1371600" y="43434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6196" name="AutoShape 52"/>
          <p:cNvCxnSpPr>
            <a:cxnSpLocks noChangeShapeType="1"/>
            <a:stCxn id="6170" idx="3"/>
            <a:endCxn id="6169" idx="3"/>
          </p:cNvCxnSpPr>
          <p:nvPr/>
        </p:nvCxnSpPr>
        <p:spPr bwMode="auto">
          <a:xfrm flipV="1">
            <a:off x="990600" y="4533900"/>
            <a:ext cx="152400" cy="495300"/>
          </a:xfrm>
          <a:prstGeom prst="bentConnector3">
            <a:avLst>
              <a:gd name="adj1" fmla="val 250000"/>
            </a:avLst>
          </a:prstGeom>
          <a:noFill/>
          <a:ln w="9525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6197" name="Line 53"/>
          <p:cNvSpPr>
            <a:spLocks noChangeShapeType="1"/>
          </p:cNvSpPr>
          <p:nvPr/>
        </p:nvSpPr>
        <p:spPr bwMode="auto">
          <a:xfrm flipH="1">
            <a:off x="1676400" y="5334000"/>
            <a:ext cx="838200" cy="10668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6198" name="AutoShape 54"/>
          <p:cNvCxnSpPr>
            <a:cxnSpLocks noChangeShapeType="1"/>
            <a:stCxn id="6171" idx="1"/>
            <a:endCxn id="6172" idx="1"/>
          </p:cNvCxnSpPr>
          <p:nvPr/>
        </p:nvCxnSpPr>
        <p:spPr bwMode="auto">
          <a:xfrm rot="10800000" flipV="1">
            <a:off x="2362200" y="2705100"/>
            <a:ext cx="152400" cy="381000"/>
          </a:xfrm>
          <a:prstGeom prst="bentConnector3">
            <a:avLst>
              <a:gd name="adj1" fmla="val 414583"/>
            </a:avLst>
          </a:prstGeom>
          <a:noFill/>
          <a:ln w="9525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6199" name="Line 55"/>
          <p:cNvSpPr>
            <a:spLocks noChangeShapeType="1"/>
          </p:cNvSpPr>
          <p:nvPr/>
        </p:nvSpPr>
        <p:spPr bwMode="auto">
          <a:xfrm flipV="1">
            <a:off x="990600" y="35052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200" name="Line 56"/>
          <p:cNvSpPr>
            <a:spLocks noChangeShapeType="1"/>
          </p:cNvSpPr>
          <p:nvPr/>
        </p:nvSpPr>
        <p:spPr bwMode="auto">
          <a:xfrm flipV="1">
            <a:off x="1752600" y="2667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2" name="Elipsa 51"/>
          <p:cNvSpPr/>
          <p:nvPr/>
        </p:nvSpPr>
        <p:spPr>
          <a:xfrm>
            <a:off x="5364088" y="4581128"/>
            <a:ext cx="252028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260648"/>
            <a:ext cx="842493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Vliv genotypu proteinového enzymu FTO </a:t>
            </a:r>
          </a:p>
          <a:p>
            <a:pPr algn="ctr"/>
            <a:r>
              <a:rPr lang="cs-CZ" sz="2000" i="1" dirty="0" smtClean="0"/>
              <a:t>(</a:t>
            </a:r>
            <a:r>
              <a:rPr lang="cs-CZ" sz="2000" i="1" dirty="0" err="1" smtClean="0"/>
              <a:t>dioxygenáza</a:t>
            </a:r>
            <a:r>
              <a:rPr lang="cs-CZ" sz="2000" i="1" dirty="0" smtClean="0"/>
              <a:t> vázaná na α-</a:t>
            </a:r>
            <a:r>
              <a:rPr lang="cs-CZ" sz="2000" i="1" dirty="0" err="1" smtClean="0"/>
              <a:t>ketoglutarát</a:t>
            </a:r>
            <a:r>
              <a:rPr lang="cs-CZ" sz="2000" i="1" dirty="0" smtClean="0"/>
              <a:t>)</a:t>
            </a:r>
          </a:p>
          <a:p>
            <a:pPr algn="ctr"/>
            <a:r>
              <a:rPr lang="cs-CZ" sz="2000" dirty="0" smtClean="0"/>
              <a:t>kódován genem lokalizovaným na 16. chromozomu</a:t>
            </a:r>
          </a:p>
          <a:p>
            <a:pPr algn="ctr"/>
            <a:r>
              <a:rPr lang="cs-CZ" sz="2000" b="1" dirty="0" smtClean="0">
                <a:solidFill>
                  <a:srgbClr val="002060"/>
                </a:solidFill>
              </a:rPr>
              <a:t>Jeho varianty mají 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vztah k lidské obezitě</a:t>
            </a:r>
            <a:endParaRPr lang="cs-CZ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2000" b="1" dirty="0" smtClean="0"/>
          </a:p>
          <a:p>
            <a:pPr algn="ctr">
              <a:buFont typeface="Arial" pitchFamily="34" charset="0"/>
              <a:buChar char="•"/>
            </a:pPr>
            <a:r>
              <a:rPr lang="cs-CZ" sz="2000" b="1" dirty="0" smtClean="0"/>
              <a:t> Riziková genová varianta </a:t>
            </a:r>
            <a:r>
              <a:rPr 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FTO 1</a:t>
            </a:r>
            <a:r>
              <a:rPr lang="cs-CZ" sz="2000" b="1" dirty="0" smtClean="0"/>
              <a:t> – predispozice k obezitě </a:t>
            </a:r>
          </a:p>
          <a:p>
            <a:pPr algn="ctr"/>
            <a:r>
              <a:rPr lang="cs-CZ" sz="2000" b="1" dirty="0" smtClean="0"/>
              <a:t>pouze u osob se sedavým životním stylem</a:t>
            </a:r>
          </a:p>
          <a:p>
            <a:pPr algn="ctr">
              <a:buFont typeface="Arial" pitchFamily="34" charset="0"/>
              <a:buChar char="•"/>
            </a:pPr>
            <a:r>
              <a:rPr lang="cs-CZ" sz="2000" b="1" dirty="0" smtClean="0"/>
              <a:t> Riziková genová varianta </a:t>
            </a:r>
            <a:r>
              <a:rPr 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FTO 1</a:t>
            </a:r>
            <a:r>
              <a:rPr lang="cs-CZ" sz="2000" b="1" dirty="0" smtClean="0"/>
              <a:t> – není predispozice k obezitě </a:t>
            </a:r>
          </a:p>
          <a:p>
            <a:pPr algn="ctr"/>
            <a:r>
              <a:rPr lang="cs-CZ" sz="2000" b="1" dirty="0" smtClean="0"/>
              <a:t>u osob se střední nebo vysokou úrovní PA</a:t>
            </a:r>
          </a:p>
          <a:p>
            <a:pPr algn="ctr"/>
            <a:endParaRPr lang="cs-CZ" sz="2000" b="1" dirty="0" smtClean="0"/>
          </a:p>
          <a:p>
            <a:pPr algn="ctr">
              <a:buFont typeface="Arial" pitchFamily="34" charset="0"/>
              <a:buChar char="•"/>
            </a:pPr>
            <a:r>
              <a:rPr lang="cs-CZ" sz="2000" b="1" dirty="0" smtClean="0"/>
              <a:t> Riziková genová varianta </a:t>
            </a:r>
            <a:r>
              <a:rPr lang="cs-CZ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FTO 2</a:t>
            </a:r>
            <a:r>
              <a:rPr lang="cs-CZ" sz="2000" b="1" dirty="0" smtClean="0"/>
              <a:t> – funguje interakce s PA</a:t>
            </a:r>
          </a:p>
          <a:p>
            <a:pPr algn="ctr">
              <a:buFont typeface="Arial" pitchFamily="34" charset="0"/>
              <a:buChar char="•"/>
            </a:pPr>
            <a:r>
              <a:rPr lang="cs-CZ" sz="2000" b="1" dirty="0" smtClean="0"/>
              <a:t> Riziková genová varianta </a:t>
            </a:r>
            <a:r>
              <a:rPr lang="cs-CZ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FTO 2</a:t>
            </a:r>
            <a:r>
              <a:rPr lang="cs-CZ" sz="2000" b="1" dirty="0" smtClean="0"/>
              <a:t> – u obézních osob s vysokým rizikem vzniku cukrovky 2. typu (T2DM) se efekt PA neprojeví </a:t>
            </a:r>
          </a:p>
          <a:p>
            <a:pPr algn="ctr"/>
            <a:endParaRPr lang="cs-CZ" sz="2000" b="1" dirty="0" smtClean="0"/>
          </a:p>
          <a:p>
            <a:pPr algn="ctr">
              <a:buFont typeface="Arial" pitchFamily="34" charset="0"/>
              <a:buChar char="•"/>
            </a:pPr>
            <a:r>
              <a:rPr lang="cs-CZ" sz="2000" b="1" dirty="0" smtClean="0"/>
              <a:t> Riziková genová varianta </a:t>
            </a:r>
            <a:r>
              <a:rPr lang="cs-CZ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FTO 3</a:t>
            </a:r>
            <a:r>
              <a:rPr lang="cs-CZ" sz="2000" b="1" dirty="0" smtClean="0"/>
              <a:t> - fyzicky aktivní jsou obéznější </a:t>
            </a:r>
          </a:p>
          <a:p>
            <a:pPr algn="ctr"/>
            <a:r>
              <a:rPr lang="cs-CZ" sz="2000" b="1" dirty="0" smtClean="0"/>
              <a:t>než osoby bez této rizikové genové varianty</a:t>
            </a:r>
          </a:p>
          <a:p>
            <a:pPr algn="ctr"/>
            <a:r>
              <a:rPr lang="cs-CZ" sz="2000" b="1" dirty="0" smtClean="0"/>
              <a:t>Vysvětlení?</a:t>
            </a:r>
          </a:p>
          <a:p>
            <a:pPr algn="ctr"/>
            <a:r>
              <a:rPr lang="cs-CZ" sz="2000" b="1" dirty="0" smtClean="0"/>
              <a:t>Nositelé rizikového genu (</a:t>
            </a:r>
            <a:r>
              <a:rPr lang="cs-CZ" sz="2000" b="1" dirty="0" smtClean="0">
                <a:solidFill>
                  <a:srgbClr val="7030A0"/>
                </a:solidFill>
              </a:rPr>
              <a:t>FTO 3</a:t>
            </a:r>
            <a:r>
              <a:rPr lang="cs-CZ" sz="2000" b="1" dirty="0" smtClean="0"/>
              <a:t>) </a:t>
            </a:r>
          </a:p>
          <a:p>
            <a:pPr algn="ctr"/>
            <a:r>
              <a:rPr lang="cs-CZ" sz="2000" b="1" dirty="0" smtClean="0"/>
              <a:t>jsou výrazně náchylnější k přejídání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260648"/>
            <a:ext cx="842493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REAKCE A ODPOVĚĎ NA PA </a:t>
            </a:r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INTERINDIVIDUÁLNĚ VELMI VÝRAZNĚ LIŠÍ </a:t>
            </a:r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 ZÁVISLOSTI NA DĚDIČNÝCH I NEDĚDIČNÝCH FAKTORECH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Obecný preventivní nebo léčebný postup </a:t>
            </a:r>
          </a:p>
          <a:p>
            <a:pPr algn="ctr"/>
            <a:r>
              <a:rPr lang="cs-CZ" sz="2000" b="1" dirty="0" smtClean="0"/>
              <a:t>nemá většinou stejnou očekávanou reakci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Usilovně hledat všechny faktory</a:t>
            </a:r>
          </a:p>
          <a:p>
            <a:pPr algn="ctr"/>
            <a:r>
              <a:rPr lang="cs-CZ" sz="2000" b="1" dirty="0" smtClean="0"/>
              <a:t>které mohou ovlivnit efektivitu programu PA</a:t>
            </a:r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na jejich základě předepsat program</a:t>
            </a:r>
          </a:p>
          <a:p>
            <a:pPr algn="ctr"/>
            <a:r>
              <a:rPr lang="cs-CZ" sz="2000" b="1" dirty="0" smtClean="0"/>
              <a:t>který s velkou pravděpodobností bude mít vliv na </a:t>
            </a:r>
          </a:p>
          <a:p>
            <a:pPr>
              <a:buClr>
                <a:srgbClr val="002060"/>
              </a:buClr>
              <a:buSzPct val="120000"/>
              <a:buFont typeface="Arial" pitchFamily="34" charset="0"/>
              <a:buChar char="•"/>
            </a:pPr>
            <a:r>
              <a:rPr lang="cs-CZ" sz="2000" b="1" dirty="0" smtClean="0"/>
              <a:t>ZDRAVÍ</a:t>
            </a:r>
          </a:p>
          <a:p>
            <a:pPr>
              <a:buClr>
                <a:srgbClr val="002060"/>
              </a:buClr>
              <a:buSzPct val="120000"/>
              <a:buFont typeface="Arial" pitchFamily="34" charset="0"/>
              <a:buChar char="•"/>
            </a:pPr>
            <a:r>
              <a:rPr lang="cs-CZ" sz="2000" b="1" dirty="0" smtClean="0"/>
              <a:t>TĚLESNOU ZDATNOST </a:t>
            </a:r>
          </a:p>
          <a:p>
            <a:pPr>
              <a:buClr>
                <a:srgbClr val="002060"/>
              </a:buClr>
              <a:buSzPct val="120000"/>
              <a:buFont typeface="Arial" pitchFamily="34" charset="0"/>
              <a:buChar char="•"/>
            </a:pPr>
            <a:r>
              <a:rPr lang="cs-CZ" sz="2000" b="1" dirty="0" smtClean="0"/>
              <a:t>SPORTOVNÍ VÝKONNOST</a:t>
            </a:r>
          </a:p>
          <a:p>
            <a:pPr algn="ctr"/>
            <a:endParaRPr lang="cs-CZ" sz="2000" b="1" dirty="0"/>
          </a:p>
        </p:txBody>
      </p:sp>
      <p:sp>
        <p:nvSpPr>
          <p:cNvPr id="3" name="Obdélník 2"/>
          <p:cNvSpPr/>
          <p:nvPr/>
        </p:nvSpPr>
        <p:spPr>
          <a:xfrm>
            <a:off x="1835696" y="1628800"/>
            <a:ext cx="5544616" cy="1008112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lů 4"/>
          <p:cNvSpPr/>
          <p:nvPr/>
        </p:nvSpPr>
        <p:spPr>
          <a:xfrm>
            <a:off x="4499992" y="3717032"/>
            <a:ext cx="216024" cy="72008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uiExpand="1" build="allAtOnce"/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23850" y="260350"/>
            <a:ext cx="8424863" cy="325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/>
              <a:t>Průměrná částka na diagnostiku a léčení jednoho pacienta</a:t>
            </a:r>
          </a:p>
          <a:p>
            <a:pPr algn="ctr">
              <a:spcBef>
                <a:spcPct val="50000"/>
              </a:spcBef>
            </a:pPr>
            <a:r>
              <a:rPr lang="cs-CZ" b="1"/>
              <a:t>Vzhledem k technologickému pokroku stále zvyšuje                                                     (i při perfektně organizovaném zdravotnictví)</a:t>
            </a:r>
          </a:p>
          <a:p>
            <a:pPr algn="ctr">
              <a:spcBef>
                <a:spcPct val="50000"/>
              </a:spcBef>
            </a:pPr>
            <a:r>
              <a:rPr lang="cs-CZ" sz="2400" b="1">
                <a:solidFill>
                  <a:schemeClr val="accent2"/>
                </a:solidFill>
                <a:latin typeface="Algerian" pitchFamily="82" charset="0"/>
              </a:rPr>
              <a:t>?</a:t>
            </a:r>
          </a:p>
          <a:p>
            <a:pPr algn="ctr">
              <a:spcBef>
                <a:spcPct val="50000"/>
              </a:spcBef>
            </a:pPr>
            <a:r>
              <a:rPr lang="cs-CZ" b="1"/>
              <a:t>Nové a finančně náročnější diagnostické prostředky a léčebné postupy</a:t>
            </a:r>
          </a:p>
          <a:p>
            <a:pPr algn="ctr">
              <a:spcBef>
                <a:spcPct val="50000"/>
              </a:spcBef>
            </a:pPr>
            <a:r>
              <a:rPr lang="cs-CZ" b="1"/>
              <a:t>efektivnější než ty staré </a:t>
            </a:r>
          </a:p>
          <a:p>
            <a:pPr algn="ctr">
              <a:spcBef>
                <a:spcPct val="50000"/>
              </a:spcBef>
            </a:pPr>
            <a:endParaRPr lang="cs-CZ" b="1"/>
          </a:p>
          <a:p>
            <a:pPr algn="ctr">
              <a:spcBef>
                <a:spcPct val="50000"/>
              </a:spcBef>
            </a:pPr>
            <a:r>
              <a:rPr lang="cs-CZ" b="1"/>
              <a:t>Zachraňují zdraví nebo i život daleko většímu počtu lidí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924300" y="3573463"/>
            <a:ext cx="10795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6000">
                <a:solidFill>
                  <a:srgbClr val="FF0000"/>
                </a:solidFill>
                <a:latin typeface="Algerian" pitchFamily="82" charset="0"/>
              </a:rPr>
              <a:t>P</a:t>
            </a:r>
            <a:endParaRPr lang="en-US" sz="600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1268" name="Picture 4" descr="in-surgery-L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4292600"/>
            <a:ext cx="2903538" cy="2322513"/>
          </a:xfrm>
          <a:prstGeom prst="rect">
            <a:avLst/>
          </a:prstGeom>
          <a:noFill/>
        </p:spPr>
      </p:pic>
      <p:pic>
        <p:nvPicPr>
          <p:cNvPr id="11269" name="Picture 5" descr="rt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216400"/>
            <a:ext cx="3600450" cy="2471738"/>
          </a:xfrm>
          <a:prstGeom prst="rect">
            <a:avLst/>
          </a:prstGeom>
          <a:noFill/>
        </p:spPr>
      </p:pic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8893175" y="6669088"/>
            <a:ext cx="179388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uiExpand="1" build="p"/>
      <p:bldP spid="11267" grpId="0" uiExpand="1"/>
      <p:bldP spid="1127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611188" y="549275"/>
            <a:ext cx="7777162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000" b="1"/>
              <a:t>Celkové náklady na zdravotní péči </a:t>
            </a:r>
          </a:p>
          <a:p>
            <a:pPr algn="ctr"/>
            <a:r>
              <a:rPr lang="cs-CZ" sz="3600" b="1" i="1">
                <a:solidFill>
                  <a:srgbClr val="FF0000"/>
                </a:solidFill>
                <a:latin typeface="Algerian" pitchFamily="82" charset="0"/>
              </a:rPr>
              <a:t>CN</a:t>
            </a:r>
            <a:r>
              <a:rPr lang="cs-CZ" sz="3600" b="1">
                <a:solidFill>
                  <a:srgbClr val="FF0000"/>
                </a:solidFill>
                <a:latin typeface="Algerian" pitchFamily="82" charset="0"/>
              </a:rPr>
              <a:t> </a:t>
            </a:r>
          </a:p>
          <a:p>
            <a:pPr algn="ctr"/>
            <a:r>
              <a:rPr lang="cs-CZ" sz="2000" b="1"/>
              <a:t>součin nákladů spojených s léčením jednoho pacienta </a:t>
            </a:r>
          </a:p>
          <a:p>
            <a:pPr algn="ctr"/>
            <a:r>
              <a:rPr lang="cs-CZ" sz="3600" b="1" i="1">
                <a:solidFill>
                  <a:srgbClr val="FF0000"/>
                </a:solidFill>
                <a:latin typeface="Algerian" pitchFamily="82" charset="0"/>
              </a:rPr>
              <a:t>P</a:t>
            </a:r>
            <a:r>
              <a:rPr lang="cs-CZ" sz="3600" b="1"/>
              <a:t> </a:t>
            </a:r>
          </a:p>
          <a:p>
            <a:pPr algn="ctr"/>
            <a:r>
              <a:rPr lang="cs-CZ" sz="2000" b="1"/>
              <a:t>a počtu pacientů </a:t>
            </a:r>
          </a:p>
          <a:p>
            <a:pPr algn="ctr"/>
            <a:r>
              <a:rPr lang="cs-CZ" sz="3600" i="1">
                <a:solidFill>
                  <a:srgbClr val="FF0000"/>
                </a:solidFill>
                <a:latin typeface="Arial Black" pitchFamily="34" charset="0"/>
              </a:rPr>
              <a:t>n</a:t>
            </a:r>
            <a:r>
              <a:rPr lang="cs-CZ" sz="2000" b="1"/>
              <a:t> </a:t>
            </a:r>
            <a:endParaRPr lang="cs-CZ" sz="2000" b="1" i="1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268538" y="3933825"/>
            <a:ext cx="47529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6000" i="1">
                <a:solidFill>
                  <a:srgbClr val="FF0000"/>
                </a:solidFill>
                <a:latin typeface="Algerian" pitchFamily="82" charset="0"/>
              </a:rPr>
              <a:t>CN = P . </a:t>
            </a:r>
            <a:r>
              <a:rPr lang="cs-CZ" sz="6000" i="1">
                <a:solidFill>
                  <a:srgbClr val="FF0000"/>
                </a:solidFill>
                <a:latin typeface="Arial Black" pitchFamily="34" charset="0"/>
              </a:rPr>
              <a:t>n</a:t>
            </a:r>
            <a:endParaRPr lang="en-US" sz="600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2292" name="Picture 4" descr="cluster_2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500438"/>
            <a:ext cx="2255838" cy="2908300"/>
          </a:xfrm>
          <a:prstGeom prst="rect">
            <a:avLst/>
          </a:prstGeom>
          <a:noFill/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23850" y="6165850"/>
            <a:ext cx="2376488" cy="358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8893175" y="6669088"/>
            <a:ext cx="179388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uiExpand="1" build="p"/>
      <p:bldP spid="12291" grpId="0"/>
      <p:bldP spid="1229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95288" y="1412875"/>
            <a:ext cx="8351837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800" i="1">
                <a:solidFill>
                  <a:srgbClr val="FF0000"/>
                </a:solidFill>
                <a:latin typeface="Arial Black" pitchFamily="34" charset="0"/>
              </a:rPr>
              <a:t>n</a:t>
            </a:r>
            <a:r>
              <a:rPr lang="cs-CZ" sz="2800"/>
              <a:t> = stejný nebo bude stoupat </a:t>
            </a:r>
          </a:p>
          <a:p>
            <a:pPr algn="ctr">
              <a:spcBef>
                <a:spcPct val="50000"/>
              </a:spcBef>
            </a:pPr>
            <a:r>
              <a:rPr lang="cs-CZ" sz="3200" i="1">
                <a:solidFill>
                  <a:srgbClr val="FF0000"/>
                </a:solidFill>
                <a:latin typeface="Algerian" pitchFamily="82" charset="0"/>
              </a:rPr>
              <a:t>P</a:t>
            </a:r>
            <a:r>
              <a:rPr lang="cs-CZ" sz="2800"/>
              <a:t> = stoupá</a:t>
            </a:r>
          </a:p>
          <a:p>
            <a:pPr algn="ctr">
              <a:spcBef>
                <a:spcPct val="50000"/>
              </a:spcBef>
            </a:pPr>
            <a:r>
              <a:rPr lang="cs-CZ" sz="3200" i="1">
                <a:solidFill>
                  <a:srgbClr val="FF0000"/>
                </a:solidFill>
                <a:latin typeface="Algerian" pitchFamily="82" charset="0"/>
              </a:rPr>
              <a:t>CN</a:t>
            </a:r>
            <a:r>
              <a:rPr lang="cs-CZ" sz="3200"/>
              <a:t> </a:t>
            </a:r>
            <a:r>
              <a:rPr lang="cs-CZ" sz="2800"/>
              <a:t>= vzestup </a:t>
            </a:r>
          </a:p>
          <a:p>
            <a:pPr algn="ctr">
              <a:spcBef>
                <a:spcPct val="50000"/>
              </a:spcBef>
            </a:pPr>
            <a:r>
              <a:rPr lang="cs-CZ" sz="3200">
                <a:solidFill>
                  <a:schemeClr val="accent2"/>
                </a:solidFill>
              </a:rPr>
              <a:t>POLITICKY A SOCIÁLNĚ NEŘEŠITELNÉ</a:t>
            </a:r>
          </a:p>
          <a:p>
            <a:pPr>
              <a:spcBef>
                <a:spcPct val="50000"/>
              </a:spcBef>
            </a:pPr>
            <a:endParaRPr lang="cs-CZ">
              <a:solidFill>
                <a:schemeClr val="accent2"/>
              </a:solidFill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268538" y="188913"/>
            <a:ext cx="47529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6000" i="1">
                <a:solidFill>
                  <a:srgbClr val="FF0000"/>
                </a:solidFill>
                <a:latin typeface="Algerian" pitchFamily="82" charset="0"/>
              </a:rPr>
              <a:t>CN = P . </a:t>
            </a:r>
            <a:r>
              <a:rPr lang="cs-CZ" sz="6000" i="1">
                <a:solidFill>
                  <a:srgbClr val="FF0000"/>
                </a:solidFill>
                <a:latin typeface="Arial Black" pitchFamily="34" charset="0"/>
              </a:rPr>
              <a:t>n</a:t>
            </a:r>
            <a:endParaRPr lang="en-US" sz="600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3316" name="Picture 4" descr="reces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4508500"/>
            <a:ext cx="2449513" cy="1836738"/>
          </a:xfrm>
          <a:prstGeom prst="rect">
            <a:avLst/>
          </a:prstGeom>
          <a:noFill/>
        </p:spPr>
      </p:pic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8893175" y="6669088"/>
            <a:ext cx="179388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5514975"/>
            <a:ext cx="144145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5516563"/>
            <a:ext cx="91440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5497513"/>
            <a:ext cx="1439863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uiExpand="1" build="p"/>
      <p:bldP spid="133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95288" y="1412875"/>
            <a:ext cx="8351837" cy="40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3200" b="1"/>
              <a:t>Jediné řešení !</a:t>
            </a:r>
          </a:p>
          <a:p>
            <a:pPr algn="ctr">
              <a:spcBef>
                <a:spcPct val="50000"/>
              </a:spcBef>
            </a:pPr>
            <a:endParaRPr lang="cs-CZ" b="1"/>
          </a:p>
          <a:p>
            <a:pPr algn="ctr">
              <a:spcBef>
                <a:spcPct val="50000"/>
              </a:spcBef>
            </a:pPr>
            <a:r>
              <a:rPr lang="cs-CZ" sz="3200" i="1">
                <a:solidFill>
                  <a:srgbClr val="FF0000"/>
                </a:solidFill>
                <a:latin typeface="Arial Black" pitchFamily="34" charset="0"/>
              </a:rPr>
              <a:t>n</a:t>
            </a:r>
            <a:r>
              <a:rPr lang="cs-CZ" sz="2400" b="1"/>
              <a:t> bude klesat minimálně tak rychle, jak bude stoupat </a:t>
            </a:r>
            <a:r>
              <a:rPr lang="cs-CZ" sz="3200" b="1" i="1">
                <a:solidFill>
                  <a:srgbClr val="FF0000"/>
                </a:solidFill>
                <a:latin typeface="Algerian" pitchFamily="82" charset="0"/>
              </a:rPr>
              <a:t>P</a:t>
            </a:r>
          </a:p>
          <a:p>
            <a:pPr algn="ctr">
              <a:spcBef>
                <a:spcPct val="50000"/>
              </a:spcBef>
            </a:pPr>
            <a:endParaRPr lang="cs-CZ" sz="3200" b="1" i="1">
              <a:solidFill>
                <a:srgbClr val="FF0000"/>
              </a:solidFill>
              <a:latin typeface="Algerian" pitchFamily="82" charset="0"/>
            </a:endParaRPr>
          </a:p>
          <a:p>
            <a:pPr algn="ctr">
              <a:spcBef>
                <a:spcPct val="50000"/>
              </a:spcBef>
            </a:pPr>
            <a:endParaRPr lang="cs-CZ" sz="2400" b="1"/>
          </a:p>
          <a:p>
            <a:pPr algn="ctr">
              <a:spcBef>
                <a:spcPct val="50000"/>
              </a:spcBef>
            </a:pPr>
            <a:r>
              <a:rPr lang="cs-CZ" sz="2400" b="1"/>
              <a:t>Výsledky diagnostiky a léčení stále lepší </a:t>
            </a:r>
          </a:p>
          <a:p>
            <a:pPr algn="ctr">
              <a:spcBef>
                <a:spcPct val="50000"/>
              </a:spcBef>
            </a:pPr>
            <a:r>
              <a:rPr lang="cs-CZ" sz="2400" b="1"/>
              <a:t>Zlepšení perspektivy nemocných lidí </a:t>
            </a:r>
            <a:endParaRPr lang="en-US" sz="2400" b="1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268538" y="188913"/>
            <a:ext cx="47529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6000" i="1">
                <a:solidFill>
                  <a:srgbClr val="FF0000"/>
                </a:solidFill>
                <a:latin typeface="Algerian" pitchFamily="82" charset="0"/>
              </a:rPr>
              <a:t>CN = P . </a:t>
            </a:r>
            <a:r>
              <a:rPr lang="cs-CZ" sz="6000" i="1">
                <a:solidFill>
                  <a:srgbClr val="FF0000"/>
                </a:solidFill>
                <a:latin typeface="Arial Black" pitchFamily="34" charset="0"/>
              </a:rPr>
              <a:t>n</a:t>
            </a:r>
            <a:endParaRPr lang="en-US" sz="60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4284663" y="3284538"/>
            <a:ext cx="574675" cy="1152525"/>
          </a:xfrm>
          <a:prstGeom prst="downArrow">
            <a:avLst>
              <a:gd name="adj1" fmla="val 50000"/>
              <a:gd name="adj2" fmla="val 501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8893175" y="6669088"/>
            <a:ext cx="179388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uiExpand="1" build="p"/>
      <p:bldP spid="14340" grpId="0" animBg="1"/>
      <p:bldP spid="1434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PATOFYZIOLOGIE &amp;#x0D;&amp;#x0A;TĚLESNÉ ZÁTĚŽE&amp;quot;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07&quot;&gt;&lt;property id=&quot;20148&quot; value=&quot;5&quot;/&gt;&lt;property id=&quot;20300&quot; value=&quot;Slide 4&quot;/&gt;&lt;property id=&quot;20307&quot; value=&quot;260&quot;/&gt;&lt;/object&gt;&lt;object type=&quot;3&quot; unique_id=&quot;10008&quot;&gt;&lt;property id=&quot;20148&quot; value=&quot;5&quot;/&gt;&lt;property id=&quot;20300&quot; value=&quot;Slide 5 - &amp;quot;2030&amp;quot;&quot;/&gt;&lt;property id=&quot;20307&quot; value=&quot;261&quot;/&gt;&lt;/object&gt;&lt;object type=&quot;3&quot; unique_id=&quot;10009&quot;&gt;&lt;property id=&quot;20148&quot; value=&quot;5&quot;/&gt;&lt;property id=&quot;20300&quot; value=&quot;Slide 6&quot;/&gt;&lt;property id=&quot;20307&quot; value=&quot;262&quot;/&gt;&lt;/object&gt;&lt;object type=&quot;3&quot; unique_id=&quot;10010&quot;&gt;&lt;property id=&quot;20148&quot; value=&quot;5&quot;/&gt;&lt;property id=&quot;20300&quot; value=&quot;Slide 7&quot;/&gt;&lt;property id=&quot;20307&quot; value=&quot;263&quot;/&gt;&lt;/object&gt;&lt;object type=&quot;3&quot; unique_id=&quot;10011&quot;&gt;&lt;property id=&quot;20148&quot; value=&quot;5&quot;/&gt;&lt;property id=&quot;20300&quot; value=&quot;Slide 8&quot;/&gt;&lt;property id=&quot;20307&quot; value=&quot;264&quot;/&gt;&lt;/object&gt;&lt;object type=&quot;3&quot; unique_id=&quot;10012&quot;&gt;&lt;property id=&quot;20148&quot; value=&quot;5&quot;/&gt;&lt;property id=&quot;20300&quot; value=&quot;Slide 9&quot;/&gt;&lt;property id=&quot;20307&quot; value=&quot;265&quot;/&gt;&lt;/object&gt;&lt;object type=&quot;3&quot; unique_id=&quot;10013&quot;&gt;&lt;property id=&quot;20148&quot; value=&quot;5&quot;/&gt;&lt;property id=&quot;20300&quot; value=&quot;Slide 10&quot;/&gt;&lt;property id=&quot;20307&quot; value=&quot;266&quot;/&gt;&lt;/object&gt;&lt;object type=&quot;3&quot; unique_id=&quot;10014&quot;&gt;&lt;property id=&quot;20148&quot; value=&quot;5&quot;/&gt;&lt;property id=&quot;20300&quot; value=&quot;Slide 11&quot;/&gt;&lt;property id=&quot;20307&quot; value=&quot;267&quot;/&gt;&lt;/object&gt;&lt;object type=&quot;3&quot; unique_id=&quot;10015&quot;&gt;&lt;property id=&quot;20148&quot; value=&quot;5&quot;/&gt;&lt;property id=&quot;20300&quot; value=&quot;Slide 12&quot;/&gt;&lt;property id=&quot;20307&quot; value=&quot;268&quot;/&gt;&lt;/object&gt;&lt;object type=&quot;3&quot; unique_id=&quot;10016&quot;&gt;&lt;property id=&quot;20148&quot; value=&quot;5&quot;/&gt;&lt;property id=&quot;20300&quot; value=&quot;Slide 13&quot;/&gt;&lt;property id=&quot;20307&quot; value=&quot;269&quot;/&gt;&lt;/object&gt;&lt;object type=&quot;3&quot; unique_id=&quot;10017&quot;&gt;&lt;property id=&quot;20148&quot; value=&quot;5&quot;/&gt;&lt;property id=&quot;20300&quot; value=&quot;Slide 14&quot;/&gt;&lt;property id=&quot;20307&quot; value=&quot;271&quot;/&gt;&lt;/object&gt;&lt;object type=&quot;3&quot; unique_id=&quot;10018&quot;&gt;&lt;property id=&quot;20148&quot; value=&quot;5&quot;/&gt;&lt;property id=&quot;20300&quot; value=&quot;Slide 15&quot;/&gt;&lt;property id=&quot;20307&quot; value=&quot;272&quot;/&gt;&lt;/object&gt;&lt;object type=&quot;3&quot; unique_id=&quot;10019&quot;&gt;&lt;property id=&quot;20148&quot; value=&quot;5&quot;/&gt;&lt;property id=&quot;20300&quot; value=&quot;Slide 17&quot;/&gt;&lt;property id=&quot;20307&quot; value=&quot;415&quot;/&gt;&lt;/object&gt;&lt;object type=&quot;3&quot; unique_id=&quot;10020&quot;&gt;&lt;property id=&quot;20148&quot; value=&quot;5&quot;/&gt;&lt;property id=&quot;20300&quot; value=&quot;Slide 22&quot;/&gt;&lt;property id=&quot;20307&quot; value=&quot;273&quot;/&gt;&lt;/object&gt;&lt;object type=&quot;3&quot; unique_id=&quot;10021&quot;&gt;&lt;property id=&quot;20148&quot; value=&quot;5&quot;/&gt;&lt;property id=&quot;20300&quot; value=&quot;Slide 23&quot;/&gt;&lt;property id=&quot;20307&quot; value=&quot;274&quot;/&gt;&lt;/object&gt;&lt;object type=&quot;3&quot; unique_id=&quot;10022&quot;&gt;&lt;property id=&quot;20148&quot; value=&quot;5&quot;/&gt;&lt;property id=&quot;20300&quot; value=&quot;Slide 25&quot;/&gt;&lt;property id=&quot;20307&quot; value=&quot;275&quot;/&gt;&lt;/object&gt;&lt;object type=&quot;3&quot; unique_id=&quot;10023&quot;&gt;&lt;property id=&quot;20148&quot; value=&quot;5&quot;/&gt;&lt;property id=&quot;20300&quot; value=&quot;Slide 26&quot;/&gt;&lt;property id=&quot;20307&quot; value=&quot;276&quot;/&gt;&lt;/object&gt;&lt;object type=&quot;3&quot; unique_id=&quot;10024&quot;&gt;&lt;property id=&quot;20148&quot; value=&quot;5&quot;/&gt;&lt;property id=&quot;20300&quot; value=&quot;Slide 27&quot;/&gt;&lt;property id=&quot;20307&quot; value=&quot;277&quot;/&gt;&lt;/object&gt;&lt;object type=&quot;3&quot; unique_id=&quot;10025&quot;&gt;&lt;property id=&quot;20148&quot; value=&quot;5&quot;/&gt;&lt;property id=&quot;20300&quot; value=&quot;Slide 28&quot;/&gt;&lt;property id=&quot;20307&quot; value=&quot;278&quot;/&gt;&lt;/object&gt;&lt;object type=&quot;3&quot; unique_id=&quot;10026&quot;&gt;&lt;property id=&quot;20148&quot; value=&quot;5&quot;/&gt;&lt;property id=&quot;20300&quot; value=&quot;Slide 29&quot;/&gt;&lt;property id=&quot;20307&quot; value=&quot;279&quot;/&gt;&lt;/object&gt;&lt;object type=&quot;3&quot; unique_id=&quot;10027&quot;&gt;&lt;property id=&quot;20148&quot; value=&quot;5&quot;/&gt;&lt;property id=&quot;20300&quot; value=&quot;Slide 30&quot;/&gt;&lt;property id=&quot;20307&quot; value=&quot;280&quot;/&gt;&lt;/object&gt;&lt;object type=&quot;3&quot; unique_id=&quot;10028&quot;&gt;&lt;property id=&quot;20148&quot; value=&quot;5&quot;/&gt;&lt;property id=&quot;20300&quot; value=&quot;Slide 32 - &amp;quot;Disproporce mezi geneticky&amp;#x0D;&amp;#x0A;podmíněnými regulačními možnostmi lidského organismu &amp;quot;&quot;/&gt;&lt;property id=&quot;20307&quot; value=&quot;282&quot;/&gt;&lt;/object&gt;&lt;object type=&quot;3&quot; unique_id=&quot;10029&quot;&gt;&lt;property id=&quot;20148&quot; value=&quot;5&quot;/&gt;&lt;property id=&quot;20300&quot; value=&quot;Slide 60 - &amp;quot;OPTIMALIZACE ŽIVOTNÍHO STYLU&amp;quot;&quot;/&gt;&lt;property id=&quot;20307&quot; value=&quot;285&quot;/&gt;&lt;/object&gt;&lt;object type=&quot;3&quot; unique_id=&quot;10030&quot;&gt;&lt;property id=&quot;20148&quot; value=&quot;5&quot;/&gt;&lt;property id=&quot;20300&quot; value=&quot;Slide 61&quot;/&gt;&lt;property id=&quot;20307&quot; value=&quot;286&quot;/&gt;&lt;/object&gt;&lt;object type=&quot;3&quot; unique_id=&quot;10031&quot;&gt;&lt;property id=&quot;20148&quot; value=&quot;5&quot;/&gt;&lt;property id=&quot;20300&quot; value=&quot;Slide 62&quot;/&gt;&lt;property id=&quot;20307&quot; value=&quot;287&quot;/&gt;&lt;/object&gt;&lt;object type=&quot;3&quot; unique_id=&quot;10032&quot;&gt;&lt;property id=&quot;20148&quot; value=&quot;5&quot;/&gt;&lt;property id=&quot;20300&quot; value=&quot;Slide 63&quot;/&gt;&lt;property id=&quot;20307&quot; value=&quot;288&quot;/&gt;&lt;/object&gt;&lt;object type=&quot;3&quot; unique_id=&quot;10033&quot;&gt;&lt;property id=&quot;20148&quot; value=&quot;5&quot;/&gt;&lt;property id=&quot;20300&quot; value=&quot;Slide 64&quot;/&gt;&lt;property id=&quot;20307&quot; value=&quot;289&quot;/&gt;&lt;/object&gt;&lt;object type=&quot;3&quot; unique_id=&quot;10034&quot;&gt;&lt;property id=&quot;20148&quot; value=&quot;5&quot;/&gt;&lt;property id=&quot;20300&quot; value=&quot;Slide 65 - &amp;quot;OPTIMÁLNÍ POHYBOVÁ AKTIVITA&amp;quot;&quot;/&gt;&lt;property id=&quot;20307&quot; value=&quot;290&quot;/&gt;&lt;/object&gt;&lt;object type=&quot;3&quot; unique_id=&quot;10035&quot;&gt;&lt;property id=&quot;20148&quot; value=&quot;5&quot;/&gt;&lt;property id=&quot;20300&quot; value=&quot;Slide 66&quot;/&gt;&lt;property id=&quot;20307&quot; value=&quot;291&quot;/&gt;&lt;/object&gt;&lt;object type=&quot;3&quot; unique_id=&quot;10036&quot;&gt;&lt;property id=&quot;20148&quot; value=&quot;5&quot;/&gt;&lt;property id=&quot;20300&quot; value=&quot;Slide 67 - &amp;quot;OPTIMÁLNÍ POHYBOVÁ AKTIVITA&amp;quot;&quot;/&gt;&lt;property id=&quot;20307&quot; value=&quot;292&quot;/&gt;&lt;/object&gt;&lt;object type=&quot;3&quot; unique_id=&quot;10037&quot;&gt;&lt;property id=&quot;20148&quot; value=&quot;5&quot;/&gt;&lt;property id=&quot;20300&quot; value=&quot;Slide 68 - &amp;quot;OPTIMÁLNÍ POHYBOVÁ AKTIVITA&amp;quot;&quot;/&gt;&lt;property id=&quot;20307&quot; value=&quot;293&quot;/&gt;&lt;/object&gt;&lt;object type=&quot;3&quot; unique_id=&quot;10038&quot;&gt;&lt;property id=&quot;20148&quot; value=&quot;5&quot;/&gt;&lt;property id=&quot;20300&quot; value=&quot;Slide 69 - &amp;quot;OPTIMÁLNÍ POHYBOVÁ AKTIVITA?&amp;quot;&quot;/&gt;&lt;property id=&quot;20307&quot; value=&quot;294&quot;/&gt;&lt;/object&gt;&lt;object type=&quot;3&quot; unique_id=&quot;10039&quot;&gt;&lt;property id=&quot;20148&quot; value=&quot;5&quot;/&gt;&lt;property id=&quot;20300&quot; value=&quot;Slide 70&quot;/&gt;&lt;property id=&quot;20307&quot; value=&quot;297&quot;/&gt;&lt;/object&gt;&lt;object type=&quot;3&quot; unique_id=&quot;10707&quot;&gt;&lt;property id=&quot;20148&quot; value=&quot;5&quot;/&gt;&lt;property id=&quot;20300&quot; value=&quot;Slide 16&quot;/&gt;&lt;property id=&quot;20307&quot; value=&quot;418&quot;/&gt;&lt;/object&gt;&lt;object type=&quot;3&quot; unique_id=&quot;10708&quot;&gt;&lt;property id=&quot;20148&quot; value=&quot;5&quot;/&gt;&lt;property id=&quot;20300&quot; value=&quot;Slide 18&quot;/&gt;&lt;property id=&quot;20307&quot; value=&quot;417&quot;/&gt;&lt;/object&gt;&lt;object type=&quot;3&quot; unique_id=&quot;10709&quot;&gt;&lt;property id=&quot;20148&quot; value=&quot;5&quot;/&gt;&lt;property id=&quot;20300&quot; value=&quot;Slide 19&quot;/&gt;&lt;property id=&quot;20307&quot; value=&quot;419&quot;/&gt;&lt;/object&gt;&lt;object type=&quot;3&quot; unique_id=&quot;10710&quot;&gt;&lt;property id=&quot;20148&quot; value=&quot;5&quot;/&gt;&lt;property id=&quot;20300&quot; value=&quot;Slide 20&quot;/&gt;&lt;property id=&quot;20307&quot; value=&quot;416&quot;/&gt;&lt;/object&gt;&lt;object type=&quot;3&quot; unique_id=&quot;11146&quot;&gt;&lt;property id=&quot;20148&quot; value=&quot;5&quot;/&gt;&lt;property id=&quot;20300&quot; value=&quot;Slide 21&quot;/&gt;&lt;property id=&quot;20307&quot; value=&quot;421&quot;/&gt;&lt;/object&gt;&lt;object type=&quot;3&quot; unique_id=&quot;11147&quot;&gt;&lt;property id=&quot;20148&quot; value=&quot;5&quot;/&gt;&lt;property id=&quot;20300&quot; value=&quot;Slide 31&quot;/&gt;&lt;property id=&quot;20307&quot; value=&quot;422&quot;/&gt;&lt;/object&gt;&lt;object type=&quot;3&quot; unique_id=&quot;11148&quot;&gt;&lt;property id=&quot;20148&quot; value=&quot;5&quot;/&gt;&lt;property id=&quot;20300&quot; value=&quot;Slide 41&quot;/&gt;&lt;property id=&quot;20307&quot; value=&quot;420&quot;/&gt;&lt;/object&gt;&lt;object type=&quot;3&quot; unique_id=&quot;12629&quot;&gt;&lt;property id=&quot;20148&quot; value=&quot;5&quot;/&gt;&lt;property id=&quot;20300&quot; value=&quot;Slide 33&quot;/&gt;&lt;property id=&quot;20307&quot; value=&quot;423&quot;/&gt;&lt;/object&gt;&lt;object type=&quot;3&quot; unique_id=&quot;12630&quot;&gt;&lt;property id=&quot;20148&quot; value=&quot;5&quot;/&gt;&lt;property id=&quot;20300&quot; value=&quot;Slide 34&quot;/&gt;&lt;property id=&quot;20307&quot; value=&quot;425&quot;/&gt;&lt;/object&gt;&lt;object type=&quot;3&quot; unique_id=&quot;12631&quot;&gt;&lt;property id=&quot;20148&quot; value=&quot;5&quot;/&gt;&lt;property id=&quot;20300&quot; value=&quot;Slide 37&quot;/&gt;&lt;property id=&quot;20307&quot; value=&quot;428&quot;/&gt;&lt;/object&gt;&lt;object type=&quot;3&quot; unique_id=&quot;12632&quot;&gt;&lt;property id=&quot;20148&quot; value=&quot;5&quot;/&gt;&lt;property id=&quot;20300&quot; value=&quot;Slide 44&quot;/&gt;&lt;property id=&quot;20307&quot; value=&quot;429&quot;/&gt;&lt;/object&gt;&lt;object type=&quot;3&quot; unique_id=&quot;12633&quot;&gt;&lt;property id=&quot;20148&quot; value=&quot;5&quot;/&gt;&lt;property id=&quot;20300&quot; value=&quot;Slide 38&quot;/&gt;&lt;property id=&quot;20307&quot; value=&quot;426&quot;/&gt;&lt;/object&gt;&lt;object type=&quot;3&quot; unique_id=&quot;12634&quot;&gt;&lt;property id=&quot;20148&quot; value=&quot;5&quot;/&gt;&lt;property id=&quot;20300&quot; value=&quot;Slide 42&quot;/&gt;&lt;property id=&quot;20307&quot; value=&quot;427&quot;/&gt;&lt;/object&gt;&lt;object type=&quot;3&quot; unique_id=&quot;12635&quot;&gt;&lt;property id=&quot;20148&quot; value=&quot;5&quot;/&gt;&lt;property id=&quot;20300&quot; value=&quot;Slide 47&quot;/&gt;&lt;property id=&quot;20307&quot; value=&quot;424&quot;/&gt;&lt;/object&gt;&lt;object type=&quot;3&quot; unique_id=&quot;14496&quot;&gt;&lt;property id=&quot;20148&quot; value=&quot;5&quot;/&gt;&lt;property id=&quot;20300&quot; value=&quot;Slide 35&quot;/&gt;&lt;property id=&quot;20307&quot; value=&quot;430&quot;/&gt;&lt;/object&gt;&lt;object type=&quot;3&quot; unique_id=&quot;14497&quot;&gt;&lt;property id=&quot;20148&quot; value=&quot;5&quot;/&gt;&lt;property id=&quot;20300&quot; value=&quot;Slide 39&quot;/&gt;&lt;property id=&quot;20307&quot; value=&quot;432&quot;/&gt;&lt;/object&gt;&lt;object type=&quot;3&quot; unique_id=&quot;14498&quot;&gt;&lt;property id=&quot;20148&quot; value=&quot;5&quot;/&gt;&lt;property id=&quot;20300&quot; value=&quot;Slide 43&quot;/&gt;&lt;property id=&quot;20307&quot; value=&quot;431&quot;/&gt;&lt;/object&gt;&lt;object type=&quot;3&quot; unique_id=&quot;14499&quot;&gt;&lt;property id=&quot;20148&quot; value=&quot;5&quot;/&gt;&lt;property id=&quot;20300&quot; value=&quot;Slide 45&quot;/&gt;&lt;property id=&quot;20307&quot; value=&quot;433&quot;/&gt;&lt;/object&gt;&lt;object type=&quot;3&quot; unique_id=&quot;14500&quot;&gt;&lt;property id=&quot;20148&quot; value=&quot;5&quot;/&gt;&lt;property id=&quot;20300&quot; value=&quot;Slide 46 - &amp;quot;Disproporce mezi geneticky&amp;#x0D;&amp;#x0A;podmíněnými regulačními možnostmi lidského organismu &amp;quot;&quot;/&gt;&lt;property id=&quot;20307&quot; value=&quot;434&quot;/&gt;&lt;/object&gt;&lt;object type=&quot;3&quot; unique_id=&quot;14501&quot;&gt;&lt;property id=&quot;20148&quot; value=&quot;5&quot;/&gt;&lt;property id=&quot;20300&quot; value=&quot;Slide 48&quot;/&gt;&lt;property id=&quot;20307&quot; value=&quot;435&quot;/&gt;&lt;/object&gt;&lt;object type=&quot;3&quot; unique_id=&quot;14502&quot;&gt;&lt;property id=&quot;20148&quot; value=&quot;5&quot;/&gt;&lt;property id=&quot;20300&quot; value=&quot;Slide 49&quot;/&gt;&lt;property id=&quot;20307&quot; value=&quot;437&quot;/&gt;&lt;/object&gt;&lt;object type=&quot;3&quot; unique_id=&quot;14503&quot;&gt;&lt;property id=&quot;20148&quot; value=&quot;5&quot;/&gt;&lt;property id=&quot;20300&quot; value=&quot;Slide 50&quot;/&gt;&lt;property id=&quot;20307&quot; value=&quot;438&quot;/&gt;&lt;/object&gt;&lt;object type=&quot;3&quot; unique_id=&quot;14504&quot;&gt;&lt;property id=&quot;20148&quot; value=&quot;5&quot;/&gt;&lt;property id=&quot;20300&quot; value=&quot;Slide 51&quot;/&gt;&lt;property id=&quot;20307&quot; value=&quot;439&quot;/&gt;&lt;/object&gt;&lt;object type=&quot;3&quot; unique_id=&quot;15496&quot;&gt;&lt;property id=&quot;20148&quot; value=&quot;5&quot;/&gt;&lt;property id=&quot;20300&quot; value=&quot;Slide 52&quot;/&gt;&lt;property id=&quot;20307&quot; value=&quot;440&quot;/&gt;&lt;/object&gt;&lt;object type=&quot;3&quot; unique_id=&quot;15497&quot;&gt;&lt;property id=&quot;20148&quot; value=&quot;5&quot;/&gt;&lt;property id=&quot;20300&quot; value=&quot;Slide 53&quot;/&gt;&lt;property id=&quot;20307&quot; value=&quot;441&quot;/&gt;&lt;/object&gt;&lt;object type=&quot;3&quot; unique_id=&quot;15498&quot;&gt;&lt;property id=&quot;20148&quot; value=&quot;5&quot;/&gt;&lt;property id=&quot;20300&quot; value=&quot;Slide 54&quot;/&gt;&lt;property id=&quot;20307&quot; value=&quot;442&quot;/&gt;&lt;/object&gt;&lt;object type=&quot;3&quot; unique_id=&quot;15499&quot;&gt;&lt;property id=&quot;20148&quot; value=&quot;5&quot;/&gt;&lt;property id=&quot;20300&quot; value=&quot;Slide 55&quot;/&gt;&lt;property id=&quot;20307&quot; value=&quot;443&quot;/&gt;&lt;/object&gt;&lt;object type=&quot;3&quot; unique_id=&quot;15500&quot;&gt;&lt;property id=&quot;20148&quot; value=&quot;5&quot;/&gt;&lt;property id=&quot;20300&quot; value=&quot;Slide 56&quot;/&gt;&lt;property id=&quot;20307&quot; value=&quot;444&quot;/&gt;&lt;/object&gt;&lt;object type=&quot;3&quot; unique_id=&quot;15501&quot;&gt;&lt;property id=&quot;20148&quot; value=&quot;5&quot;/&gt;&lt;property id=&quot;20300&quot; value=&quot;Slide 59&quot;/&gt;&lt;property id=&quot;20307&quot; value=&quot;445&quot;/&gt;&lt;/object&gt;&lt;object type=&quot;3&quot; unique_id=&quot;16528&quot;&gt;&lt;property id=&quot;20148&quot; value=&quot;5&quot;/&gt;&lt;property id=&quot;20300&quot; value=&quot;Slide 24&quot;/&gt;&lt;property id=&quot;20307&quot; value=&quot;448&quot;/&gt;&lt;/object&gt;&lt;object type=&quot;3&quot; unique_id=&quot;16529&quot;&gt;&lt;property id=&quot;20148&quot; value=&quot;5&quot;/&gt;&lt;property id=&quot;20300&quot; value=&quot;Slide 57&quot;/&gt;&lt;property id=&quot;20307&quot; value=&quot;446&quot;/&gt;&lt;/object&gt;&lt;object type=&quot;3&quot; unique_id=&quot;16530&quot;&gt;&lt;property id=&quot;20148&quot; value=&quot;5&quot;/&gt;&lt;property id=&quot;20300&quot; value=&quot;Slide 58&quot;/&gt;&lt;property id=&quot;20307&quot; value=&quot;447&quot;/&gt;&lt;/object&gt;&lt;object type=&quot;3&quot; unique_id=&quot;17050&quot;&gt;&lt;property id=&quot;20148&quot; value=&quot;5&quot;/&gt;&lt;property id=&quot;20300&quot; value=&quot;Slide 36&quot;/&gt;&lt;property id=&quot;20307&quot; value=&quot;449&quot;/&gt;&lt;/object&gt;&lt;object type=&quot;3&quot; unique_id=&quot;17051&quot;&gt;&lt;property id=&quot;20148&quot; value=&quot;5&quot;/&gt;&lt;property id=&quot;20300&quot; value=&quot;Slide 40&quot;/&gt;&lt;property id=&quot;20307&quot; value=&quot;45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3174</TotalTime>
  <Words>1605</Words>
  <Application>Microsoft Office PowerPoint</Application>
  <PresentationFormat>Předvádění na obrazovce (4:3)</PresentationFormat>
  <Paragraphs>594</Paragraphs>
  <Slides>59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59</vt:i4>
      </vt:variant>
    </vt:vector>
  </HeadingPairs>
  <TitlesOfParts>
    <vt:vector size="62" baseType="lpstr">
      <vt:lpstr>Výchozí návrh</vt:lpstr>
      <vt:lpstr>Graf</vt:lpstr>
      <vt:lpstr>CorelDRAW</vt:lpstr>
      <vt:lpstr>PATOFYZIOLOGIE  TĚLESNÉ ZÁTĚŽE</vt:lpstr>
      <vt:lpstr>Snímek 2</vt:lpstr>
      <vt:lpstr>Snímek 3</vt:lpstr>
      <vt:lpstr>Snímek 4</vt:lpstr>
      <vt:lpstr>2030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Disproporce mezi geneticky podmíněnými regulačními možnostmi lidského organismu </vt:lpstr>
      <vt:lpstr>Snímek 33</vt:lpstr>
      <vt:lpstr>Snímek 34</vt:lpstr>
      <vt:lpstr>Snímek 35</vt:lpstr>
      <vt:lpstr>Snímek 36</vt:lpstr>
      <vt:lpstr>Snímek 37</vt:lpstr>
      <vt:lpstr>Snímek 38</vt:lpstr>
      <vt:lpstr>Snímek 39</vt:lpstr>
      <vt:lpstr>Snímek 40</vt:lpstr>
      <vt:lpstr>Snímek 41</vt:lpstr>
      <vt:lpstr>Snímek 42</vt:lpstr>
      <vt:lpstr>Snímek 43</vt:lpstr>
      <vt:lpstr>Snímek 44</vt:lpstr>
      <vt:lpstr>Snímek 45</vt:lpstr>
      <vt:lpstr>Disproporce mezi geneticky podmíněnými regulačními možnostmi lidského organismu </vt:lpstr>
      <vt:lpstr>Snímek 47</vt:lpstr>
      <vt:lpstr>Snímek 48</vt:lpstr>
      <vt:lpstr>Snímek 49</vt:lpstr>
      <vt:lpstr>Snímek 50</vt:lpstr>
      <vt:lpstr>Snímek 51</vt:lpstr>
      <vt:lpstr>Snímek 52</vt:lpstr>
      <vt:lpstr>Snímek 53</vt:lpstr>
      <vt:lpstr>Snímek 54</vt:lpstr>
      <vt:lpstr>Snímek 55</vt:lpstr>
      <vt:lpstr>Snímek 56</vt:lpstr>
      <vt:lpstr>Snímek 57</vt:lpstr>
      <vt:lpstr>Snímek 58</vt:lpstr>
      <vt:lpstr>Snímek 59</vt:lpstr>
    </vt:vector>
  </TitlesOfParts>
  <Company>GOPAS, a.s.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PRESKRIPCE PROGRAMU  POHYBOVÉ AKTIVITY  (obezita, DM, kardiovaskulární onemocnění) </dc:title>
  <dc:creator>doc. MUDr. Pavel Stejskal, CSc.</dc:creator>
  <cp:lastModifiedBy>doc. Stejskal</cp:lastModifiedBy>
  <cp:revision>119</cp:revision>
  <dcterms:created xsi:type="dcterms:W3CDTF">2009-04-08T20:04:13Z</dcterms:created>
  <dcterms:modified xsi:type="dcterms:W3CDTF">2013-09-21T11:27:07Z</dcterms:modified>
</cp:coreProperties>
</file>