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62" r:id="rId9"/>
    <p:sldId id="263" r:id="rId10"/>
    <p:sldId id="272" r:id="rId11"/>
    <p:sldId id="266" r:id="rId12"/>
    <p:sldId id="267" r:id="rId13"/>
    <p:sldId id="265" r:id="rId14"/>
    <p:sldId id="273" r:id="rId15"/>
    <p:sldId id="264" r:id="rId16"/>
    <p:sldId id="268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4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CC"/>
    <a:srgbClr val="00D9D4"/>
    <a:srgbClr val="00FFFF"/>
    <a:srgbClr val="D7FFFF"/>
    <a:srgbClr val="B1FFFF"/>
    <a:srgbClr val="FF0000"/>
    <a:srgbClr val="FFF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E997A-1F2A-4CD8-9B7F-E924DB94BD0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C241-4083-4C24-818B-E0E3EC00D56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FDE7C-F370-4399-BD1E-B69E02BE04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966EEB-C953-4661-941C-8223BCC9BCA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FCC63-8069-480B-A142-2C2DA7408C6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10EB-2A27-4631-8064-432FBF9F82C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A65EE-32AB-4A2B-B99F-E36A7AD3000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FA29F-EB2B-435F-B569-AD2CCB12614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3E530-1272-42C0-AA7C-079746694F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DD98-1CA4-4DBE-93C8-B588D4ED09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95AEB-1238-4E8B-85EF-EDE9E1350AC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97224-158E-45B5-B0DC-7144B821CB6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C8891D-A8E7-43E8-A999-D7E15F738BF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304800"/>
            <a:ext cx="4876800" cy="1828800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  <a:latin typeface="Arial Narrow" pitchFamily="34" charset="0"/>
              </a:rPr>
              <a:t>Systém zdravotních bodů</a:t>
            </a:r>
            <a:endParaRPr lang="cs-CZ">
              <a:solidFill>
                <a:srgbClr val="FF0000"/>
              </a:solidFill>
            </a:endParaRPr>
          </a:p>
        </p:txBody>
      </p:sp>
      <p:pic>
        <p:nvPicPr>
          <p:cNvPr id="2052" name="Picture 4" descr="Snímek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538663" cy="6553200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114800" y="3657600"/>
            <a:ext cx="5029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cs-CZ" sz="2800" b="1">
                <a:latin typeface="Arial Narrow" pitchFamily="34" charset="0"/>
              </a:rPr>
              <a:t>Optimalizace objemu cvičení                                 a odhad zdravotních účinků  pohybových aktivit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18" name="Group 1966"/>
          <p:cNvGraphicFramePr>
            <a:graphicFrameLocks noGrp="1"/>
          </p:cNvGraphicFramePr>
          <p:nvPr/>
        </p:nvGraphicFramePr>
        <p:xfrm>
          <a:off x="681038" y="44450"/>
          <a:ext cx="3603625" cy="6752590"/>
        </p:xfrm>
        <a:graphic>
          <a:graphicData uri="http://schemas.openxmlformats.org/drawingml/2006/table">
            <a:tbl>
              <a:tblPr/>
              <a:tblGrid>
                <a:gridCol w="2384425"/>
                <a:gridCol w="714375"/>
                <a:gridCol w="504825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Aktivita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Intenzita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ZB/min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44475">
                <a:tc row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Běh na lyžích (rychlost km/h)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Bruslení (rychlost km/hod)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Hraní golfu + nošení golfových holí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Hraní golfu + tlačení vozíku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Hraní golfu + řízení vozíku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Jízda na kajaku (rychlost km/h)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Jízda na kole (rychlost km/h)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Plavání (rychlost km/hod) 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517" name="Group 1965"/>
          <p:cNvGraphicFramePr>
            <a:graphicFrameLocks noGrp="1"/>
          </p:cNvGraphicFramePr>
          <p:nvPr/>
        </p:nvGraphicFramePr>
        <p:xfrm>
          <a:off x="4787900" y="1628775"/>
          <a:ext cx="3603625" cy="3178175"/>
        </p:xfrm>
        <a:graphic>
          <a:graphicData uri="http://schemas.openxmlformats.org/drawingml/2006/table">
            <a:tbl>
              <a:tblPr/>
              <a:tblGrid>
                <a:gridCol w="2384425"/>
                <a:gridCol w="679450"/>
                <a:gridCol w="539750"/>
              </a:tblGrid>
              <a:tr h="2444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Veslování (rychlost km/hod)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1,67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Skákání přes švihadlo (počet skoků/min)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519" name="Oval 1967"/>
          <p:cNvSpPr>
            <a:spLocks noChangeArrowheads="1"/>
          </p:cNvSpPr>
          <p:nvPr/>
        </p:nvSpPr>
        <p:spPr bwMode="auto">
          <a:xfrm>
            <a:off x="3490913" y="908050"/>
            <a:ext cx="360362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0" name="Oval 1968"/>
          <p:cNvSpPr>
            <a:spLocks noChangeArrowheads="1"/>
          </p:cNvSpPr>
          <p:nvPr/>
        </p:nvSpPr>
        <p:spPr bwMode="auto">
          <a:xfrm>
            <a:off x="3490913" y="1411288"/>
            <a:ext cx="360362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1" name="Oval 1969"/>
          <p:cNvSpPr>
            <a:spLocks noChangeArrowheads="1"/>
          </p:cNvSpPr>
          <p:nvPr/>
        </p:nvSpPr>
        <p:spPr bwMode="auto">
          <a:xfrm>
            <a:off x="3419475" y="5803900"/>
            <a:ext cx="3603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2" name="Oval 1970"/>
          <p:cNvSpPr>
            <a:spLocks noChangeArrowheads="1"/>
          </p:cNvSpPr>
          <p:nvPr/>
        </p:nvSpPr>
        <p:spPr bwMode="auto">
          <a:xfrm>
            <a:off x="3419475" y="6308725"/>
            <a:ext cx="3603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3" name="Oval 1971"/>
          <p:cNvSpPr>
            <a:spLocks noChangeArrowheads="1"/>
          </p:cNvSpPr>
          <p:nvPr/>
        </p:nvSpPr>
        <p:spPr bwMode="auto">
          <a:xfrm>
            <a:off x="3924300" y="908050"/>
            <a:ext cx="3603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4" name="Oval 1972"/>
          <p:cNvSpPr>
            <a:spLocks noChangeArrowheads="1"/>
          </p:cNvSpPr>
          <p:nvPr/>
        </p:nvSpPr>
        <p:spPr bwMode="auto">
          <a:xfrm>
            <a:off x="3924300" y="1411288"/>
            <a:ext cx="3603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5" name="Oval 1973"/>
          <p:cNvSpPr>
            <a:spLocks noChangeArrowheads="1"/>
          </p:cNvSpPr>
          <p:nvPr/>
        </p:nvSpPr>
        <p:spPr bwMode="auto">
          <a:xfrm>
            <a:off x="3924300" y="5803900"/>
            <a:ext cx="3603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526" name="Oval 1974"/>
          <p:cNvSpPr>
            <a:spLocks noChangeArrowheads="1"/>
          </p:cNvSpPr>
          <p:nvPr/>
        </p:nvSpPr>
        <p:spPr bwMode="auto">
          <a:xfrm>
            <a:off x="3924300" y="6308725"/>
            <a:ext cx="360363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19" grpId="0" animBg="1"/>
      <p:bldP spid="25520" grpId="0" animBg="1"/>
      <p:bldP spid="25521" grpId="0" animBg="1"/>
      <p:bldP spid="25522" grpId="0" animBg="1"/>
      <p:bldP spid="25523" grpId="0" animBg="1"/>
      <p:bldP spid="25524" grpId="0" animBg="1"/>
      <p:bldP spid="25525" grpId="0" animBg="1"/>
      <p:bldP spid="255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-76200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Zdravotní efekty běhu na lyžích a plavání                          vyjádřené pomocí ZB</a:t>
            </a:r>
          </a:p>
        </p:txBody>
      </p:sp>
      <p:sp>
        <p:nvSpPr>
          <p:cNvPr id="12291" name="Rectangle 3" descr="Novinový papír"/>
          <p:cNvSpPr>
            <a:spLocks noChangeArrowheads="1"/>
          </p:cNvSpPr>
          <p:nvPr/>
        </p:nvSpPr>
        <p:spPr bwMode="auto">
          <a:xfrm>
            <a:off x="457200" y="762000"/>
            <a:ext cx="1371600" cy="182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Druh</a:t>
            </a:r>
          </a:p>
          <a:p>
            <a:pPr algn="ctr"/>
            <a:r>
              <a:rPr lang="cs-CZ"/>
              <a:t>sportu</a:t>
            </a:r>
          </a:p>
        </p:txBody>
      </p:sp>
      <p:sp>
        <p:nvSpPr>
          <p:cNvPr id="12292" name="Rectangle 4" descr="Růžový ubrousek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Intenzita</a:t>
            </a:r>
          </a:p>
          <a:p>
            <a:pPr algn="ctr"/>
            <a:r>
              <a:rPr lang="cs-CZ"/>
              <a:t>zatížení</a:t>
            </a:r>
          </a:p>
        </p:txBody>
      </p:sp>
      <p:sp>
        <p:nvSpPr>
          <p:cNvPr id="12293" name="Rectangle 5" descr="Novinový papír"/>
          <p:cNvSpPr>
            <a:spLocks noChangeArrowheads="1"/>
          </p:cNvSpPr>
          <p:nvPr/>
        </p:nvSpPr>
        <p:spPr bwMode="auto">
          <a:xfrm>
            <a:off x="457200" y="2590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Běh </a:t>
            </a:r>
          </a:p>
          <a:p>
            <a:pPr algn="ctr"/>
            <a:r>
              <a:rPr lang="cs-CZ" sz="2000" b="1"/>
              <a:t>na lyžích</a:t>
            </a:r>
            <a:endParaRPr lang="cs-CZ"/>
          </a:p>
        </p:txBody>
      </p:sp>
      <p:sp>
        <p:nvSpPr>
          <p:cNvPr id="12294" name="Rectangle 6" descr="Novinový papír"/>
          <p:cNvSpPr>
            <a:spLocks noChangeArrowheads="1"/>
          </p:cNvSpPr>
          <p:nvPr/>
        </p:nvSpPr>
        <p:spPr bwMode="auto">
          <a:xfrm>
            <a:off x="457200" y="32004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Běh</a:t>
            </a:r>
          </a:p>
          <a:p>
            <a:pPr algn="ctr"/>
            <a:r>
              <a:rPr lang="cs-CZ" sz="2000" b="1"/>
              <a:t>na lyžích</a:t>
            </a:r>
          </a:p>
        </p:txBody>
      </p:sp>
      <p:sp>
        <p:nvSpPr>
          <p:cNvPr id="12295" name="Rectangle 7" descr="Růžový ubrousek"/>
          <p:cNvSpPr>
            <a:spLocks noChangeArrowheads="1"/>
          </p:cNvSpPr>
          <p:nvPr/>
        </p:nvSpPr>
        <p:spPr bwMode="auto">
          <a:xfrm>
            <a:off x="1828800" y="25908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8,0 km/hod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352800" y="19812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352800" y="25908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8 min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352800" y="1371600"/>
            <a:ext cx="2438400" cy="609600"/>
          </a:xfrm>
          <a:prstGeom prst="rect">
            <a:avLst/>
          </a:prstGeom>
          <a:solidFill>
            <a:srgbClr val="B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minimum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572000" y="19812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0" y="25908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16 min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5791200" y="25908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21 min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7010400" y="25908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41 min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791200" y="19812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7010400" y="19812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5791200" y="1371600"/>
            <a:ext cx="243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optimum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52800" y="762000"/>
            <a:ext cx="487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Trvání pohybové aktivity (min)</a:t>
            </a:r>
          </a:p>
        </p:txBody>
      </p:sp>
      <p:sp>
        <p:nvSpPr>
          <p:cNvPr id="12307" name="Rectangle 19" descr="Růžový ubrousek"/>
          <p:cNvSpPr>
            <a:spLocks noChangeArrowheads="1"/>
          </p:cNvSpPr>
          <p:nvPr/>
        </p:nvSpPr>
        <p:spPr bwMode="auto">
          <a:xfrm>
            <a:off x="1828800" y="32004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12,0 km/hod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3352800" y="32004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6 min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572000" y="32004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11 min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5791200" y="32004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14 min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7010400" y="32004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29 min</a:t>
            </a:r>
          </a:p>
        </p:txBody>
      </p:sp>
      <p:sp>
        <p:nvSpPr>
          <p:cNvPr id="12312" name="Rectangle 24" descr="Novinový papír"/>
          <p:cNvSpPr>
            <a:spLocks noChangeArrowheads="1"/>
          </p:cNvSpPr>
          <p:nvPr/>
        </p:nvSpPr>
        <p:spPr bwMode="auto">
          <a:xfrm>
            <a:off x="457200" y="38100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Plavání</a:t>
            </a:r>
            <a:endParaRPr lang="cs-CZ"/>
          </a:p>
        </p:txBody>
      </p:sp>
      <p:sp>
        <p:nvSpPr>
          <p:cNvPr id="12313" name="Rectangle 25" descr="Růžový ubrousek"/>
          <p:cNvSpPr>
            <a:spLocks noChangeArrowheads="1"/>
          </p:cNvSpPr>
          <p:nvPr/>
        </p:nvSpPr>
        <p:spPr bwMode="auto">
          <a:xfrm>
            <a:off x="1828800" y="38100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2,5 km/hod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352800" y="38100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12 min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4572000" y="38100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24 min</a:t>
            </a:r>
          </a:p>
        </p:txBody>
      </p:sp>
      <p:sp>
        <p:nvSpPr>
          <p:cNvPr id="12316" name="Rectangle 28"/>
          <p:cNvSpPr>
            <a:spLocks noChangeArrowheads="1"/>
          </p:cNvSpPr>
          <p:nvPr/>
        </p:nvSpPr>
        <p:spPr bwMode="auto">
          <a:xfrm>
            <a:off x="5791200" y="38100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30 min</a:t>
            </a:r>
          </a:p>
        </p:txBody>
      </p:sp>
      <p:sp>
        <p:nvSpPr>
          <p:cNvPr id="12317" name="Rectangle 29"/>
          <p:cNvSpPr>
            <a:spLocks noChangeArrowheads="1"/>
          </p:cNvSpPr>
          <p:nvPr/>
        </p:nvSpPr>
        <p:spPr bwMode="auto">
          <a:xfrm>
            <a:off x="7010400" y="38100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60 min</a:t>
            </a:r>
          </a:p>
        </p:txBody>
      </p:sp>
      <p:sp>
        <p:nvSpPr>
          <p:cNvPr id="12318" name="Rectangle 30" descr="Novinový papír"/>
          <p:cNvSpPr>
            <a:spLocks noChangeArrowheads="1"/>
          </p:cNvSpPr>
          <p:nvPr/>
        </p:nvSpPr>
        <p:spPr bwMode="auto">
          <a:xfrm>
            <a:off x="457200" y="44196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Plavání</a:t>
            </a:r>
            <a:endParaRPr lang="cs-CZ"/>
          </a:p>
        </p:txBody>
      </p:sp>
      <p:sp>
        <p:nvSpPr>
          <p:cNvPr id="12319" name="Rectangle 31" descr="Růžový ubrousek"/>
          <p:cNvSpPr>
            <a:spLocks noChangeArrowheads="1"/>
          </p:cNvSpPr>
          <p:nvPr/>
        </p:nvSpPr>
        <p:spPr bwMode="auto">
          <a:xfrm>
            <a:off x="1828800" y="44196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3,5 km/hod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3352800" y="44196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7 min</a:t>
            </a:r>
          </a:p>
        </p:txBody>
      </p:sp>
      <p:sp>
        <p:nvSpPr>
          <p:cNvPr id="12321" name="Rectangle 33"/>
          <p:cNvSpPr>
            <a:spLocks noChangeArrowheads="1"/>
          </p:cNvSpPr>
          <p:nvPr/>
        </p:nvSpPr>
        <p:spPr bwMode="auto">
          <a:xfrm>
            <a:off x="4572000" y="44196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14 min</a:t>
            </a:r>
          </a:p>
        </p:txBody>
      </p:sp>
      <p:sp>
        <p:nvSpPr>
          <p:cNvPr id="12322" name="Rectangle 34"/>
          <p:cNvSpPr>
            <a:spLocks noChangeArrowheads="1"/>
          </p:cNvSpPr>
          <p:nvPr/>
        </p:nvSpPr>
        <p:spPr bwMode="auto">
          <a:xfrm>
            <a:off x="5791200" y="44196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18 min</a:t>
            </a: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7010400" y="44196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35 min</a:t>
            </a:r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7019925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5795963" y="3860800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7019925" y="38608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7019925" y="45085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animBg="1" autoUpdateAnimBg="0"/>
      <p:bldP spid="12294" grpId="0" animBg="1" autoUpdateAnimBg="0"/>
      <p:bldP spid="12295" grpId="0" animBg="1" autoUpdateAnimBg="0"/>
      <p:bldP spid="12297" grpId="0" animBg="1" autoUpdateAnimBg="0"/>
      <p:bldP spid="12300" grpId="0" animBg="1" autoUpdateAnimBg="0"/>
      <p:bldP spid="12301" grpId="0" animBg="1" autoUpdateAnimBg="0"/>
      <p:bldP spid="12302" grpId="0" animBg="1" autoUpdateAnimBg="0"/>
      <p:bldP spid="12307" grpId="0" animBg="1" autoUpdateAnimBg="0"/>
      <p:bldP spid="12308" grpId="0" animBg="1" autoUpdateAnimBg="0"/>
      <p:bldP spid="12309" grpId="0" animBg="1" autoUpdateAnimBg="0"/>
      <p:bldP spid="12310" grpId="0" animBg="1" autoUpdateAnimBg="0"/>
      <p:bldP spid="12311" grpId="0" animBg="1" autoUpdateAnimBg="0"/>
      <p:bldP spid="12312" grpId="0" animBg="1" autoUpdateAnimBg="0"/>
      <p:bldP spid="12313" grpId="0" animBg="1" autoUpdateAnimBg="0"/>
      <p:bldP spid="12314" grpId="0" animBg="1" autoUpdateAnimBg="0"/>
      <p:bldP spid="12315" grpId="0" animBg="1" autoUpdateAnimBg="0"/>
      <p:bldP spid="12316" grpId="0" animBg="1" autoUpdateAnimBg="0"/>
      <p:bldP spid="12317" grpId="0" animBg="1" autoUpdateAnimBg="0"/>
      <p:bldP spid="12318" grpId="0" animBg="1" autoUpdateAnimBg="0"/>
      <p:bldP spid="12319" grpId="0" animBg="1" autoUpdateAnimBg="0"/>
      <p:bldP spid="12320" grpId="0" animBg="1" autoUpdateAnimBg="0"/>
      <p:bldP spid="12321" grpId="0" animBg="1" autoUpdateAnimBg="0"/>
      <p:bldP spid="12322" grpId="0" animBg="1" autoUpdateAnimBg="0"/>
      <p:bldP spid="12323" grpId="0" animBg="1" autoUpdateAnimBg="0"/>
      <p:bldP spid="12342" grpId="0" animBg="1"/>
      <p:bldP spid="12343" grpId="0" animBg="1"/>
      <p:bldP spid="12344" grpId="0" animBg="1"/>
      <p:bldP spid="123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6"/>
          <p:cNvSpPr txBox="1">
            <a:spLocks noChangeArrowheads="1"/>
          </p:cNvSpPr>
          <p:nvPr/>
        </p:nvSpPr>
        <p:spPr bwMode="auto">
          <a:xfrm>
            <a:off x="1524000" y="207963"/>
            <a:ext cx="6096000" cy="69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ctr">
              <a:spcBef>
                <a:spcPts val="1200"/>
              </a:spcBef>
              <a:spcAft>
                <a:spcPts val="300"/>
              </a:spcAft>
            </a:pPr>
            <a:r>
              <a:rPr lang="cs-CZ" b="1">
                <a:solidFill>
                  <a:srgbClr val="FF0000"/>
                </a:solidFill>
              </a:rPr>
              <a:t>Borgův systém                                                                          </a:t>
            </a:r>
            <a:r>
              <a:rPr lang="cs-CZ"/>
              <a:t>pro hodnocení vynaloženého úsilí (RPE)</a:t>
            </a:r>
          </a:p>
          <a:p>
            <a:pPr lvl="2" algn="ctr">
              <a:spcBef>
                <a:spcPts val="1200"/>
              </a:spcBef>
              <a:spcAft>
                <a:spcPts val="300"/>
              </a:spcAft>
            </a:pPr>
            <a:r>
              <a:rPr lang="cs-CZ"/>
              <a:t>                        (</a:t>
            </a:r>
            <a:r>
              <a:rPr lang="cs-CZ">
                <a:solidFill>
                  <a:schemeClr val="accent2"/>
                </a:solidFill>
              </a:rPr>
              <a:t>body</a:t>
            </a:r>
            <a:r>
              <a:rPr lang="cs-CZ"/>
              <a:t>) </a:t>
            </a:r>
            <a:r>
              <a:rPr lang="cs-CZ" b="1">
                <a:solidFill>
                  <a:srgbClr val="FFFFFF"/>
                </a:solidFill>
              </a:rPr>
              <a:t>úsilí (RPE)	Slovní popis RPE	</a:t>
            </a:r>
          </a:p>
          <a:p>
            <a:r>
              <a:rPr lang="cs-CZ" sz="2000" b="1">
                <a:solidFill>
                  <a:schemeClr val="accent2"/>
                </a:solidFill>
              </a:rPr>
              <a:t>6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7</a:t>
            </a:r>
            <a:r>
              <a:rPr lang="cs-CZ" sz="2000" b="1"/>
              <a:t>	Velmi, velmi lehké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8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9</a:t>
            </a:r>
            <a:r>
              <a:rPr lang="cs-CZ" sz="2000" b="1"/>
              <a:t>	Velmi lehké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10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11</a:t>
            </a:r>
            <a:r>
              <a:rPr lang="cs-CZ" sz="2000" b="1"/>
              <a:t>	Docela lehké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12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13</a:t>
            </a:r>
            <a:r>
              <a:rPr lang="cs-CZ" sz="2000" b="1"/>
              <a:t>	Poněkud těžké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14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15</a:t>
            </a:r>
            <a:r>
              <a:rPr lang="cs-CZ" sz="2000" b="1"/>
              <a:t>	Těžké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16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17</a:t>
            </a:r>
            <a:r>
              <a:rPr lang="cs-CZ" sz="2000" b="1"/>
              <a:t>	Velmi těžké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18		</a:t>
            </a:r>
          </a:p>
          <a:p>
            <a:r>
              <a:rPr lang="cs-CZ" sz="2000" b="1">
                <a:solidFill>
                  <a:schemeClr val="accent2"/>
                </a:solidFill>
              </a:rPr>
              <a:t>19</a:t>
            </a:r>
            <a:r>
              <a:rPr lang="cs-CZ" sz="2000" b="1"/>
              <a:t>	Velmi, velmi těžké	</a:t>
            </a:r>
          </a:p>
          <a:p>
            <a:r>
              <a:rPr lang="cs-CZ" sz="2000" b="1">
                <a:solidFill>
                  <a:schemeClr val="accent2"/>
                </a:solidFill>
              </a:rPr>
              <a:t>20</a:t>
            </a:r>
            <a:r>
              <a:rPr lang="cs-CZ" sz="2000" b="1"/>
              <a:t>		</a:t>
            </a:r>
            <a:endParaRPr lang="cs-CZ"/>
          </a:p>
          <a:p>
            <a:pPr>
              <a:spcBef>
                <a:spcPct val="50000"/>
              </a:spcBef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57200" y="19685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0000"/>
                </a:solidFill>
              </a:rPr>
              <a:t>Lehká intenzita</a:t>
            </a:r>
          </a:p>
          <a:p>
            <a:r>
              <a:rPr lang="cs-CZ"/>
              <a:t>RPE </a:t>
            </a:r>
            <a:r>
              <a:rPr lang="en-US"/>
              <a:t>&lt;</a:t>
            </a:r>
            <a:r>
              <a:rPr lang="cs-CZ"/>
              <a:t> 12 bodů (není těžké), minimální zpocení, dechová frekvence zvýšená málo, SF </a:t>
            </a:r>
            <a:r>
              <a:rPr lang="en-US"/>
              <a:t>&lt;</a:t>
            </a:r>
            <a:r>
              <a:rPr lang="cs-CZ"/>
              <a:t> 50 % MTR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3400" y="152400"/>
            <a:ext cx="80772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Pohybová aktivita vyjádřená pomocí ZB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</a:rPr>
              <a:t>u acyklických sportů</a:t>
            </a:r>
            <a:r>
              <a:rPr lang="cs-CZ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1281113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Využití odhadu intenzity zatížení</a:t>
            </a:r>
            <a:endParaRPr lang="cs-CZ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3171825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cs-CZ" b="1">
                <a:solidFill>
                  <a:srgbClr val="FF0000"/>
                </a:solidFill>
              </a:rPr>
              <a:t>Střední intenzita </a:t>
            </a:r>
          </a:p>
          <a:p>
            <a:pPr lvl="1"/>
            <a:r>
              <a:rPr lang="cs-CZ"/>
              <a:t>RPE = 12 – 13 bodů (poněkud těžké), zpocení, zrychlené dýchání (verbální komunikace mírně omezená), SF mezi 50 % MTR  a SFc sníženou asi o 5 – 10 tepů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4772025"/>
            <a:ext cx="868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cs-CZ" b="1" dirty="0">
                <a:solidFill>
                  <a:srgbClr val="FF0000"/>
                </a:solidFill>
              </a:rPr>
              <a:t>Vysoká intenzita</a:t>
            </a:r>
            <a:endParaRPr lang="cs-CZ" dirty="0"/>
          </a:p>
          <a:p>
            <a:pPr lvl="1"/>
            <a:r>
              <a:rPr lang="cs-CZ" dirty="0"/>
              <a:t>RPE </a:t>
            </a:r>
            <a:r>
              <a:rPr lang="en-US" dirty="0"/>
              <a:t>&gt;</a:t>
            </a:r>
            <a:r>
              <a:rPr lang="cs-CZ" dirty="0"/>
              <a:t> 13 bodů (víc než poněkud těžké), výrazné pocení, dechová frekvence je hodně zvýšená (nedovoluje normální mluvení), SF = SFc nebo vyšší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/>
        </p:nvGraphicFramePr>
        <p:xfrm>
          <a:off x="-36513" y="0"/>
          <a:ext cx="4454526" cy="6858006"/>
        </p:xfrm>
        <a:graphic>
          <a:graphicData uri="http://schemas.openxmlformats.org/drawingml/2006/table">
            <a:tbl>
              <a:tblPr/>
              <a:tblGrid>
                <a:gridCol w="2225676"/>
                <a:gridCol w="788987"/>
                <a:gridCol w="685800"/>
                <a:gridCol w="754063"/>
              </a:tblGrid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7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D7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Intenzita</a:t>
                      </a:r>
                      <a:endParaRPr kumimoji="0" lang="cs-CZ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Aktivita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Lehká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Střední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Těžká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Aerobik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Aqua aerobik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Badminton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Balet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Baseball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Basketbal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Fotbal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Házená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Horolezectví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Jízda na kolečkových bruslích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Judo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Kanoistika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Karate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Krasobruslení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Kriket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Kruhový posilovací trénink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Lacrosse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Lední hokej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Moderní tance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Myslivost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Orientační běh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6" name="Group 122"/>
          <p:cNvGraphicFramePr>
            <a:graphicFrameLocks noGrp="1"/>
          </p:cNvGraphicFramePr>
          <p:nvPr/>
        </p:nvGraphicFramePr>
        <p:xfrm>
          <a:off x="4716463" y="0"/>
          <a:ext cx="4427537" cy="6858000"/>
        </p:xfrm>
        <a:graphic>
          <a:graphicData uri="http://schemas.openxmlformats.org/drawingml/2006/table">
            <a:tbl>
              <a:tblPr/>
              <a:tblGrid>
                <a:gridCol w="2212975"/>
                <a:gridCol w="782637"/>
                <a:gridCol w="682625"/>
                <a:gridCol w="749300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Pěší turistika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Plážové plavání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Ploutvové plavání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Potápění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Pozemní hokej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Prostná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Rugby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Sjezd na lyžích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Skateboard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Softbal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Společenské tance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Sportovní gymnastika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Squash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Stolní tenis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Synchronizované plavání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Šerm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Školní tělesná výchova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Šnorchlové plavání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Tenis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Veslování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Vodní pólo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Volejbal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Vystupování po schodech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0,96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Zápas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873" name="Oval 249"/>
          <p:cNvSpPr>
            <a:spLocks noChangeArrowheads="1"/>
          </p:cNvSpPr>
          <p:nvPr/>
        </p:nvSpPr>
        <p:spPr bwMode="auto">
          <a:xfrm>
            <a:off x="6877050" y="5157788"/>
            <a:ext cx="576263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874" name="Oval 250"/>
          <p:cNvSpPr>
            <a:spLocks noChangeArrowheads="1"/>
          </p:cNvSpPr>
          <p:nvPr/>
        </p:nvSpPr>
        <p:spPr bwMode="auto">
          <a:xfrm>
            <a:off x="7667625" y="5157788"/>
            <a:ext cx="576263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875" name="Oval 251"/>
          <p:cNvSpPr>
            <a:spLocks noChangeArrowheads="1"/>
          </p:cNvSpPr>
          <p:nvPr/>
        </p:nvSpPr>
        <p:spPr bwMode="auto">
          <a:xfrm>
            <a:off x="8316913" y="5157788"/>
            <a:ext cx="576262" cy="2873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73" grpId="0" animBg="1"/>
      <p:bldP spid="26874" grpId="0" animBg="1"/>
      <p:bldP spid="268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b="1"/>
              <a:t>Pohybová aktivita (ZB) u tenisu</a:t>
            </a:r>
            <a:endParaRPr lang="cs-CZ" sz="2800" b="1">
              <a:solidFill>
                <a:srgbClr val="FF0000"/>
              </a:solidFill>
            </a:endParaRPr>
          </a:p>
        </p:txBody>
      </p:sp>
      <p:sp>
        <p:nvSpPr>
          <p:cNvPr id="10243" name="Rectangle 3" descr="Novinový papír"/>
          <p:cNvSpPr>
            <a:spLocks noChangeArrowheads="1"/>
          </p:cNvSpPr>
          <p:nvPr/>
        </p:nvSpPr>
        <p:spPr bwMode="auto">
          <a:xfrm>
            <a:off x="457200" y="762000"/>
            <a:ext cx="1371600" cy="182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Druh</a:t>
            </a:r>
          </a:p>
          <a:p>
            <a:pPr algn="ctr"/>
            <a:r>
              <a:rPr lang="cs-CZ"/>
              <a:t>sportu</a:t>
            </a:r>
          </a:p>
        </p:txBody>
      </p:sp>
      <p:sp>
        <p:nvSpPr>
          <p:cNvPr id="10244" name="Rectangle 4" descr="Růžový ubrousek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Intenzita</a:t>
            </a:r>
          </a:p>
          <a:p>
            <a:pPr algn="ctr"/>
            <a:r>
              <a:rPr lang="cs-CZ"/>
              <a:t>zatížení</a:t>
            </a:r>
          </a:p>
        </p:txBody>
      </p:sp>
      <p:sp>
        <p:nvSpPr>
          <p:cNvPr id="10245" name="Rectangle 5" descr="Novinový papír"/>
          <p:cNvSpPr>
            <a:spLocks noChangeArrowheads="1"/>
          </p:cNvSpPr>
          <p:nvPr/>
        </p:nvSpPr>
        <p:spPr bwMode="auto">
          <a:xfrm>
            <a:off x="457200" y="2590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Tenis</a:t>
            </a:r>
            <a:endParaRPr lang="cs-CZ"/>
          </a:p>
        </p:txBody>
      </p:sp>
      <p:sp>
        <p:nvSpPr>
          <p:cNvPr id="10246" name="Rectangle 6" descr="Novinový papír"/>
          <p:cNvSpPr>
            <a:spLocks noChangeArrowheads="1"/>
          </p:cNvSpPr>
          <p:nvPr/>
        </p:nvSpPr>
        <p:spPr bwMode="auto">
          <a:xfrm>
            <a:off x="457200" y="32004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Tenis</a:t>
            </a:r>
          </a:p>
        </p:txBody>
      </p:sp>
      <p:sp>
        <p:nvSpPr>
          <p:cNvPr id="10247" name="Rectangle 7" descr="Růžový ubrousek"/>
          <p:cNvSpPr>
            <a:spLocks noChangeArrowheads="1"/>
          </p:cNvSpPr>
          <p:nvPr/>
        </p:nvSpPr>
        <p:spPr bwMode="auto">
          <a:xfrm>
            <a:off x="1828800" y="25908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Lehká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352800" y="19812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352800" y="25908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20 min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352800" y="1371600"/>
            <a:ext cx="2438400" cy="609600"/>
          </a:xfrm>
          <a:prstGeom prst="rect">
            <a:avLst/>
          </a:prstGeom>
          <a:solidFill>
            <a:srgbClr val="B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minimum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572000" y="19812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572000" y="25908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41 min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5791200" y="25908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51 min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7010400" y="25908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102 min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5791200" y="19812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010400" y="19812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791200" y="1371600"/>
            <a:ext cx="243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optimum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52800" y="762000"/>
            <a:ext cx="487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Trvání pohybové aktivity (min)</a:t>
            </a:r>
          </a:p>
        </p:txBody>
      </p:sp>
      <p:sp>
        <p:nvSpPr>
          <p:cNvPr id="10259" name="Rectangle 19" descr="Růžový ubrousek"/>
          <p:cNvSpPr>
            <a:spLocks noChangeArrowheads="1"/>
          </p:cNvSpPr>
          <p:nvPr/>
        </p:nvSpPr>
        <p:spPr bwMode="auto">
          <a:xfrm>
            <a:off x="1828800" y="32004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Střední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352800" y="32004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13 min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4572000" y="32004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27 min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5791200" y="32004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34 min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7010400" y="32004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67 min</a:t>
            </a:r>
          </a:p>
        </p:txBody>
      </p:sp>
      <p:sp>
        <p:nvSpPr>
          <p:cNvPr id="10264" name="Rectangle 24" descr="Novinový papír"/>
          <p:cNvSpPr>
            <a:spLocks noChangeArrowheads="1"/>
          </p:cNvSpPr>
          <p:nvPr/>
        </p:nvSpPr>
        <p:spPr bwMode="auto">
          <a:xfrm>
            <a:off x="457200" y="38100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Tenis</a:t>
            </a:r>
            <a:endParaRPr lang="cs-CZ"/>
          </a:p>
        </p:txBody>
      </p:sp>
      <p:sp>
        <p:nvSpPr>
          <p:cNvPr id="10265" name="Rectangle 25" descr="Růžový ubrousek"/>
          <p:cNvSpPr>
            <a:spLocks noChangeArrowheads="1"/>
          </p:cNvSpPr>
          <p:nvPr/>
        </p:nvSpPr>
        <p:spPr bwMode="auto">
          <a:xfrm>
            <a:off x="1828800" y="38100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Těžká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352800" y="38100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8 min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4572000" y="38100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16 min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5791200" y="38100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20 min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7010400" y="38100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41 min</a:t>
            </a:r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4572000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5795963" y="26368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7019925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7019925" y="38608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7019925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5795963" y="32845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animBg="1" autoUpdateAnimBg="0"/>
      <p:bldP spid="10246" grpId="0" animBg="1" autoUpdateAnimBg="0"/>
      <p:bldP spid="10247" grpId="0" animBg="1" autoUpdateAnimBg="0"/>
      <p:bldP spid="10249" grpId="0" animBg="1" autoUpdateAnimBg="0"/>
      <p:bldP spid="10252" grpId="0" animBg="1" autoUpdateAnimBg="0"/>
      <p:bldP spid="10253" grpId="0" animBg="1" autoUpdateAnimBg="0"/>
      <p:bldP spid="10254" grpId="0" animBg="1" autoUpdateAnimBg="0"/>
      <p:bldP spid="10259" grpId="0" animBg="1" autoUpdateAnimBg="0"/>
      <p:bldP spid="10260" grpId="0" animBg="1" autoUpdateAnimBg="0"/>
      <p:bldP spid="10261" grpId="0" animBg="1" autoUpdateAnimBg="0"/>
      <p:bldP spid="10262" grpId="0" animBg="1" autoUpdateAnimBg="0"/>
      <p:bldP spid="10263" grpId="0" animBg="1" autoUpdateAnimBg="0"/>
      <p:bldP spid="10264" grpId="0" animBg="1" autoUpdateAnimBg="0"/>
      <p:bldP spid="10265" grpId="0" animBg="1" autoUpdateAnimBg="0"/>
      <p:bldP spid="10266" grpId="0" animBg="1" autoUpdateAnimBg="0"/>
      <p:bldP spid="10267" grpId="0" animBg="1" autoUpdateAnimBg="0"/>
      <p:bldP spid="10268" grpId="0" animBg="1" autoUpdateAnimBg="0"/>
      <p:bldP spid="10269" grpId="0" animBg="1" autoUpdateAnimBg="0"/>
      <p:bldP spid="10287" grpId="0" animBg="1"/>
      <p:bldP spid="10288" grpId="0" animBg="1"/>
      <p:bldP spid="10289" grpId="0" animBg="1"/>
      <p:bldP spid="10290" grpId="0" animBg="1"/>
      <p:bldP spid="10291" grpId="0" animBg="1"/>
      <p:bldP spid="1029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cs-CZ" b="1"/>
              <a:t>Srovnání různých pohybových aktivit pomocí ZB</a:t>
            </a:r>
            <a:endParaRPr lang="cs-CZ" sz="2800" b="1">
              <a:solidFill>
                <a:srgbClr val="FF0000"/>
              </a:solidFill>
            </a:endParaRPr>
          </a:p>
        </p:txBody>
      </p:sp>
      <p:sp>
        <p:nvSpPr>
          <p:cNvPr id="14339" name="Rectangle 3" descr="Novinový papír"/>
          <p:cNvSpPr>
            <a:spLocks noChangeArrowheads="1"/>
          </p:cNvSpPr>
          <p:nvPr/>
        </p:nvSpPr>
        <p:spPr bwMode="auto">
          <a:xfrm>
            <a:off x="457200" y="762000"/>
            <a:ext cx="1371600" cy="182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Druh</a:t>
            </a:r>
          </a:p>
          <a:p>
            <a:pPr algn="ctr"/>
            <a:r>
              <a:rPr lang="cs-CZ"/>
              <a:t>sportu</a:t>
            </a:r>
          </a:p>
        </p:txBody>
      </p:sp>
      <p:sp>
        <p:nvSpPr>
          <p:cNvPr id="14340" name="Rectangle 4" descr="Růžový ubrousek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Intenzita</a:t>
            </a:r>
          </a:p>
          <a:p>
            <a:pPr algn="ctr"/>
            <a:r>
              <a:rPr lang="cs-CZ"/>
              <a:t>zatížení</a:t>
            </a:r>
          </a:p>
        </p:txBody>
      </p:sp>
      <p:sp>
        <p:nvSpPr>
          <p:cNvPr id="14341" name="Rectangle 5" descr="Novinový papír"/>
          <p:cNvSpPr>
            <a:spLocks noChangeArrowheads="1"/>
          </p:cNvSpPr>
          <p:nvPr/>
        </p:nvSpPr>
        <p:spPr bwMode="auto">
          <a:xfrm>
            <a:off x="457200" y="2590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Tenis</a:t>
            </a:r>
            <a:endParaRPr lang="cs-CZ"/>
          </a:p>
        </p:txBody>
      </p:sp>
      <p:sp>
        <p:nvSpPr>
          <p:cNvPr id="14342" name="Rectangle 6" descr="Novinový papír"/>
          <p:cNvSpPr>
            <a:spLocks noChangeArrowheads="1"/>
          </p:cNvSpPr>
          <p:nvPr/>
        </p:nvSpPr>
        <p:spPr bwMode="auto">
          <a:xfrm>
            <a:off x="457200" y="32004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Chůze</a:t>
            </a:r>
          </a:p>
          <a:p>
            <a:pPr algn="ctr"/>
            <a:r>
              <a:rPr lang="cs-CZ" sz="2000" b="1"/>
              <a:t>rovina</a:t>
            </a:r>
          </a:p>
        </p:txBody>
      </p:sp>
      <p:sp>
        <p:nvSpPr>
          <p:cNvPr id="14343" name="Rectangle 7" descr="Růžový ubrousek"/>
          <p:cNvSpPr>
            <a:spLocks noChangeArrowheads="1"/>
          </p:cNvSpPr>
          <p:nvPr/>
        </p:nvSpPr>
        <p:spPr bwMode="auto">
          <a:xfrm>
            <a:off x="1828800" y="25908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Střední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352800" y="19812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352800" y="25908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13 min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352800" y="1371600"/>
            <a:ext cx="2438400" cy="609600"/>
          </a:xfrm>
          <a:prstGeom prst="rect">
            <a:avLst/>
          </a:prstGeom>
          <a:solidFill>
            <a:srgbClr val="B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minimum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572000" y="19812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572000" y="25908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27 min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791200" y="25908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34 min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7010400" y="25908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67 min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5791200" y="19812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010400" y="19812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791200" y="1371600"/>
            <a:ext cx="243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optimum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352800" y="762000"/>
            <a:ext cx="487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Trvání pohybové aktivity (min)</a:t>
            </a:r>
          </a:p>
        </p:txBody>
      </p:sp>
      <p:sp>
        <p:nvSpPr>
          <p:cNvPr id="14355" name="Rectangle 19" descr="Růžový ubrousek"/>
          <p:cNvSpPr>
            <a:spLocks noChangeArrowheads="1"/>
          </p:cNvSpPr>
          <p:nvPr/>
        </p:nvSpPr>
        <p:spPr bwMode="auto">
          <a:xfrm>
            <a:off x="1828800" y="32004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6 km/hod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352800" y="32004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15 min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572000" y="32004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31 min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5791200" y="32004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39 min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7010400" y="32004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77 min</a:t>
            </a:r>
          </a:p>
        </p:txBody>
      </p:sp>
      <p:sp>
        <p:nvSpPr>
          <p:cNvPr id="14360" name="Rectangle 24" descr="Novinový papír"/>
          <p:cNvSpPr>
            <a:spLocks noChangeArrowheads="1"/>
          </p:cNvSpPr>
          <p:nvPr/>
        </p:nvSpPr>
        <p:spPr bwMode="auto">
          <a:xfrm>
            <a:off x="457200" y="38100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Běh</a:t>
            </a:r>
          </a:p>
          <a:p>
            <a:pPr algn="ctr"/>
            <a:r>
              <a:rPr lang="cs-CZ" sz="2000" b="1"/>
              <a:t>rovina</a:t>
            </a:r>
            <a:endParaRPr lang="cs-CZ"/>
          </a:p>
        </p:txBody>
      </p:sp>
      <p:sp>
        <p:nvSpPr>
          <p:cNvPr id="14361" name="Rectangle 25" descr="Růžový ubrousek"/>
          <p:cNvSpPr>
            <a:spLocks noChangeArrowheads="1"/>
          </p:cNvSpPr>
          <p:nvPr/>
        </p:nvSpPr>
        <p:spPr bwMode="auto">
          <a:xfrm>
            <a:off x="1828800" y="38100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10 km/hod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352800" y="38100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8 min</a:t>
            </a:r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4572000" y="38100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16 min</a:t>
            </a:r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5791200" y="38100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20 min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7010400" y="38100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40 min</a:t>
            </a:r>
          </a:p>
        </p:txBody>
      </p:sp>
      <p:sp>
        <p:nvSpPr>
          <p:cNvPr id="14366" name="Rectangle 30" descr="Novinový papír"/>
          <p:cNvSpPr>
            <a:spLocks noChangeArrowheads="1"/>
          </p:cNvSpPr>
          <p:nvPr/>
        </p:nvSpPr>
        <p:spPr bwMode="auto">
          <a:xfrm>
            <a:off x="457200" y="44196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Jízda</a:t>
            </a:r>
          </a:p>
          <a:p>
            <a:pPr algn="ctr"/>
            <a:r>
              <a:rPr lang="cs-CZ" sz="2000" b="1"/>
              <a:t>na kole</a:t>
            </a:r>
            <a:endParaRPr lang="cs-CZ"/>
          </a:p>
        </p:txBody>
      </p:sp>
      <p:sp>
        <p:nvSpPr>
          <p:cNvPr id="14367" name="Rectangle 31" descr="Růžový ubrousek"/>
          <p:cNvSpPr>
            <a:spLocks noChangeArrowheads="1"/>
          </p:cNvSpPr>
          <p:nvPr/>
        </p:nvSpPr>
        <p:spPr bwMode="auto">
          <a:xfrm>
            <a:off x="1828800" y="44196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25 km/hod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3352800" y="44196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10 min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572000" y="44196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19 min</a:t>
            </a:r>
          </a:p>
        </p:txBody>
      </p:sp>
      <p:sp>
        <p:nvSpPr>
          <p:cNvPr id="14370" name="Rectangle 34"/>
          <p:cNvSpPr>
            <a:spLocks noChangeArrowheads="1"/>
          </p:cNvSpPr>
          <p:nvPr/>
        </p:nvSpPr>
        <p:spPr bwMode="auto">
          <a:xfrm>
            <a:off x="5791200" y="44196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24 min</a:t>
            </a:r>
          </a:p>
        </p:txBody>
      </p:sp>
      <p:sp>
        <p:nvSpPr>
          <p:cNvPr id="14371" name="Rectangle 35"/>
          <p:cNvSpPr>
            <a:spLocks noChangeArrowheads="1"/>
          </p:cNvSpPr>
          <p:nvPr/>
        </p:nvSpPr>
        <p:spPr bwMode="auto">
          <a:xfrm>
            <a:off x="7010400" y="44196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48 min</a:t>
            </a:r>
          </a:p>
        </p:txBody>
      </p:sp>
      <p:sp>
        <p:nvSpPr>
          <p:cNvPr id="14378" name="Rectangle 42" descr="Novinový papír"/>
          <p:cNvSpPr>
            <a:spLocks noChangeArrowheads="1"/>
          </p:cNvSpPr>
          <p:nvPr/>
        </p:nvSpPr>
        <p:spPr bwMode="auto">
          <a:xfrm>
            <a:off x="457200" y="5257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Chůze</a:t>
            </a:r>
            <a:endParaRPr lang="cs-CZ"/>
          </a:p>
        </p:txBody>
      </p:sp>
      <p:sp>
        <p:nvSpPr>
          <p:cNvPr id="14379" name="Rectangle 43" descr="Novinový papír"/>
          <p:cNvSpPr>
            <a:spLocks noChangeArrowheads="1"/>
          </p:cNvSpPr>
          <p:nvPr/>
        </p:nvSpPr>
        <p:spPr bwMode="auto">
          <a:xfrm>
            <a:off x="1828800" y="5257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Tenis</a:t>
            </a:r>
            <a:endParaRPr lang="cs-CZ"/>
          </a:p>
        </p:txBody>
      </p:sp>
      <p:sp>
        <p:nvSpPr>
          <p:cNvPr id="14380" name="Rectangle 44" descr="Novinový papír"/>
          <p:cNvSpPr>
            <a:spLocks noChangeArrowheads="1"/>
          </p:cNvSpPr>
          <p:nvPr/>
        </p:nvSpPr>
        <p:spPr bwMode="auto">
          <a:xfrm>
            <a:off x="3200400" y="5257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Jízda</a:t>
            </a:r>
          </a:p>
          <a:p>
            <a:pPr algn="ctr"/>
            <a:r>
              <a:rPr lang="cs-CZ" sz="2000" b="1"/>
              <a:t>na kole</a:t>
            </a:r>
            <a:endParaRPr lang="cs-CZ"/>
          </a:p>
        </p:txBody>
      </p:sp>
      <p:sp>
        <p:nvSpPr>
          <p:cNvPr id="14381" name="Rectangle 45" descr="Novinový papír"/>
          <p:cNvSpPr>
            <a:spLocks noChangeArrowheads="1"/>
          </p:cNvSpPr>
          <p:nvPr/>
        </p:nvSpPr>
        <p:spPr bwMode="auto">
          <a:xfrm>
            <a:off x="4572000" y="5257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Běh</a:t>
            </a:r>
            <a:endParaRPr lang="cs-CZ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457200" y="5867400"/>
            <a:ext cx="13716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1,00</a:t>
            </a:r>
            <a:endParaRPr lang="cs-CZ" sz="2800">
              <a:latin typeface="Arial Black" pitchFamily="34" charset="0"/>
            </a:endParaRPr>
          </a:p>
        </p:txBody>
      </p:sp>
      <p:sp>
        <p:nvSpPr>
          <p:cNvPr id="14383" name="Rectangle 47"/>
          <p:cNvSpPr>
            <a:spLocks noChangeArrowheads="1"/>
          </p:cNvSpPr>
          <p:nvPr/>
        </p:nvSpPr>
        <p:spPr bwMode="auto">
          <a:xfrm>
            <a:off x="1828800" y="5867400"/>
            <a:ext cx="13716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1,15</a:t>
            </a:r>
            <a:endParaRPr lang="cs-CZ" sz="2800">
              <a:latin typeface="Arial Black" pitchFamily="34" charset="0"/>
            </a:endParaRP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3200400" y="5867400"/>
            <a:ext cx="13716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1,60</a:t>
            </a:r>
            <a:endParaRPr lang="cs-CZ" sz="2800">
              <a:latin typeface="Arial Black" pitchFamily="34" charset="0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4572000" y="5867400"/>
            <a:ext cx="13716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>
                <a:solidFill>
                  <a:schemeClr val="bg1"/>
                </a:solidFill>
                <a:latin typeface="Arial Black" pitchFamily="34" charset="0"/>
              </a:rPr>
              <a:t>1,93</a:t>
            </a:r>
            <a:endParaRPr lang="cs-CZ" sz="2800">
              <a:latin typeface="Arial Black" pitchFamily="34" charset="0"/>
            </a:endParaRPr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4572000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5795963" y="32845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5795963" y="26368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7019925" y="4437063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7019925" y="38608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7019925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7019925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>
            <a:off x="4572000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1" grpId="0" animBg="1" autoUpdateAnimBg="0"/>
      <p:bldP spid="14342" grpId="0" animBg="1" autoUpdateAnimBg="0"/>
      <p:bldP spid="14343" grpId="0" animBg="1" autoUpdateAnimBg="0"/>
      <p:bldP spid="14345" grpId="0" animBg="1" autoUpdateAnimBg="0"/>
      <p:bldP spid="14348" grpId="0" animBg="1" autoUpdateAnimBg="0"/>
      <p:bldP spid="14349" grpId="0" animBg="1" autoUpdateAnimBg="0"/>
      <p:bldP spid="14350" grpId="0" animBg="1" autoUpdateAnimBg="0"/>
      <p:bldP spid="14355" grpId="0" animBg="1" autoUpdateAnimBg="0"/>
      <p:bldP spid="14356" grpId="0" animBg="1" autoUpdateAnimBg="0"/>
      <p:bldP spid="14357" grpId="0" animBg="1" autoUpdateAnimBg="0"/>
      <p:bldP spid="14358" grpId="0" animBg="1" autoUpdateAnimBg="0"/>
      <p:bldP spid="14359" grpId="0" animBg="1" autoUpdateAnimBg="0"/>
      <p:bldP spid="14360" grpId="0" animBg="1" autoUpdateAnimBg="0"/>
      <p:bldP spid="14361" grpId="0" animBg="1" autoUpdateAnimBg="0"/>
      <p:bldP spid="14362" grpId="0" animBg="1" autoUpdateAnimBg="0"/>
      <p:bldP spid="14363" grpId="0" animBg="1" autoUpdateAnimBg="0"/>
      <p:bldP spid="14364" grpId="0" animBg="1" autoUpdateAnimBg="0"/>
      <p:bldP spid="14365" grpId="0" animBg="1" autoUpdateAnimBg="0"/>
      <p:bldP spid="14366" grpId="0" animBg="1" autoUpdateAnimBg="0"/>
      <p:bldP spid="14367" grpId="0" animBg="1" autoUpdateAnimBg="0"/>
      <p:bldP spid="14368" grpId="0" animBg="1" autoUpdateAnimBg="0"/>
      <p:bldP spid="14369" grpId="0" animBg="1" autoUpdateAnimBg="0"/>
      <p:bldP spid="14370" grpId="0" animBg="1" autoUpdateAnimBg="0"/>
      <p:bldP spid="14371" grpId="0" animBg="1" autoUpdateAnimBg="0"/>
      <p:bldP spid="14378" grpId="0" animBg="1" autoUpdateAnimBg="0"/>
      <p:bldP spid="14379" grpId="0" animBg="1" autoUpdateAnimBg="0"/>
      <p:bldP spid="14380" grpId="0" animBg="1" autoUpdateAnimBg="0"/>
      <p:bldP spid="14381" grpId="0" animBg="1" autoUpdateAnimBg="0"/>
      <p:bldP spid="14382" grpId="0" animBg="1" autoUpdateAnimBg="0"/>
      <p:bldP spid="14383" grpId="0" animBg="1" autoUpdateAnimBg="0"/>
      <p:bldP spid="14384" grpId="0" animBg="1" autoUpdateAnimBg="0"/>
      <p:bldP spid="14385" grpId="0" animBg="1" autoUpdateAnimBg="0"/>
      <p:bldP spid="14386" grpId="0" animBg="1"/>
      <p:bldP spid="14387" grpId="0" animBg="1"/>
      <p:bldP spid="14388" grpId="0" animBg="1"/>
      <p:bldP spid="14389" grpId="0" animBg="1"/>
      <p:bldP spid="14390" grpId="0" animBg="1"/>
      <p:bldP spid="14391" grpId="0" animBg="1"/>
      <p:bldP spid="14392" grpId="0" animBg="1"/>
      <p:bldP spid="143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4969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latin typeface="Calibri" pitchFamily="34" charset="0"/>
              </a:rPr>
              <a:t>Příklad: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Aerobik</a:t>
            </a:r>
            <a:r>
              <a:rPr lang="cs-CZ" sz="1800" b="1" dirty="0" smtClean="0">
                <a:latin typeface="Calibri" pitchFamily="34" charset="0"/>
              </a:rPr>
              <a:t> - fáze zvyšování tělesné zdatnosti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SFc = 70 % MTR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RPE - poněkud těžké + zpocení (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střední intenzita zatížení</a:t>
            </a:r>
            <a:r>
              <a:rPr lang="cs-CZ" sz="1800" b="1" dirty="0" smtClean="0">
                <a:latin typeface="Calibri" pitchFamily="34" charset="0"/>
              </a:rPr>
              <a:t>)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0,53 ZB.min</a:t>
            </a:r>
            <a:r>
              <a:rPr lang="cs-CZ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sz="1800" b="1" dirty="0" smtClean="0">
                <a:latin typeface="Calibri" pitchFamily="34" charset="0"/>
              </a:rPr>
              <a:t>Maximální zdravotní efekt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236 min/týden</a:t>
            </a:r>
            <a:endParaRPr lang="cs-CZ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sz="1800" b="1" dirty="0" smtClean="0">
                <a:latin typeface="Calibri" pitchFamily="34" charset="0"/>
              </a:rPr>
              <a:t>Obden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asi 67 minut </a:t>
            </a:r>
            <a:r>
              <a:rPr lang="cs-CZ" sz="1800" b="1" i="1" dirty="0" smtClean="0">
                <a:latin typeface="Calibri" pitchFamily="34" charset="0"/>
              </a:rPr>
              <a:t>(+ rozcvičení a zklidnění = asi necelou 1,5 hod)</a:t>
            </a:r>
          </a:p>
          <a:p>
            <a:pPr marL="0" lvl="1" algn="ctr"/>
            <a:endParaRPr lang="cs-CZ" sz="1800" b="1" dirty="0" smtClean="0">
              <a:latin typeface="Calibri" pitchFamily="34" charset="0"/>
            </a:endParaRPr>
          </a:p>
          <a:p>
            <a:pPr marL="0" lvl="1"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Vysoká intenzita </a:t>
            </a:r>
            <a:r>
              <a:rPr lang="cs-CZ" sz="1800" b="1" dirty="0" smtClean="0">
                <a:latin typeface="Calibri" pitchFamily="34" charset="0"/>
              </a:rPr>
              <a:t>- RPE </a:t>
            </a:r>
            <a:r>
              <a:rPr lang="en-US" sz="1800" b="1" dirty="0" smtClean="0">
                <a:latin typeface="Calibri" pitchFamily="34" charset="0"/>
              </a:rPr>
              <a:t>&gt;</a:t>
            </a:r>
            <a:r>
              <a:rPr lang="cs-CZ" sz="1800" b="1" dirty="0" smtClean="0">
                <a:latin typeface="Calibri" pitchFamily="34" charset="0"/>
              </a:rPr>
              <a:t> 13 bodů (</a:t>
            </a:r>
            <a:r>
              <a:rPr lang="cs-CZ" sz="1800" b="1" i="1" dirty="0" smtClean="0">
                <a:latin typeface="Calibri" pitchFamily="34" charset="0"/>
              </a:rPr>
              <a:t>víc než poněkud těžké</a:t>
            </a:r>
            <a:r>
              <a:rPr lang="cs-CZ" sz="1800" b="1" dirty="0" smtClean="0">
                <a:latin typeface="Calibri" pitchFamily="34" charset="0"/>
              </a:rPr>
              <a:t>) </a:t>
            </a:r>
          </a:p>
          <a:p>
            <a:pPr marL="0" lvl="1" algn="ctr"/>
            <a:r>
              <a:rPr lang="cs-CZ" sz="1800" b="1" dirty="0" smtClean="0">
                <a:latin typeface="Calibri" pitchFamily="34" charset="0"/>
              </a:rPr>
              <a:t>výrazné pocení, dechová frekvence je hodně zvýšená, optimální nebo vyšší SFc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=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0,79 ZB.min</a:t>
            </a:r>
            <a:r>
              <a:rPr lang="cs-CZ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sz="1800" b="1" dirty="0" smtClean="0">
                <a:latin typeface="Calibri" pitchFamily="34" charset="0"/>
              </a:rPr>
              <a:t>Obden =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45 min  </a:t>
            </a:r>
          </a:p>
        </p:txBody>
      </p:sp>
      <p:pic>
        <p:nvPicPr>
          <p:cNvPr id="2050" name="Picture 2" descr="http://www.tvojefitness.cz/wp-content/gallery/aerobik/aerobik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166574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496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latin typeface="Calibri" pitchFamily="34" charset="0"/>
              </a:rPr>
              <a:t>Hlavní význam </a:t>
            </a:r>
          </a:p>
          <a:p>
            <a:pPr algn="ctr"/>
            <a:r>
              <a:rPr lang="cs-CZ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HODNOCENÍ ZDRAVOTNÍHO EFEKTU ACYKLICKÝCH SPORTŮ</a:t>
            </a:r>
          </a:p>
          <a:p>
            <a:pPr algn="ctr"/>
            <a:r>
              <a:rPr lang="cs-CZ" sz="1800" b="1" i="1" dirty="0" smtClean="0">
                <a:latin typeface="Calibri" pitchFamily="34" charset="0"/>
              </a:rPr>
              <a:t>(nejlépe po dosažení optimální kondice)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Kombinace podle podmínek, ročního období, zájmů a možností s cyklickými sporty</a:t>
            </a:r>
          </a:p>
          <a:p>
            <a:pPr algn="ctr"/>
            <a:r>
              <a:rPr lang="cs-CZ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Příklad: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2krát 70 min volejbal za 14 dní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 + 2krát 70 min tenis za 14 dní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+ 2krát 40 min běh rychlostí 10 km.hod</a:t>
            </a:r>
            <a:r>
              <a:rPr lang="cs-CZ" sz="1800" b="1" baseline="30000" dirty="0" smtClean="0">
                <a:latin typeface="Calibri" pitchFamily="34" charset="0"/>
              </a:rPr>
              <a:t>-1</a:t>
            </a:r>
            <a:r>
              <a:rPr lang="cs-CZ" sz="1800" b="1" dirty="0" smtClean="0">
                <a:latin typeface="Calibri" pitchFamily="34" charset="0"/>
              </a:rPr>
              <a:t> za 14 dní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+ 1krát 80 min kruhového tréninku za 14 dní </a:t>
            </a:r>
          </a:p>
          <a:p>
            <a:pPr algn="ctr"/>
            <a:r>
              <a:rPr lang="cs-CZ" sz="1600" b="1" i="1" dirty="0" smtClean="0">
                <a:latin typeface="Calibri" pitchFamily="34" charset="0"/>
              </a:rPr>
              <a:t>(frekvence cvičení obden)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Pro většinu rekreačně sportujících osob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=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DOSTATEČNÉ PRO MAXIMÁLNÍ ZDRAVOTNÍ EFEKTY</a:t>
            </a:r>
          </a:p>
        </p:txBody>
      </p:sp>
      <p:pic>
        <p:nvPicPr>
          <p:cNvPr id="1026" name="Picture 2" descr="http://www.pomocprirode.cz/files/images/plazovy_volejbal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933056"/>
            <a:ext cx="1800199" cy="1350149"/>
          </a:xfrm>
          <a:prstGeom prst="rect">
            <a:avLst/>
          </a:prstGeom>
          <a:noFill/>
        </p:spPr>
      </p:pic>
      <p:pic>
        <p:nvPicPr>
          <p:cNvPr id="1028" name="Picture 4" descr="http://www.hotel-jezerka.cz/sites/default/files/fotogalerie/tenis_1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5277206"/>
            <a:ext cx="1944216" cy="1296144"/>
          </a:xfrm>
          <a:prstGeom prst="rect">
            <a:avLst/>
          </a:prstGeom>
          <a:noFill/>
        </p:spPr>
      </p:pic>
      <p:pic>
        <p:nvPicPr>
          <p:cNvPr id="1030" name="Picture 6" descr="http://i.idnes.cz/12/084/cl6/PET4588f1_beh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7"/>
            <a:ext cx="1944216" cy="1360952"/>
          </a:xfrm>
          <a:prstGeom prst="rect">
            <a:avLst/>
          </a:prstGeom>
          <a:noFill/>
        </p:spPr>
      </p:pic>
      <p:pic>
        <p:nvPicPr>
          <p:cNvPr id="1032" name="Picture 8" descr="http://www.kondice.cz/wp-content/uploads/2012/12/podel_hruhovy_treni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301208"/>
            <a:ext cx="2826191" cy="133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49694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latin typeface="Calibri" pitchFamily="34" charset="0"/>
              </a:rPr>
              <a:t>Maximální zdravotní efekt roční pohybové aktivity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=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6500 ZB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Např.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za 306 hod chůze v rovinatém terénu rychlostí 5 km.hod</a:t>
            </a:r>
            <a:r>
              <a:rPr lang="cs-CZ" sz="1800" b="1" baseline="30000" dirty="0" smtClean="0">
                <a:latin typeface="Calibri" pitchFamily="34" charset="0"/>
              </a:rPr>
              <a:t>-1</a:t>
            </a:r>
            <a:r>
              <a:rPr lang="cs-CZ" sz="1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cs-CZ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 hodinu a 40 minut ob den)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za 101 hodin běhu rychlostí 12 km.hod</a:t>
            </a:r>
            <a:r>
              <a:rPr lang="cs-CZ" sz="1800" b="1" baseline="30000" dirty="0" smtClean="0">
                <a:latin typeface="Calibri" pitchFamily="34" charset="0"/>
              </a:rPr>
              <a:t>-1</a:t>
            </a:r>
            <a:r>
              <a:rPr lang="cs-CZ" sz="1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(55 min ob den)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za 204 hod hraní tenisu střední intenzitou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(1 hodinu a 7 minut ob den)</a:t>
            </a:r>
          </a:p>
          <a:p>
            <a:pPr algn="ctr"/>
            <a:r>
              <a:rPr lang="cs-CZ" sz="1800" b="1" dirty="0" err="1" smtClean="0">
                <a:latin typeface="Calibri" pitchFamily="34" charset="0"/>
              </a:rPr>
              <a:t>atd</a:t>
            </a:r>
            <a:endParaRPr lang="cs-CZ" sz="1800" b="1" dirty="0" smtClean="0">
              <a:latin typeface="Calibri" pitchFamily="34" charset="0"/>
            </a:endParaRPr>
          </a:p>
          <a:p>
            <a:pPr algn="ctr"/>
            <a:r>
              <a:rPr lang="cs-CZ" sz="1800" b="1" dirty="0" err="1" smtClean="0">
                <a:latin typeface="Calibri" pitchFamily="34" charset="0"/>
              </a:rPr>
              <a:t>atd</a:t>
            </a:r>
            <a:endParaRPr lang="cs-CZ" sz="1800" b="1" dirty="0" smtClean="0">
              <a:latin typeface="Calibri" pitchFamily="34" charset="0"/>
            </a:endParaRPr>
          </a:p>
          <a:p>
            <a:pPr algn="ctr"/>
            <a:r>
              <a:rPr lang="cs-CZ" sz="1800" b="1" dirty="0" smtClean="0">
                <a:latin typeface="Calibri" pitchFamily="34" charset="0"/>
              </a:rPr>
              <a:t>…</a:t>
            </a:r>
          </a:p>
          <a:p>
            <a:pPr algn="ctr"/>
            <a:endParaRPr lang="cs-CZ" sz="1800" b="1" dirty="0" smtClean="0">
              <a:latin typeface="Calibri" pitchFamily="34" charset="0"/>
            </a:endParaRPr>
          </a:p>
          <a:p>
            <a:pPr algn="ctr"/>
            <a:endParaRPr lang="cs-CZ" sz="1800" b="1" dirty="0" smtClean="0">
              <a:latin typeface="Calibri" pitchFamily="34" charset="0"/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 průměru 30 až 50 minut denně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tj. jen 2,0 až 3,5 % času, kterým disponujeme</a:t>
            </a:r>
          </a:p>
          <a:p>
            <a:pPr algn="ctr"/>
            <a:endParaRPr lang="cs-CZ" sz="1800" b="1" dirty="0" smtClean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3" name="Zaoblený obdélník 2"/>
          <p:cNvSpPr/>
          <p:nvPr/>
        </p:nvSpPr>
        <p:spPr bwMode="auto">
          <a:xfrm>
            <a:off x="1547664" y="4293096"/>
            <a:ext cx="6192688" cy="1368152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 descr="Pergamen"/>
          <p:cNvSpPr txBox="1">
            <a:spLocks noChangeArrowheads="1"/>
          </p:cNvSpPr>
          <p:nvPr/>
        </p:nvSpPr>
        <p:spPr bwMode="auto">
          <a:xfrm>
            <a:off x="533400" y="381000"/>
            <a:ext cx="8077200" cy="8318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lvl="1" algn="ctr"/>
            <a:r>
              <a:rPr lang="cs-CZ" b="1">
                <a:latin typeface="Arial Narrow" pitchFamily="34" charset="0"/>
              </a:rPr>
              <a:t>Redukce rizika a dosažení pozitivních zdravotních efektů pomocí pravidelného cvičení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4478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4675" lvl="3" algn="ctr"/>
            <a:r>
              <a:rPr lang="cs-CZ" b="1">
                <a:latin typeface="Arial Narrow" pitchFamily="34" charset="0"/>
              </a:rPr>
              <a:t>Potřeba určitého energetického výdeje,                                                         který je zapotřebí k pozitivnímu ovlivnění zdraví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-228600" y="2590800"/>
            <a:ext cx="9372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4675" lvl="3" algn="ctr"/>
            <a:r>
              <a:rPr lang="cs-CZ" b="1">
                <a:latin typeface="Arial Narrow" pitchFamily="34" charset="0"/>
              </a:rPr>
              <a:t>Každý týden při pohybové aktivitě                                                       spotřebovat zpočátku minimálně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10</a:t>
            </a:r>
            <a:r>
              <a:rPr lang="cs-CZ" b="1">
                <a:solidFill>
                  <a:srgbClr val="FF0000"/>
                </a:solidFill>
                <a:latin typeface="Arial Narrow" pitchFamily="34" charset="0"/>
              </a:rPr>
              <a:t> kcal/kg</a:t>
            </a:r>
            <a:r>
              <a:rPr lang="cs-CZ" b="1">
                <a:latin typeface="Arial Narrow" pitchFamily="34" charset="0"/>
              </a:rPr>
              <a:t>, později až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25</a:t>
            </a:r>
            <a:r>
              <a:rPr lang="cs-CZ" b="1">
                <a:latin typeface="Arial Narrow" pitchFamily="34" charset="0"/>
              </a:rPr>
              <a:t> </a:t>
            </a:r>
            <a:r>
              <a:rPr lang="cs-CZ" b="1">
                <a:solidFill>
                  <a:srgbClr val="FF0000"/>
                </a:solidFill>
                <a:latin typeface="Arial Narrow" pitchFamily="34" charset="0"/>
              </a:rPr>
              <a:t>kcal/kg</a:t>
            </a:r>
            <a:endParaRPr lang="cs-CZ" b="1">
              <a:latin typeface="Arial Narrow" pitchFamily="34" charset="0"/>
            </a:endParaRPr>
          </a:p>
        </p:txBody>
      </p:sp>
      <p:sp>
        <p:nvSpPr>
          <p:cNvPr id="3078" name="Text Box 6" descr="Pergamen"/>
          <p:cNvSpPr txBox="1">
            <a:spLocks noChangeArrowheads="1"/>
          </p:cNvSpPr>
          <p:nvPr/>
        </p:nvSpPr>
        <p:spPr bwMode="auto">
          <a:xfrm>
            <a:off x="609600" y="3990975"/>
            <a:ext cx="7924800" cy="180975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Každý týden při pohybové aktivitě                                                                 získat zpočátku minimálně </a:t>
            </a:r>
            <a:r>
              <a:rPr lang="cs-CZ" sz="2800" b="1">
                <a:latin typeface="Arial Narrow" pitchFamily="34" charset="0"/>
              </a:rPr>
              <a:t>50 ZB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cs-CZ" b="1">
                <a:solidFill>
                  <a:srgbClr val="FF0000"/>
                </a:solidFill>
                <a:latin typeface="Arial Narrow" pitchFamily="34" charset="0"/>
              </a:rPr>
              <a:t>                                                                    </a:t>
            </a:r>
            <a:r>
              <a:rPr lang="cs-CZ" sz="2800" b="1">
                <a:solidFill>
                  <a:srgbClr val="FF0000"/>
                </a:solidFill>
                <a:latin typeface="Arial Narrow" pitchFamily="34" charset="0"/>
              </a:rPr>
              <a:t>později optimálně při dobrém zdravotním stavu                                   a odpovídající zdatnosti až </a:t>
            </a:r>
            <a:r>
              <a:rPr lang="cs-CZ" sz="2800" b="1">
                <a:latin typeface="Arial Narrow" pitchFamily="34" charset="0"/>
              </a:rPr>
              <a:t>125 ZB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 autoUpdateAnimBg="0"/>
      <p:bldP spid="3075" grpId="0" autoUpdateAnimBg="0"/>
      <p:bldP spid="3077" grpId="0" autoUpdateAnimBg="0"/>
      <p:bldP spid="3078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81548"/>
            <a:ext cx="84969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 MUSÍ BÝT PRAVIDELNĚ ROZLOŽENÁ DO CELÉHO OBDOBÍ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Příklad: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6500 ZB </a:t>
            </a:r>
            <a:r>
              <a:rPr lang="cs-CZ" sz="1800" b="1" dirty="0" smtClean="0">
                <a:latin typeface="Calibri" pitchFamily="34" charset="0"/>
              </a:rPr>
              <a:t>mladý a zdravý člověk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běh dvakrát týdně (např. o víkendu) 1 hod v rovinatém terénu rychlostí 11,2 km.hod</a:t>
            </a:r>
            <a:r>
              <a:rPr lang="cs-CZ" sz="1800" b="1" baseline="30000" dirty="0" smtClean="0">
                <a:latin typeface="Calibri" pitchFamily="34" charset="0"/>
              </a:rPr>
              <a:t>-1</a:t>
            </a:r>
            <a:r>
              <a:rPr lang="cs-CZ" sz="1800" b="1" dirty="0" smtClean="0">
                <a:latin typeface="Calibri" pitchFamily="34" charset="0"/>
              </a:rPr>
              <a:t> </a:t>
            </a:r>
          </a:p>
          <a:p>
            <a:pPr algn="ctr"/>
            <a:r>
              <a:rPr lang="cs-CZ" sz="1800" b="1" dirty="0" smtClean="0">
                <a:latin typeface="Calibri" pitchFamily="34" charset="0"/>
              </a:rPr>
              <a:t>=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1,0433 ZB.min</a:t>
            </a:r>
            <a:r>
              <a:rPr lang="cs-CZ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cs-CZ" sz="1800" b="1" dirty="0" smtClean="0">
              <a:latin typeface="Calibri" pitchFamily="34" charset="0"/>
            </a:endParaRPr>
          </a:p>
          <a:p>
            <a:pPr algn="ctr"/>
            <a:endParaRPr lang="cs-CZ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Vliv na jednotlivé rizikové faktory menší než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pomalejší pohyb po kratší dobu, stejný objem cvičení </a:t>
            </a:r>
            <a:endParaRPr lang="cs-CZ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každý den nebo obden</a:t>
            </a:r>
          </a:p>
        </p:txBody>
      </p:sp>
      <p:sp>
        <p:nvSpPr>
          <p:cNvPr id="3" name="Zaoblený obdélník 2"/>
          <p:cNvSpPr/>
          <p:nvPr/>
        </p:nvSpPr>
        <p:spPr bwMode="auto">
          <a:xfrm>
            <a:off x="323528" y="2492896"/>
            <a:ext cx="8496944" cy="1512168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67544" y="4725144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 smtClean="0">
                <a:latin typeface="Calibri" pitchFamily="34" charset="0"/>
              </a:rPr>
              <a:t>Např. každodenní půlhodinová rychlá chůze (6,9 km/hod = 0,5985 ZB)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17,955 ZB/den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 6554 ZB/rok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8" name="Přímá spojovací šipka 7"/>
          <p:cNvCxnSpPr/>
          <p:nvPr/>
        </p:nvCxnSpPr>
        <p:spPr bwMode="auto">
          <a:xfrm flipH="1" flipV="1">
            <a:off x="3347864" y="1196752"/>
            <a:ext cx="216024" cy="446449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206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solidFill>
                  <a:schemeClr val="accent2"/>
                </a:solidFill>
              </a:rPr>
              <a:t>Příklady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85" name="Group 189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48400"/>
        </p:xfrm>
        <a:graphic>
          <a:graphicData uri="http://schemas.openxmlformats.org/drawingml/2006/table">
            <a:tbl>
              <a:tblPr/>
              <a:tblGrid>
                <a:gridCol w="1371600"/>
                <a:gridCol w="1285875"/>
                <a:gridCol w="1498600"/>
                <a:gridCol w="1289050"/>
                <a:gridCol w="1498600"/>
                <a:gridCol w="12858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0,1514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0,1558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0,5709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1,0159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0,1604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1,0253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0,1651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0,5985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0,1701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0,6129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1,0440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0,6223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1,0534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0,1807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0,6316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1,0628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0,1862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0,6410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0,6504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1,0815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0,6598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1,0909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0,2041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0,6691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1,1003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0,6785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0,2170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0,6879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1,1190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0,2238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0,6973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1,1284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0,7066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1,1378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0,7160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1,1471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0,2452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0,7254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1,1565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0,2528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1,1659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0,7535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0,2766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1,1940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0,2849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1,2034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0,7816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1,2127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0,3022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0,7910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1,2221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115093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136683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TFmax – TFklid = 220 – 25 – 68 = 127 tepů/min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1727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100 . ((TFc – TFklid) / MTR) = 100 . (0,6850) = 68,5 %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16557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000" dirty="0"/>
              <a:t>Kolik získá ZB za jeden trénink dvacetiletý muž, </a:t>
            </a:r>
            <a:r>
              <a:rPr lang="cs-CZ" sz="2000" dirty="0" smtClean="0"/>
              <a:t>který </a:t>
            </a:r>
            <a:r>
              <a:rPr lang="cs-CZ" sz="2000" dirty="0"/>
              <a:t>trénuje obden a za </a:t>
            </a:r>
            <a:r>
              <a:rPr lang="cs-CZ" sz="2000" dirty="0" smtClean="0"/>
              <a:t>týden </a:t>
            </a:r>
            <a:r>
              <a:rPr lang="cs-CZ" sz="2000" dirty="0"/>
              <a:t>získá optimální počet ZB?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dirty="0"/>
              <a:t>Optimální počet ZB = 125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dirty="0"/>
              <a:t>ZB za trénink = ZB za týden / počet tréninků za týden </a:t>
            </a:r>
            <a:r>
              <a:rPr lang="cs-CZ" sz="2000" dirty="0" smtClean="0"/>
              <a:t>= </a:t>
            </a:r>
            <a:r>
              <a:rPr lang="cs-CZ" sz="2000" dirty="0"/>
              <a:t>125 / 3,5 = </a:t>
            </a:r>
            <a:r>
              <a:rPr lang="cs-CZ" sz="2000" b="1" dirty="0">
                <a:solidFill>
                  <a:srgbClr val="FF0000"/>
                </a:solidFill>
              </a:rPr>
              <a:t>35,71 ZB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19431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121 / 3,5 = 34,57 ZB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363272" cy="43926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1800" b="1" dirty="0">
                <a:solidFill>
                  <a:srgbClr val="002060"/>
                </a:solidFill>
              </a:rPr>
              <a:t>Kolik vydá v tréninku energie 187 cm vysoký muž, který za něj </a:t>
            </a:r>
            <a:r>
              <a:rPr lang="cs-CZ" sz="1800" b="1" dirty="0" smtClean="0">
                <a:solidFill>
                  <a:srgbClr val="002060"/>
                </a:solidFill>
              </a:rPr>
              <a:t>získá 34,8 </a:t>
            </a:r>
            <a:r>
              <a:rPr lang="cs-CZ" sz="1800" b="1" dirty="0">
                <a:solidFill>
                  <a:srgbClr val="002060"/>
                </a:solidFill>
              </a:rPr>
              <a:t>ZB a má BMI = 30 kg/m</a:t>
            </a:r>
            <a:r>
              <a:rPr lang="cs-CZ" sz="1800" b="1" baseline="30000" dirty="0">
                <a:solidFill>
                  <a:srgbClr val="002060"/>
                </a:solidFill>
              </a:rPr>
              <a:t>2</a:t>
            </a:r>
            <a:r>
              <a:rPr lang="cs-CZ" sz="1800" b="1" dirty="0">
                <a:solidFill>
                  <a:srgbClr val="002060"/>
                </a:solidFill>
              </a:rPr>
              <a:t>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BMI = hmotnost / výška</a:t>
            </a:r>
            <a:r>
              <a:rPr lang="cs-CZ" sz="1800" b="1" baseline="30000" dirty="0">
                <a:latin typeface="Calibri" pitchFamily="34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hmotnost = BMI . výška</a:t>
            </a:r>
            <a:r>
              <a:rPr lang="cs-CZ" sz="1800" b="1" baseline="30000" dirty="0">
                <a:latin typeface="Calibri" pitchFamily="34" charset="0"/>
              </a:rPr>
              <a:t>2 </a:t>
            </a:r>
            <a:r>
              <a:rPr lang="cs-CZ" sz="1800" b="1" dirty="0">
                <a:latin typeface="Calibri" pitchFamily="34" charset="0"/>
              </a:rPr>
              <a:t>= 30 .  3,497= 104,9 kg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ZB = EV / hmotnost/5 = </a:t>
            </a:r>
            <a:r>
              <a:rPr lang="cs-CZ" sz="1800" b="1" dirty="0" err="1">
                <a:latin typeface="Calibri" pitchFamily="34" charset="0"/>
              </a:rPr>
              <a:t>5</a:t>
            </a:r>
            <a:r>
              <a:rPr lang="cs-CZ" sz="1800" b="1" dirty="0">
                <a:latin typeface="Calibri" pitchFamily="34" charset="0"/>
              </a:rPr>
              <a:t> . EV / hmotnost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EV = (ZB . hmotnost) / 5 = (34,8 . 104,9) / 5 = </a:t>
            </a:r>
            <a:r>
              <a:rPr lang="cs-CZ" sz="1800" b="1" dirty="0">
                <a:solidFill>
                  <a:srgbClr val="FF0000"/>
                </a:solidFill>
                <a:latin typeface="Calibri" pitchFamily="34" charset="0"/>
              </a:rPr>
              <a:t>730,1 kcal</a:t>
            </a:r>
            <a:r>
              <a:rPr lang="cs-CZ" sz="1800" b="1" dirty="0">
                <a:latin typeface="Calibri" pitchFamily="34" charset="0"/>
              </a:rPr>
              <a:t> </a:t>
            </a:r>
            <a:endParaRPr lang="cs-CZ" sz="1800" b="1" dirty="0" smtClean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sz="1800" b="1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 smtClean="0">
                <a:solidFill>
                  <a:srgbClr val="002060"/>
                </a:solidFill>
              </a:rPr>
              <a:t>Jak </a:t>
            </a:r>
            <a:r>
              <a:rPr lang="cs-CZ" sz="1800" b="1" dirty="0">
                <a:solidFill>
                  <a:srgbClr val="002060"/>
                </a:solidFill>
              </a:rPr>
              <a:t>vysoká je žena (BMI = 22kg/m</a:t>
            </a:r>
            <a:r>
              <a:rPr lang="cs-CZ" sz="1800" b="1" baseline="30000" dirty="0">
                <a:solidFill>
                  <a:srgbClr val="002060"/>
                </a:solidFill>
              </a:rPr>
              <a:t>2</a:t>
            </a:r>
            <a:r>
              <a:rPr lang="cs-CZ" sz="1800" b="1" dirty="0">
                <a:solidFill>
                  <a:srgbClr val="002060"/>
                </a:solidFill>
              </a:rPr>
              <a:t>), která za trénink vydá 372 kcal </a:t>
            </a:r>
            <a:r>
              <a:rPr lang="cs-CZ" sz="1800" b="1" dirty="0" smtClean="0">
                <a:solidFill>
                  <a:srgbClr val="002060"/>
                </a:solidFill>
              </a:rPr>
              <a:t>a </a:t>
            </a:r>
            <a:r>
              <a:rPr lang="cs-CZ" sz="1800" b="1" dirty="0">
                <a:solidFill>
                  <a:srgbClr val="002060"/>
                </a:solidFill>
              </a:rPr>
              <a:t>získá 30 ZB?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EV . 5 = ZB . hmotnost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Hmotnost = 5EV / ZB = 5 . 372 / 30 = 62 kg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BMI = hmotnost / výška</a:t>
            </a:r>
            <a:r>
              <a:rPr lang="cs-CZ" sz="1800" b="1" baseline="30000" dirty="0">
                <a:latin typeface="Calibri" pitchFamily="34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BMI . výška</a:t>
            </a:r>
            <a:r>
              <a:rPr lang="cs-CZ" sz="1800" b="1" baseline="30000" dirty="0">
                <a:latin typeface="Calibri" pitchFamily="34" charset="0"/>
              </a:rPr>
              <a:t>2 </a:t>
            </a:r>
            <a:r>
              <a:rPr lang="cs-CZ" sz="1800" b="1" dirty="0">
                <a:latin typeface="Calibri" pitchFamily="34" charset="0"/>
              </a:rPr>
              <a:t>= hmotnost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Výška</a:t>
            </a:r>
            <a:r>
              <a:rPr lang="cs-CZ" sz="1800" b="1" baseline="30000" dirty="0">
                <a:latin typeface="Calibri" pitchFamily="34" charset="0"/>
              </a:rPr>
              <a:t>2 </a:t>
            </a:r>
            <a:r>
              <a:rPr lang="cs-CZ" sz="1800" b="1" dirty="0">
                <a:latin typeface="Calibri" pitchFamily="34" charset="0"/>
              </a:rPr>
              <a:t>= hmotnost / BMI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b="1" dirty="0">
                <a:latin typeface="Calibri" pitchFamily="34" charset="0"/>
              </a:rPr>
              <a:t>Výška = odmocnina (hmotnost / BMI) = odmocnina 2,818 = </a:t>
            </a:r>
            <a:r>
              <a:rPr lang="cs-CZ" sz="1800" b="1" dirty="0">
                <a:solidFill>
                  <a:srgbClr val="FF0000"/>
                </a:solidFill>
                <a:latin typeface="Calibri" pitchFamily="34" charset="0"/>
              </a:rPr>
              <a:t>1,68 m = 168 cm</a:t>
            </a:r>
            <a:endParaRPr lang="cs-CZ" sz="1800" b="1" dirty="0">
              <a:latin typeface="Calibri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472514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 ZB = 1 kcal/kg </a:t>
            </a:r>
          </a:p>
          <a:p>
            <a:r>
              <a:rPr lang="cs-CZ" b="1" dirty="0" smtClean="0"/>
              <a:t>Počet ZB = energetický výdej / hmotnost / 5 = </a:t>
            </a:r>
          </a:p>
          <a:p>
            <a:r>
              <a:rPr lang="cs-CZ" b="1" dirty="0" smtClean="0"/>
              <a:t>= 5x energetický výdej/hmotnost</a:t>
            </a:r>
          </a:p>
          <a:p>
            <a:r>
              <a:rPr lang="cs-CZ" b="1" dirty="0" smtClean="0"/>
              <a:t>ZB x hmotnost = 5 x EV</a:t>
            </a:r>
          </a:p>
          <a:p>
            <a:r>
              <a:rPr lang="cs-CZ" b="1" dirty="0" smtClean="0"/>
              <a:t>Hmotnost = 5 x EV/ ZB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23034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(ZB . hmotnost) / 5 = (34,57 . 76,04( / 5 = 525,74 kcal 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/>
              <a:t>25 kcal/kg týden = 125 ZB</a:t>
            </a:r>
          </a:p>
          <a:p>
            <a:pPr algn="ctr">
              <a:spcBef>
                <a:spcPct val="50000"/>
              </a:spcBef>
            </a:pPr>
            <a:r>
              <a:rPr lang="cs-CZ" b="1" dirty="0"/>
              <a:t>1 kcal/kg/týden = 5 ZB</a:t>
            </a:r>
          </a:p>
          <a:p>
            <a:pPr algn="ctr">
              <a:spcBef>
                <a:spcPct val="50000"/>
              </a:spcBef>
            </a:pPr>
            <a:r>
              <a:rPr lang="cs-CZ" b="1" dirty="0"/>
              <a:t>0,2 kcal/kg/týden = 1 ZB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2209800"/>
            <a:ext cx="8686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dirty="0"/>
              <a:t>Energetický ekvivalent pro kyslík 4,92 kcal</a:t>
            </a:r>
          </a:p>
          <a:p>
            <a:pPr algn="ctr">
              <a:spcBef>
                <a:spcPct val="50000"/>
              </a:spcBef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 = 1 </a:t>
            </a:r>
            <a:r>
              <a:rPr lang="cs-CZ" b="1" dirty="0" smtClean="0"/>
              <a:t>L </a:t>
            </a:r>
            <a:r>
              <a:rPr lang="cs-CZ" b="1" dirty="0"/>
              <a:t>= 4,92 kcal = </a:t>
            </a:r>
            <a:r>
              <a:rPr lang="cs-CZ" b="1" dirty="0">
                <a:solidFill>
                  <a:srgbClr val="FF0000"/>
                </a:solidFill>
              </a:rPr>
              <a:t>5 kcal</a:t>
            </a:r>
          </a:p>
          <a:p>
            <a:pPr algn="ctr">
              <a:spcBef>
                <a:spcPct val="50000"/>
              </a:spcBef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 = 0,2 </a:t>
            </a:r>
            <a:r>
              <a:rPr lang="cs-CZ" b="1" dirty="0" smtClean="0"/>
              <a:t>L </a:t>
            </a:r>
            <a:r>
              <a:rPr lang="cs-CZ" b="1" dirty="0"/>
              <a:t>= 1 kcal</a:t>
            </a:r>
          </a:p>
          <a:p>
            <a:pPr algn="ctr">
              <a:spcBef>
                <a:spcPct val="50000"/>
              </a:spcBef>
            </a:pPr>
            <a:r>
              <a:rPr lang="cs-CZ" b="1" dirty="0"/>
              <a:t>VO2 = 0,04 </a:t>
            </a:r>
            <a:r>
              <a:rPr lang="cs-CZ" b="1" dirty="0" smtClean="0"/>
              <a:t>L </a:t>
            </a:r>
            <a:r>
              <a:rPr lang="cs-CZ" b="1" dirty="0"/>
              <a:t>= </a:t>
            </a:r>
            <a:r>
              <a:rPr lang="cs-CZ" b="1" dirty="0">
                <a:solidFill>
                  <a:srgbClr val="FF0000"/>
                </a:solidFill>
              </a:rPr>
              <a:t>40 ml</a:t>
            </a:r>
            <a:r>
              <a:rPr lang="cs-CZ" b="1" dirty="0"/>
              <a:t> = 0,2 kcal = </a:t>
            </a:r>
            <a:r>
              <a:rPr lang="cs-CZ" b="1" dirty="0">
                <a:solidFill>
                  <a:srgbClr val="FF0000"/>
                </a:solidFill>
              </a:rPr>
              <a:t>1 ZB</a:t>
            </a:r>
            <a:r>
              <a:rPr lang="cs-CZ" b="1" baseline="-25000" dirty="0"/>
              <a:t> 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4633913"/>
            <a:ext cx="8534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1 ZB = VO</a:t>
            </a:r>
            <a:r>
              <a:rPr lang="cs-CZ" baseline="-25000"/>
              <a:t>2</a:t>
            </a:r>
            <a:r>
              <a:rPr lang="cs-CZ"/>
              <a:t>/kg (ml) : 40</a:t>
            </a:r>
          </a:p>
          <a:p>
            <a:pPr algn="ctr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VO</a:t>
            </a:r>
            <a:r>
              <a:rPr lang="cs-CZ" b="1" baseline="-25000">
                <a:solidFill>
                  <a:srgbClr val="FF0000"/>
                </a:solidFill>
              </a:rPr>
              <a:t>2</a:t>
            </a:r>
            <a:r>
              <a:rPr lang="cs-CZ" b="1">
                <a:solidFill>
                  <a:srgbClr val="FF0000"/>
                </a:solidFill>
              </a:rPr>
              <a:t>/kg (ml) = ZB . 40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45370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000" b="1" dirty="0">
                <a:solidFill>
                  <a:srgbClr val="002060"/>
                </a:solidFill>
              </a:rPr>
              <a:t>Jakou má VO</a:t>
            </a:r>
            <a:r>
              <a:rPr lang="cs-CZ" sz="2000" b="1" baseline="-25000" dirty="0">
                <a:solidFill>
                  <a:srgbClr val="002060"/>
                </a:solidFill>
              </a:rPr>
              <a:t>2</a:t>
            </a:r>
            <a:r>
              <a:rPr lang="cs-CZ" sz="2000" b="1" dirty="0">
                <a:solidFill>
                  <a:srgbClr val="002060"/>
                </a:solidFill>
              </a:rPr>
              <a:t>/kg.min muž (BMI = 22,6 kg/m2, výška 182 cm) </a:t>
            </a:r>
            <a:r>
              <a:rPr lang="cs-CZ" sz="2000" b="1" dirty="0" smtClean="0">
                <a:solidFill>
                  <a:srgbClr val="002060"/>
                </a:solidFill>
              </a:rPr>
              <a:t>při </a:t>
            </a:r>
            <a:r>
              <a:rPr lang="cs-CZ" sz="2000" b="1" dirty="0">
                <a:solidFill>
                  <a:srgbClr val="002060"/>
                </a:solidFill>
              </a:rPr>
              <a:t>půlhodinovém tréninku, jestliže za něj získá </a:t>
            </a:r>
            <a:r>
              <a:rPr lang="cs-CZ" sz="2000" b="1" dirty="0" smtClean="0">
                <a:solidFill>
                  <a:srgbClr val="002060"/>
                </a:solidFill>
              </a:rPr>
              <a:t>15 </a:t>
            </a:r>
            <a:r>
              <a:rPr lang="cs-CZ" sz="2000" b="1" dirty="0">
                <a:solidFill>
                  <a:srgbClr val="002060"/>
                </a:solidFill>
              </a:rPr>
              <a:t>ZB?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BMI = hmotnost / výška</a:t>
            </a:r>
            <a:r>
              <a:rPr lang="cs-CZ" sz="2000" b="1" baseline="30000" dirty="0">
                <a:latin typeface="Calibri" pitchFamily="34" charset="0"/>
              </a:rPr>
              <a:t>2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hmotnost = BMI . výška</a:t>
            </a:r>
            <a:r>
              <a:rPr lang="cs-CZ" sz="2000" b="1" baseline="30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 = 22,6 . 1,82 . 1,82 = 74,9 kg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ZB = 5 . EV / hmotnost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EV = (ZB . hmotnost) / 5 = (15 . 74,9) / 5 = 224,7 kcal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EV = 5 . VO</a:t>
            </a:r>
            <a:r>
              <a:rPr lang="cs-CZ" sz="2000" b="1" baseline="-25000" dirty="0">
                <a:latin typeface="Calibri" pitchFamily="34" charset="0"/>
              </a:rPr>
              <a:t>2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 = EV / 5 = 224,7 / 5 = 44,94 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Za 30 min = 44,9 L, za 1 min = 44,94 / 30 = 1,498 L = 1498 ml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 </a:t>
            </a:r>
            <a:r>
              <a:rPr lang="cs-CZ" sz="2000" b="1" dirty="0">
                <a:latin typeface="Calibri" pitchFamily="34" charset="0"/>
              </a:rPr>
              <a:t>/min = 1498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 </a:t>
            </a:r>
            <a:r>
              <a:rPr lang="cs-CZ" sz="2000" b="1" dirty="0">
                <a:latin typeface="Calibri" pitchFamily="34" charset="0"/>
              </a:rPr>
              <a:t>/kg.min = 1498 / 74,9 = </a:t>
            </a:r>
            <a:r>
              <a:rPr lang="cs-CZ" sz="2000" b="1" dirty="0">
                <a:solidFill>
                  <a:srgbClr val="FF0000"/>
                </a:solidFill>
                <a:latin typeface="Calibri" pitchFamily="34" charset="0"/>
              </a:rPr>
              <a:t>20 ml/kg.min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cs-CZ" sz="2000" b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25193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  <a:r>
              <a:rPr lang="cs-CZ" sz="160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/trénink: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EV / 5 = 525,74 / 5 = 105,15 L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0241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  <a:r>
              <a:rPr lang="cs-CZ" sz="160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/trénink: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EV / 5 = 525,74 / 5 = 105,15 L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/kg.min: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VO</a:t>
            </a:r>
            <a:r>
              <a:rPr lang="cs-CZ" sz="1600" baseline="-25000">
                <a:solidFill>
                  <a:schemeClr val="accent2"/>
                </a:solidFill>
              </a:rPr>
              <a:t>2 </a:t>
            </a:r>
            <a:r>
              <a:rPr lang="cs-CZ" sz="1600">
                <a:solidFill>
                  <a:schemeClr val="accent2"/>
                </a:solidFill>
              </a:rPr>
              <a:t>/min =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8313" y="476250"/>
            <a:ext cx="82804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105000"/>
              </a:lnSpc>
            </a:pPr>
            <a:r>
              <a:rPr lang="cs-CZ" sz="2000" b="1" dirty="0">
                <a:solidFill>
                  <a:srgbClr val="002060"/>
                </a:solidFill>
              </a:rPr>
              <a:t>Jakou má VO</a:t>
            </a:r>
            <a:r>
              <a:rPr lang="cs-CZ" sz="2000" b="1" baseline="-25000" dirty="0">
                <a:solidFill>
                  <a:srgbClr val="002060"/>
                </a:solidFill>
              </a:rPr>
              <a:t>2</a:t>
            </a:r>
            <a:r>
              <a:rPr lang="cs-CZ" sz="2000" b="1" dirty="0">
                <a:solidFill>
                  <a:srgbClr val="002060"/>
                </a:solidFill>
              </a:rPr>
              <a:t>/kg max 22letý muž (</a:t>
            </a:r>
            <a:r>
              <a:rPr lang="cs-CZ" sz="2000" b="1" dirty="0" err="1">
                <a:solidFill>
                  <a:srgbClr val="002060"/>
                </a:solidFill>
              </a:rPr>
              <a:t>TFklid</a:t>
            </a:r>
            <a:r>
              <a:rPr lang="cs-CZ" sz="2000" b="1" dirty="0">
                <a:solidFill>
                  <a:srgbClr val="002060"/>
                </a:solidFill>
              </a:rPr>
              <a:t> = 60 tepů/min, výška 184 cm,</a:t>
            </a:r>
          </a:p>
          <a:p>
            <a:pPr>
              <a:lnSpc>
                <a:spcPct val="105000"/>
              </a:lnSpc>
            </a:pPr>
            <a:r>
              <a:rPr lang="cs-CZ" sz="2000" b="1" dirty="0" smtClean="0">
                <a:solidFill>
                  <a:srgbClr val="002060"/>
                </a:solidFill>
              </a:rPr>
              <a:t>BMI </a:t>
            </a:r>
            <a:r>
              <a:rPr lang="cs-CZ" sz="2000" b="1" dirty="0">
                <a:solidFill>
                  <a:srgbClr val="002060"/>
                </a:solidFill>
              </a:rPr>
              <a:t>= 23 kg/m</a:t>
            </a:r>
            <a:r>
              <a:rPr lang="cs-CZ" sz="2000" b="1" baseline="30000" dirty="0">
                <a:solidFill>
                  <a:srgbClr val="002060"/>
                </a:solidFill>
              </a:rPr>
              <a:t>2</a:t>
            </a:r>
            <a:r>
              <a:rPr lang="cs-CZ" sz="2000" b="1" dirty="0">
                <a:solidFill>
                  <a:srgbClr val="002060"/>
                </a:solidFill>
              </a:rPr>
              <a:t>), který měl při 40min tréninku TFc = 164 </a:t>
            </a:r>
            <a:r>
              <a:rPr lang="cs-CZ" sz="2000" b="1" dirty="0" smtClean="0">
                <a:solidFill>
                  <a:srgbClr val="002060"/>
                </a:solidFill>
              </a:rPr>
              <a:t>tepů/min a </a:t>
            </a:r>
            <a:r>
              <a:rPr lang="cs-CZ" sz="2000" b="1" dirty="0">
                <a:solidFill>
                  <a:srgbClr val="002060"/>
                </a:solidFill>
              </a:rPr>
              <a:t>získal v tomto tréninku 39 ZB?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Hmotnost = BMI . výška</a:t>
            </a:r>
            <a:r>
              <a:rPr lang="cs-CZ" sz="2000" b="1" baseline="30000" dirty="0">
                <a:latin typeface="Calibri" pitchFamily="34" charset="0"/>
              </a:rPr>
              <a:t>2 </a:t>
            </a:r>
            <a:r>
              <a:rPr lang="cs-CZ" sz="2000" b="1" dirty="0">
                <a:latin typeface="Calibri" pitchFamily="34" charset="0"/>
              </a:rPr>
              <a:t>= 23 . 1,84 . 1,84 = 77,9 kg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MTR = </a:t>
            </a:r>
            <a:r>
              <a:rPr lang="cs-CZ" sz="2000" b="1" dirty="0" err="1">
                <a:latin typeface="Calibri" pitchFamily="34" charset="0"/>
              </a:rPr>
              <a:t>TFmax</a:t>
            </a:r>
            <a:r>
              <a:rPr lang="cs-CZ" sz="2000" b="1" dirty="0">
                <a:latin typeface="Calibri" pitchFamily="34" charset="0"/>
              </a:rPr>
              <a:t> – </a:t>
            </a:r>
            <a:r>
              <a:rPr lang="cs-CZ" sz="2000" b="1" dirty="0" err="1">
                <a:latin typeface="Calibri" pitchFamily="34" charset="0"/>
              </a:rPr>
              <a:t>TFklid</a:t>
            </a:r>
            <a:r>
              <a:rPr lang="cs-CZ" sz="2000" b="1" dirty="0">
                <a:latin typeface="Calibri" pitchFamily="34" charset="0"/>
              </a:rPr>
              <a:t> = 220 – 22 – 60 = 138 tepů/min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ZC % = 100 . (TFc – </a:t>
            </a:r>
            <a:r>
              <a:rPr lang="cs-CZ" sz="2000" b="1" dirty="0" err="1">
                <a:latin typeface="Calibri" pitchFamily="34" charset="0"/>
              </a:rPr>
              <a:t>TFklid</a:t>
            </a:r>
            <a:r>
              <a:rPr lang="cs-CZ" sz="2000" b="1" dirty="0">
                <a:latin typeface="Calibri" pitchFamily="34" charset="0"/>
              </a:rPr>
              <a:t>) / MTR = 100 . (164 – 60) / 138 =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	= 104 / 138 = </a:t>
            </a:r>
            <a:r>
              <a:rPr lang="cs-CZ" sz="2000" b="1" u="sng" dirty="0">
                <a:latin typeface="Calibri" pitchFamily="34" charset="0"/>
              </a:rPr>
              <a:t>75,4 %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ZB = 5EV/hmotnost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EV = (ZB . hmotnost) / 5 = (39 . 77,9) / 5 = 607,6 kcal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 = EV / 5 = 121,5 L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/min = 121,5 L za 40 min, za 1 min = 121,5 / 40 = 3,038 L = 3038 ml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/kg.min = 3038 ml / kg = 3038 / 77,9 = 39 ml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/kg.min 39 ml = 75,4 %, </a:t>
            </a:r>
          </a:p>
          <a:p>
            <a:pPr marL="609600" indent="-609600">
              <a:lnSpc>
                <a:spcPct val="105000"/>
              </a:lnSpc>
            </a:pPr>
            <a:r>
              <a:rPr lang="cs-CZ" sz="2000" b="1" dirty="0">
                <a:latin typeface="Calibri" pitchFamily="34" charset="0"/>
              </a:rPr>
              <a:t>VO</a:t>
            </a:r>
            <a:r>
              <a:rPr lang="cs-CZ" sz="2000" b="1" baseline="-25000" dirty="0">
                <a:latin typeface="Calibri" pitchFamily="34" charset="0"/>
              </a:rPr>
              <a:t>2</a:t>
            </a:r>
            <a:r>
              <a:rPr lang="cs-CZ" sz="2000" b="1" dirty="0">
                <a:latin typeface="Calibri" pitchFamily="34" charset="0"/>
              </a:rPr>
              <a:t>/kg max (100 %) = </a:t>
            </a:r>
            <a:r>
              <a:rPr lang="cs-CZ" sz="2000" b="1" dirty="0" err="1">
                <a:latin typeface="Calibri" pitchFamily="34" charset="0"/>
              </a:rPr>
              <a:t>100</a:t>
            </a:r>
            <a:r>
              <a:rPr lang="cs-CZ" sz="2000" b="1" dirty="0">
                <a:latin typeface="Calibri" pitchFamily="34" charset="0"/>
              </a:rPr>
              <a:t> . (39 / 75,4) = </a:t>
            </a:r>
            <a:r>
              <a:rPr lang="cs-CZ" sz="2000" b="1" dirty="0">
                <a:solidFill>
                  <a:srgbClr val="FF0000"/>
                </a:solidFill>
                <a:latin typeface="Calibri" pitchFamily="34" charset="0"/>
              </a:rPr>
              <a:t>51,7 ml/kg.min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3115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  <a:r>
              <a:rPr lang="cs-CZ" sz="160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/trénink: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EV / 5 = 525,74 / 5 = 105,15 L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/kg.min: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 </a:t>
            </a:r>
            <a:r>
              <a:rPr lang="cs-CZ" sz="1600">
                <a:solidFill>
                  <a:schemeClr val="accent2"/>
                </a:solidFill>
              </a:rPr>
              <a:t>/min =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 max: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30,73 ml = 68,5 %,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= (30,73 / 68,5) . 100 = 44,86 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002060"/>
                </a:solidFill>
              </a:rPr>
              <a:t>Jakou by měla mít optimální TFc při 45min cvičení 25letá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žena </a:t>
            </a:r>
            <a:r>
              <a:rPr lang="cs-CZ" sz="2400" b="1" dirty="0">
                <a:solidFill>
                  <a:srgbClr val="002060"/>
                </a:solidFill>
              </a:rPr>
              <a:t>(VO</a:t>
            </a:r>
            <a:r>
              <a:rPr lang="cs-CZ" sz="2400" b="1" baseline="-25000" dirty="0">
                <a:solidFill>
                  <a:srgbClr val="002060"/>
                </a:solidFill>
              </a:rPr>
              <a:t>2</a:t>
            </a:r>
            <a:r>
              <a:rPr lang="cs-CZ" sz="2400" b="1" dirty="0">
                <a:solidFill>
                  <a:srgbClr val="002060"/>
                </a:solidFill>
              </a:rPr>
              <a:t>/kg max = 38,5 ml, hmotnost = 65 kg, </a:t>
            </a:r>
            <a:r>
              <a:rPr lang="cs-CZ" sz="2400" b="1" dirty="0" err="1" smtClean="0">
                <a:solidFill>
                  <a:srgbClr val="002060"/>
                </a:solidFill>
              </a:rPr>
              <a:t>TFklid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>
                <a:solidFill>
                  <a:srgbClr val="002060"/>
                </a:solidFill>
              </a:rPr>
              <a:t>= 69 tepů/min), která za ně získá 30,76 ZB?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EV = (ZB . hmotnost) / 5 = (30,76 . 65) / 5 = 399,88 kcal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VO</a:t>
            </a:r>
            <a:r>
              <a:rPr lang="cs-CZ" sz="2400" b="1" baseline="-25000" dirty="0">
                <a:latin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</a:rPr>
              <a:t> = EV / 5 = 399,88 / 5 = 79,98 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VO</a:t>
            </a:r>
            <a:r>
              <a:rPr lang="cs-CZ" sz="2400" b="1" baseline="-25000" dirty="0">
                <a:latin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</a:rPr>
              <a:t>/kg.min = 79,98 / 65 / 45 = 0,027344 L = 27,34 ml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% VO</a:t>
            </a:r>
            <a:r>
              <a:rPr lang="cs-CZ" sz="2400" b="1" baseline="-25000" dirty="0">
                <a:latin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</a:rPr>
              <a:t>/kg.min = VO</a:t>
            </a:r>
            <a:r>
              <a:rPr lang="cs-CZ" sz="2400" b="1" baseline="-25000" dirty="0">
                <a:latin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</a:rPr>
              <a:t>/kg.min / VO</a:t>
            </a:r>
            <a:r>
              <a:rPr lang="cs-CZ" sz="2400" b="1" baseline="-25000" dirty="0">
                <a:latin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</a:rPr>
              <a:t>/kg.min max 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	= 27,34 / 38,5 = 71 %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MTR = </a:t>
            </a:r>
            <a:r>
              <a:rPr lang="cs-CZ" sz="2400" b="1" dirty="0" err="1">
                <a:latin typeface="Calibri" pitchFamily="34" charset="0"/>
              </a:rPr>
              <a:t>TFmax</a:t>
            </a:r>
            <a:r>
              <a:rPr lang="cs-CZ" sz="2400" b="1" dirty="0">
                <a:latin typeface="Calibri" pitchFamily="34" charset="0"/>
              </a:rPr>
              <a:t> – </a:t>
            </a:r>
            <a:r>
              <a:rPr lang="cs-CZ" sz="2400" b="1" dirty="0" err="1">
                <a:latin typeface="Calibri" pitchFamily="34" charset="0"/>
              </a:rPr>
              <a:t>TFklid</a:t>
            </a:r>
            <a:r>
              <a:rPr lang="cs-CZ" sz="2400" b="1" dirty="0">
                <a:latin typeface="Calibri" pitchFamily="34" charset="0"/>
              </a:rPr>
              <a:t> = 220 – 25 – 69 = 126 tepů/min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71 % MTR = 0,71 . 126 = 89 tepů/min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>
                <a:latin typeface="Calibri" pitchFamily="34" charset="0"/>
              </a:rPr>
              <a:t>TFc = </a:t>
            </a:r>
            <a:r>
              <a:rPr lang="cs-CZ" sz="2400" b="1" dirty="0" err="1">
                <a:latin typeface="Calibri" pitchFamily="34" charset="0"/>
              </a:rPr>
              <a:t>TFklid</a:t>
            </a:r>
            <a:r>
              <a:rPr lang="cs-CZ" sz="2400" b="1" dirty="0">
                <a:latin typeface="Calibri" pitchFamily="34" charset="0"/>
              </a:rPr>
              <a:t> + TF při 71 % MTR = 69 + 89 = </a:t>
            </a:r>
            <a:r>
              <a:rPr lang="cs-CZ" sz="2400" b="1" dirty="0">
                <a:solidFill>
                  <a:srgbClr val="FF0000"/>
                </a:solidFill>
                <a:latin typeface="Calibri" pitchFamily="34" charset="0"/>
              </a:rPr>
              <a:t>158 tepů/min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4559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  <a:r>
              <a:rPr lang="cs-CZ" sz="160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/trénink: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EV / 5 = 525,74 / 5 = 105,15 L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/kg.min: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 </a:t>
            </a:r>
            <a:r>
              <a:rPr lang="cs-CZ" sz="1600">
                <a:solidFill>
                  <a:schemeClr val="accent2"/>
                </a:solidFill>
              </a:rPr>
              <a:t>/min =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 max: </a:t>
            </a:r>
            <a:r>
              <a:rPr lang="cs-CZ" sz="1600">
                <a:solidFill>
                  <a:schemeClr val="accent2"/>
                </a:solidFill>
              </a:rPr>
              <a:t>30,73 ml = 68,5 %,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= (30,73 / 68,5) . 100 = 44,86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Optimální TFc: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% ZC = 60 + (VO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/ 3,5) = 60 + 12,82 = 72,82 %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sz="2800" b="1" dirty="0">
                <a:solidFill>
                  <a:srgbClr val="002060"/>
                </a:solidFill>
              </a:rPr>
              <a:t>Jakou má průměrnou rychlost pohybu </a:t>
            </a:r>
            <a:r>
              <a:rPr lang="cs-CZ" sz="2800" b="1" dirty="0" smtClean="0">
                <a:solidFill>
                  <a:srgbClr val="002060"/>
                </a:solidFill>
              </a:rPr>
              <a:t>má žena</a:t>
            </a:r>
            <a:r>
              <a:rPr lang="cs-CZ" sz="2800" b="1" dirty="0">
                <a:solidFill>
                  <a:srgbClr val="002060"/>
                </a:solidFill>
              </a:rPr>
              <a:t>, která trénuje obden a získá za </a:t>
            </a:r>
            <a:r>
              <a:rPr lang="cs-CZ" sz="2800" b="1" dirty="0" smtClean="0">
                <a:solidFill>
                  <a:srgbClr val="002060"/>
                </a:solidFill>
              </a:rPr>
              <a:t>týden 98,012 </a:t>
            </a:r>
            <a:r>
              <a:rPr lang="cs-CZ" sz="2800" b="1" dirty="0">
                <a:solidFill>
                  <a:srgbClr val="002060"/>
                </a:solidFill>
              </a:rPr>
              <a:t>ZB?</a:t>
            </a:r>
          </a:p>
          <a:p>
            <a:pPr>
              <a:buFontTx/>
              <a:buNone/>
            </a:pPr>
            <a:r>
              <a:rPr lang="cs-CZ" sz="2800" b="1" dirty="0">
                <a:latin typeface="Calibri" pitchFamily="34" charset="0"/>
              </a:rPr>
              <a:t>ZB/min = 98,012 / 3,5 / 45 = 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</a:rPr>
              <a:t>0,6223</a:t>
            </a:r>
          </a:p>
          <a:p>
            <a:pPr>
              <a:buFontTx/>
              <a:buNone/>
            </a:pPr>
            <a:r>
              <a:rPr lang="cs-CZ" sz="2800" b="1" dirty="0">
                <a:latin typeface="Calibri" pitchFamily="34" charset="0"/>
              </a:rPr>
              <a:t>To odpovídá rychlosti 7,1 km/hod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48400"/>
        </p:xfrm>
        <a:graphic>
          <a:graphicData uri="http://schemas.openxmlformats.org/drawingml/2006/table">
            <a:tbl>
              <a:tblPr/>
              <a:tblGrid>
                <a:gridCol w="1371600"/>
                <a:gridCol w="1285875"/>
                <a:gridCol w="1498600"/>
                <a:gridCol w="1289050"/>
                <a:gridCol w="1498600"/>
                <a:gridCol w="12858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0,1514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0,1558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0,5709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1,0159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0,1604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1,0253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0,1651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0,5985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0,1701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0,6129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1,0440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0,6223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1,0534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0,1807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0,6316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1,0628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0,1862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0,6410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0,6504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1,0815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0,6598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1,0909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0,2041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0,6691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1,1003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0,6785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0,2170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0,6879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1,1190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0,2238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0,6973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1,1284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0,7066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1,1378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0,7160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1,1471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0,2452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0,7254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1,1565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0,2528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1,1659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0,7535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0,2766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1,1940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0,2849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1,2034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0,7816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1,2127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0,3022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0,7910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1,2221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834" name="Oval 186"/>
          <p:cNvSpPr>
            <a:spLocks noChangeArrowheads="1"/>
          </p:cNvSpPr>
          <p:nvPr/>
        </p:nvSpPr>
        <p:spPr bwMode="auto">
          <a:xfrm>
            <a:off x="5292725" y="1844675"/>
            <a:ext cx="574675" cy="2889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835" name="Oval 187"/>
          <p:cNvSpPr>
            <a:spLocks noChangeArrowheads="1"/>
          </p:cNvSpPr>
          <p:nvPr/>
        </p:nvSpPr>
        <p:spPr bwMode="auto">
          <a:xfrm>
            <a:off x="4141788" y="1844675"/>
            <a:ext cx="574675" cy="2889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4" grpId="0" animBg="1"/>
      <p:bldP spid="278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41036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  <a:r>
              <a:rPr lang="cs-CZ" sz="160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/trénink: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EV / 5 = 525,74 / 5 = 105,15 L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/kg.min: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 </a:t>
            </a:r>
            <a:r>
              <a:rPr lang="cs-CZ" sz="1600">
                <a:solidFill>
                  <a:schemeClr val="accent2"/>
                </a:solidFill>
              </a:rPr>
              <a:t>/min =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 max: </a:t>
            </a:r>
            <a:r>
              <a:rPr lang="cs-CZ" sz="1600">
                <a:solidFill>
                  <a:schemeClr val="accent2"/>
                </a:solidFill>
              </a:rPr>
              <a:t>30,73 ml = 68,5 %,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= (30,73 / 68,5) . 100 = 44,86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Optimální TFc: </a:t>
            </a:r>
            <a:r>
              <a:rPr lang="cs-CZ" sz="1600">
                <a:solidFill>
                  <a:schemeClr val="accent2"/>
                </a:solidFill>
              </a:rPr>
              <a:t>% ZC = 60 + (VO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/ 3,5) = 60 + 12,82 = 72,82 %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Rychlost pohybu: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ZB/min = ZB/trénink / 45 = 34,57 / 45 = 0,7682 ZB/min = 8,6 – 8,7 km/hod (viz tabulka)</a:t>
            </a:r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04800" y="16764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VO</a:t>
            </a:r>
            <a:r>
              <a:rPr lang="cs-CZ" b="1" baseline="-25000">
                <a:solidFill>
                  <a:schemeClr val="tx2"/>
                </a:solidFill>
              </a:rPr>
              <a:t>2</a:t>
            </a:r>
            <a:r>
              <a:rPr lang="cs-CZ" b="1">
                <a:solidFill>
                  <a:schemeClr val="tx2"/>
                </a:solidFill>
              </a:rPr>
              <a:t>/kg</a:t>
            </a:r>
            <a:r>
              <a:rPr lang="cs-CZ" b="1"/>
              <a:t>  </a:t>
            </a:r>
            <a:r>
              <a:rPr lang="cs-CZ"/>
              <a:t>(ml)</a:t>
            </a:r>
            <a:r>
              <a:rPr lang="cs-CZ" b="1"/>
              <a:t> = (0,395 . </a:t>
            </a:r>
            <a:r>
              <a:rPr lang="cs-CZ" b="1" u="sng"/>
              <a:t>v</a:t>
            </a:r>
            <a:r>
              <a:rPr lang="cs-CZ" b="1" baseline="30000"/>
              <a:t>2</a:t>
            </a:r>
            <a:r>
              <a:rPr lang="cs-CZ" b="1"/>
              <a:t>) + 4,268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>
                <a:latin typeface="Arial Narrow" pitchFamily="34" charset="0"/>
              </a:rPr>
              <a:t>Spotřeba kyslíku (VO</a:t>
            </a:r>
            <a:r>
              <a:rPr lang="cs-CZ" sz="3200" b="1" baseline="-25000">
                <a:latin typeface="Arial Narrow" pitchFamily="34" charset="0"/>
              </a:rPr>
              <a:t>2</a:t>
            </a:r>
            <a:r>
              <a:rPr lang="cs-CZ" sz="3200" b="1">
                <a:latin typeface="Arial Narrow" pitchFamily="34" charset="0"/>
              </a:rPr>
              <a:t>/kg) při chůzi                             (do </a:t>
            </a:r>
            <a:r>
              <a:rPr lang="cs-CZ" sz="3200" b="1" u="sng">
                <a:solidFill>
                  <a:schemeClr val="tx2"/>
                </a:solidFill>
                <a:latin typeface="Arial Narrow" pitchFamily="34" charset="0"/>
              </a:rPr>
              <a:t>v</a:t>
            </a:r>
            <a:r>
              <a:rPr lang="cs-CZ" sz="3200" b="1">
                <a:solidFill>
                  <a:schemeClr val="tx2"/>
                </a:solidFill>
                <a:latin typeface="Arial Narrow" pitchFamily="34" charset="0"/>
              </a:rPr>
              <a:t> = 7,259 km/h)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VO</a:t>
            </a:r>
            <a:r>
              <a:rPr lang="cs-CZ" b="1" baseline="-25000">
                <a:solidFill>
                  <a:schemeClr val="tx2"/>
                </a:solidFill>
              </a:rPr>
              <a:t>2</a:t>
            </a:r>
            <a:r>
              <a:rPr lang="cs-CZ" b="1">
                <a:solidFill>
                  <a:schemeClr val="tx2"/>
                </a:solidFill>
              </a:rPr>
              <a:t>/kg</a:t>
            </a:r>
            <a:r>
              <a:rPr lang="cs-CZ" b="1"/>
              <a:t>  </a:t>
            </a:r>
            <a:r>
              <a:rPr lang="cs-CZ"/>
              <a:t>(ml) </a:t>
            </a:r>
            <a:r>
              <a:rPr lang="cs-CZ" b="1"/>
              <a:t>= (3,749 . </a:t>
            </a:r>
            <a:r>
              <a:rPr lang="cs-CZ" b="1" u="sng"/>
              <a:t>v</a:t>
            </a:r>
            <a:r>
              <a:rPr lang="cs-CZ" b="1"/>
              <a:t>) - 2,133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8600" y="3733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b="1">
                <a:latin typeface="Arial Narrow" pitchFamily="34" charset="0"/>
              </a:rPr>
              <a:t>Spotřeba kyslíku (VO</a:t>
            </a:r>
            <a:r>
              <a:rPr lang="cs-CZ" sz="3200" b="1" baseline="-25000">
                <a:latin typeface="Arial Narrow" pitchFamily="34" charset="0"/>
              </a:rPr>
              <a:t>2</a:t>
            </a:r>
            <a:r>
              <a:rPr lang="cs-CZ" sz="3200" b="1">
                <a:latin typeface="Arial Narrow" pitchFamily="34" charset="0"/>
              </a:rPr>
              <a:t>/kg) při běhu                              (od </a:t>
            </a:r>
            <a:r>
              <a:rPr lang="cs-CZ" sz="3200" b="1" u="sng">
                <a:solidFill>
                  <a:schemeClr val="tx2"/>
                </a:solidFill>
                <a:latin typeface="Arial Narrow" pitchFamily="34" charset="0"/>
              </a:rPr>
              <a:t>v</a:t>
            </a:r>
            <a:r>
              <a:rPr lang="cs-CZ" sz="3200" b="1">
                <a:solidFill>
                  <a:schemeClr val="tx2"/>
                </a:solidFill>
                <a:latin typeface="Arial Narrow" pitchFamily="34" charset="0"/>
              </a:rPr>
              <a:t> = 7,259 km/h)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1" grpId="0" autoUpdateAnimBg="0"/>
      <p:bldP spid="410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48400"/>
        </p:xfrm>
        <a:graphic>
          <a:graphicData uri="http://schemas.openxmlformats.org/drawingml/2006/table">
            <a:tbl>
              <a:tblPr/>
              <a:tblGrid>
                <a:gridCol w="1371600"/>
                <a:gridCol w="1285875"/>
                <a:gridCol w="1498600"/>
                <a:gridCol w="1289050"/>
                <a:gridCol w="1498600"/>
                <a:gridCol w="12858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0,1514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1,0065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0,1558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0,5709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1,0159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0,1604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1,0253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0,1651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0,5985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0,1701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0,6129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1,0440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0,6223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1,0534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0,1807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0,6316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1,0628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0,1862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0,6410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0,6504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1,0815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0,1980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0,6598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1,0909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0,2041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0,6691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1,1003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0,6785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0,2170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0,6879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1,1190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0,2238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0,6973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1,1284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0,7066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1,1378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0,2379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0,7160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1,1471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0,2452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0,7254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1,1565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0,2528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1,1659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0,2685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0,7535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0,2766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1,1940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0,2849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1,2034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0,2935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0,7816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1,2127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0,3022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0,7910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1,2221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834" name="Oval 186"/>
          <p:cNvSpPr>
            <a:spLocks noChangeArrowheads="1"/>
          </p:cNvSpPr>
          <p:nvPr/>
        </p:nvSpPr>
        <p:spPr bwMode="auto">
          <a:xfrm>
            <a:off x="5292725" y="5516339"/>
            <a:ext cx="574675" cy="2889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835" name="Oval 187"/>
          <p:cNvSpPr>
            <a:spLocks noChangeArrowheads="1"/>
          </p:cNvSpPr>
          <p:nvPr/>
        </p:nvSpPr>
        <p:spPr bwMode="auto">
          <a:xfrm>
            <a:off x="4141788" y="5516339"/>
            <a:ext cx="574675" cy="2889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Oval 186"/>
          <p:cNvSpPr>
            <a:spLocks noChangeArrowheads="1"/>
          </p:cNvSpPr>
          <p:nvPr/>
        </p:nvSpPr>
        <p:spPr bwMode="auto">
          <a:xfrm>
            <a:off x="5292080" y="5733256"/>
            <a:ext cx="574675" cy="2889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Oval 187"/>
          <p:cNvSpPr>
            <a:spLocks noChangeArrowheads="1"/>
          </p:cNvSpPr>
          <p:nvPr/>
        </p:nvSpPr>
        <p:spPr bwMode="auto">
          <a:xfrm>
            <a:off x="4139952" y="5733256"/>
            <a:ext cx="574675" cy="288925"/>
          </a:xfrm>
          <a:prstGeom prst="ellips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34" grpId="0" animBg="1"/>
      <p:bldP spid="27835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4721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/>
              <a:t>25 letý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Hmotnost: </a:t>
            </a:r>
            <a:r>
              <a:rPr lang="cs-CZ" sz="1600">
                <a:solidFill>
                  <a:schemeClr val="accent2"/>
                </a:solidFill>
              </a:rPr>
              <a:t>BMI . výška</a:t>
            </a:r>
            <a:r>
              <a:rPr lang="cs-CZ" sz="1600" baseline="30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24 . 1,78 . 1,78 = 76,04 kg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MTR: </a:t>
            </a:r>
            <a:r>
              <a:rPr lang="cs-CZ" sz="1600">
                <a:solidFill>
                  <a:schemeClr val="accent2"/>
                </a:solidFill>
              </a:rPr>
              <a:t>TFmax – TFklid = 220 – 25 – 68 = 127 tepů/min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% ZC: </a:t>
            </a:r>
            <a:r>
              <a:rPr lang="cs-CZ" sz="1600">
                <a:solidFill>
                  <a:schemeClr val="accent2"/>
                </a:solidFill>
              </a:rPr>
              <a:t>100 . ((TFc – TFklid) / MTR) = 100 . (0,6850) = 68,5 %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ZB/trénink: </a:t>
            </a:r>
            <a:r>
              <a:rPr lang="cs-CZ" sz="1600">
                <a:solidFill>
                  <a:schemeClr val="accent2"/>
                </a:solidFill>
              </a:rPr>
              <a:t>121 / 3,5 = 34,57 ZB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EV/trénink: </a:t>
            </a:r>
            <a:r>
              <a:rPr lang="cs-CZ" sz="160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/trénink: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 = EV / 5 = 525,74 / 5 = 105,15 L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/kg.min: </a:t>
            </a:r>
            <a:r>
              <a:rPr lang="cs-CZ" sz="1600">
                <a:solidFill>
                  <a:schemeClr val="accent2"/>
                </a:solidFill>
              </a:rPr>
              <a:t>VO</a:t>
            </a:r>
            <a:r>
              <a:rPr lang="cs-CZ" sz="1600" baseline="-25000">
                <a:solidFill>
                  <a:schemeClr val="accent2"/>
                </a:solidFill>
              </a:rPr>
              <a:t>2 </a:t>
            </a:r>
            <a:r>
              <a:rPr lang="cs-CZ" sz="1600">
                <a:solidFill>
                  <a:schemeClr val="accent2"/>
                </a:solidFill>
              </a:rPr>
              <a:t>/min =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VO</a:t>
            </a:r>
            <a:r>
              <a:rPr lang="cs-CZ" sz="1800" baseline="-25000"/>
              <a:t>2</a:t>
            </a:r>
            <a:r>
              <a:rPr lang="cs-CZ" sz="1800"/>
              <a:t>/kg max: </a:t>
            </a:r>
            <a:r>
              <a:rPr lang="cs-CZ" sz="1600">
                <a:solidFill>
                  <a:schemeClr val="accent2"/>
                </a:solidFill>
              </a:rPr>
              <a:t>30,73 ml = 68,5 %,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= (30,73 / 68,5) . 100 = 44,86 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Optimální TFc: </a:t>
            </a:r>
            <a:r>
              <a:rPr lang="cs-CZ" sz="1600">
                <a:solidFill>
                  <a:schemeClr val="accent2"/>
                </a:solidFill>
              </a:rPr>
              <a:t>% ZC = 60 + (VO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/kg.min max / 3,5) = 60 + 12,82 = 72,82 %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Rychlost pohybu: </a:t>
            </a:r>
            <a:r>
              <a:rPr lang="cs-CZ" sz="1600">
                <a:solidFill>
                  <a:schemeClr val="accent2"/>
                </a:solidFill>
              </a:rPr>
              <a:t>ZB/min = ZB/trénink / 45 = 34,57 / 45 = 0,7682 ZB/min = 8,6 – 8,7 km/hod (viz tabulka)</a:t>
            </a:r>
            <a:endParaRPr lang="cs-CZ" sz="1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/>
              <a:t>Optimální rychlost pohybu: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Optimální % ZC = 72,82. Optimální VO</a:t>
            </a:r>
            <a:r>
              <a:rPr lang="cs-CZ" sz="1600" baseline="-25000">
                <a:solidFill>
                  <a:schemeClr val="accent2"/>
                </a:solidFill>
              </a:rPr>
              <a:t>2</a:t>
            </a:r>
            <a:r>
              <a:rPr lang="cs-CZ" sz="1600">
                <a:solidFill>
                  <a:schemeClr val="accent2"/>
                </a:solidFill>
              </a:rPr>
              <a:t>/kg při tréninku = 0,7282 . 44,86 =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32,67 ml. Optimální EV/kg.min = 32,67 . 5 = 163,34 cal = 0,16334 kcal.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600">
                <a:solidFill>
                  <a:schemeClr val="accent2"/>
                </a:solidFill>
              </a:rPr>
              <a:t>	ZB = 5 . EV = 0,8167 ZB =  9,01 km/hod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cs-CZ" sz="1800" dirty="0"/>
              <a:t>25 </a:t>
            </a:r>
            <a:r>
              <a:rPr lang="cs-CZ" sz="1800" dirty="0" err="1"/>
              <a:t>letý</a:t>
            </a:r>
            <a:r>
              <a:rPr lang="cs-CZ" sz="1800" dirty="0"/>
              <a:t>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Hmotnost: </a:t>
            </a:r>
            <a:r>
              <a:rPr lang="cs-CZ" sz="1600" dirty="0">
                <a:solidFill>
                  <a:schemeClr val="accent2"/>
                </a:solidFill>
              </a:rPr>
              <a:t>BMI . výška</a:t>
            </a:r>
            <a:r>
              <a:rPr lang="cs-CZ" sz="1600" baseline="30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 = 24 . 1,78 . 1,78 = 76,04 kg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MTR: </a:t>
            </a:r>
            <a:r>
              <a:rPr lang="cs-CZ" sz="1600" dirty="0" err="1">
                <a:solidFill>
                  <a:schemeClr val="accent2"/>
                </a:solidFill>
              </a:rPr>
              <a:t>TFmax</a:t>
            </a:r>
            <a:r>
              <a:rPr lang="cs-CZ" sz="1600" dirty="0">
                <a:solidFill>
                  <a:schemeClr val="accent2"/>
                </a:solidFill>
              </a:rPr>
              <a:t> – </a:t>
            </a:r>
            <a:r>
              <a:rPr lang="cs-CZ" sz="1600" dirty="0" err="1">
                <a:solidFill>
                  <a:schemeClr val="accent2"/>
                </a:solidFill>
              </a:rPr>
              <a:t>TFklid</a:t>
            </a:r>
            <a:r>
              <a:rPr lang="cs-CZ" sz="1600" dirty="0">
                <a:solidFill>
                  <a:schemeClr val="accent2"/>
                </a:solidFill>
              </a:rPr>
              <a:t> = 220 – 25 – 68 = 127 tepů/min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% ZC: </a:t>
            </a:r>
            <a:r>
              <a:rPr lang="cs-CZ" sz="1600" dirty="0">
                <a:solidFill>
                  <a:schemeClr val="accent2"/>
                </a:solidFill>
              </a:rPr>
              <a:t>100 . ((TFc – </a:t>
            </a:r>
            <a:r>
              <a:rPr lang="cs-CZ" sz="1600" dirty="0" err="1">
                <a:solidFill>
                  <a:schemeClr val="accent2"/>
                </a:solidFill>
              </a:rPr>
              <a:t>TFklid</a:t>
            </a:r>
            <a:r>
              <a:rPr lang="cs-CZ" sz="1600" dirty="0">
                <a:solidFill>
                  <a:schemeClr val="accent2"/>
                </a:solidFill>
              </a:rPr>
              <a:t>) / MTR) = 100 . (0,6850) = 68,5 %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ZB/trénink: </a:t>
            </a:r>
            <a:r>
              <a:rPr lang="cs-CZ" sz="1600" dirty="0">
                <a:solidFill>
                  <a:schemeClr val="accent2"/>
                </a:solidFill>
              </a:rPr>
              <a:t>121 / 3,5 = 34,57 ZB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EV/trénink: </a:t>
            </a:r>
            <a:r>
              <a:rPr lang="cs-CZ" sz="1600" dirty="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VO</a:t>
            </a:r>
            <a:r>
              <a:rPr lang="cs-CZ" sz="1800" baseline="-25000" dirty="0"/>
              <a:t>2</a:t>
            </a:r>
            <a:r>
              <a:rPr lang="cs-CZ" sz="1800" dirty="0"/>
              <a:t>/trénink: </a:t>
            </a:r>
            <a:r>
              <a:rPr lang="cs-CZ" sz="1600" dirty="0">
                <a:solidFill>
                  <a:schemeClr val="accent2"/>
                </a:solidFill>
              </a:rPr>
              <a:t>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 = EV / 5 = 525,74 / 5 = 105,15 L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VO</a:t>
            </a:r>
            <a:r>
              <a:rPr lang="cs-CZ" sz="1800" baseline="-25000" dirty="0"/>
              <a:t>2</a:t>
            </a:r>
            <a:r>
              <a:rPr lang="cs-CZ" sz="1800" dirty="0"/>
              <a:t>/kg.min: </a:t>
            </a:r>
            <a:r>
              <a:rPr lang="cs-CZ" sz="1600" dirty="0">
                <a:solidFill>
                  <a:schemeClr val="accent2"/>
                </a:solidFill>
              </a:rPr>
              <a:t>VO</a:t>
            </a:r>
            <a:r>
              <a:rPr lang="cs-CZ" sz="1600" baseline="-25000" dirty="0">
                <a:solidFill>
                  <a:schemeClr val="accent2"/>
                </a:solidFill>
              </a:rPr>
              <a:t>2 </a:t>
            </a:r>
            <a:r>
              <a:rPr lang="cs-CZ" sz="1600" dirty="0">
                <a:solidFill>
                  <a:schemeClr val="accent2"/>
                </a:solidFill>
              </a:rPr>
              <a:t>/min = 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VO</a:t>
            </a:r>
            <a:r>
              <a:rPr lang="cs-CZ" sz="1800" baseline="-25000" dirty="0"/>
              <a:t>2</a:t>
            </a:r>
            <a:r>
              <a:rPr lang="cs-CZ" sz="1800" dirty="0"/>
              <a:t>/kg max: </a:t>
            </a:r>
            <a:r>
              <a:rPr lang="cs-CZ" sz="1600" dirty="0">
                <a:solidFill>
                  <a:schemeClr val="accent2"/>
                </a:solidFill>
              </a:rPr>
              <a:t>30,73 ml = 68,5 %, 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/kg.min max = (30,73 / 68,5) . 100 = 44,86 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Optimální TFc: </a:t>
            </a:r>
            <a:r>
              <a:rPr lang="cs-CZ" sz="1600" dirty="0">
                <a:solidFill>
                  <a:schemeClr val="accent2"/>
                </a:solidFill>
              </a:rPr>
              <a:t>% ZC = 60 + (VO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/kg.min max / 3,5) = 60 + 12,82 = 72,82 %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Rychlost pohybu: </a:t>
            </a:r>
            <a:r>
              <a:rPr lang="cs-CZ" sz="1600" dirty="0">
                <a:solidFill>
                  <a:schemeClr val="accent2"/>
                </a:solidFill>
              </a:rPr>
              <a:t>ZB/min = ZB/trénink / 45 = 34,57 / 45 = 0,7682 ZB/min = 8,6 – 8,7 km/hod (viz tabulka)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Optimální rychlost pohybu: </a:t>
            </a:r>
            <a:r>
              <a:rPr lang="cs-CZ" sz="1600" dirty="0">
                <a:solidFill>
                  <a:schemeClr val="accent2"/>
                </a:solidFill>
              </a:rPr>
              <a:t>Optimální % ZC = 72,82. Optimální 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/kg při tréninku = 0,7282 . 44,86 = 32,67 ml. Optimální EV/kg.min = 32,67 . 5 = 163,34 </a:t>
            </a:r>
            <a:r>
              <a:rPr lang="cs-CZ" sz="1600" dirty="0" err="1">
                <a:solidFill>
                  <a:schemeClr val="accent2"/>
                </a:solidFill>
              </a:rPr>
              <a:t>cal</a:t>
            </a:r>
            <a:r>
              <a:rPr lang="cs-CZ" sz="1600" dirty="0">
                <a:solidFill>
                  <a:schemeClr val="accent2"/>
                </a:solidFill>
              </a:rPr>
              <a:t> = 0,16334 kcal. ZB = 5 . EV = 0,8167 ZB =  9,01 km/hod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Energetický výdej/kg týden: </a:t>
            </a:r>
            <a:endParaRPr lang="cs-CZ" sz="18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cs-CZ" sz="1800" dirty="0" smtClean="0"/>
              <a:t>	(</a:t>
            </a:r>
            <a:r>
              <a:rPr lang="cs-CZ" sz="1600" dirty="0">
                <a:solidFill>
                  <a:schemeClr val="accent2"/>
                </a:solidFill>
              </a:rPr>
              <a:t>EV = ZB . Hmotnost) / 5 = (121 . 76,04) / 5 = 9200,84 / 5 = 1840,2 kcal = 24,2 kcal/kg; totéž jako EV = ZB / 5 = 121 / 5 = 24,2 kcal/kg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9753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1800" b="1" dirty="0">
                <a:solidFill>
                  <a:srgbClr val="002060"/>
                </a:solidFill>
              </a:rPr>
              <a:t>25 </a:t>
            </a:r>
            <a:r>
              <a:rPr lang="cs-CZ" sz="1800" b="1" dirty="0" err="1">
                <a:solidFill>
                  <a:srgbClr val="002060"/>
                </a:solidFill>
              </a:rPr>
              <a:t>letý</a:t>
            </a:r>
            <a:r>
              <a:rPr lang="cs-CZ" sz="1800" b="1" dirty="0">
                <a:solidFill>
                  <a:srgbClr val="002060"/>
                </a:solidFill>
              </a:rPr>
              <a:t> muž, BMI 24, výška 178 cm, TF klid = 68 tepů/min, běhá obden při TFc = 155  tepů/min po dobu 45 min, za týden 121 ZB.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Hmotnost: </a:t>
            </a:r>
            <a:r>
              <a:rPr lang="cs-CZ" sz="1600" dirty="0">
                <a:solidFill>
                  <a:schemeClr val="accent2"/>
                </a:solidFill>
              </a:rPr>
              <a:t>BMI . výška</a:t>
            </a:r>
            <a:r>
              <a:rPr lang="cs-CZ" sz="1600" baseline="30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 = 24 . 1,78 . 1,78 = 76,04 kg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MTR: </a:t>
            </a:r>
            <a:r>
              <a:rPr lang="cs-CZ" sz="1600" dirty="0" err="1">
                <a:solidFill>
                  <a:schemeClr val="accent2"/>
                </a:solidFill>
              </a:rPr>
              <a:t>TFmax</a:t>
            </a:r>
            <a:r>
              <a:rPr lang="cs-CZ" sz="1600" dirty="0">
                <a:solidFill>
                  <a:schemeClr val="accent2"/>
                </a:solidFill>
              </a:rPr>
              <a:t> – </a:t>
            </a:r>
            <a:r>
              <a:rPr lang="cs-CZ" sz="1600" dirty="0" err="1">
                <a:solidFill>
                  <a:schemeClr val="accent2"/>
                </a:solidFill>
              </a:rPr>
              <a:t>TFklid</a:t>
            </a:r>
            <a:r>
              <a:rPr lang="cs-CZ" sz="1600" dirty="0">
                <a:solidFill>
                  <a:schemeClr val="accent2"/>
                </a:solidFill>
              </a:rPr>
              <a:t> = 220 – 25 – 68 = 127 tepů/min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% ZC: </a:t>
            </a:r>
            <a:r>
              <a:rPr lang="cs-CZ" sz="1600" dirty="0">
                <a:solidFill>
                  <a:schemeClr val="accent2"/>
                </a:solidFill>
              </a:rPr>
              <a:t>100 . ((TFc – </a:t>
            </a:r>
            <a:r>
              <a:rPr lang="cs-CZ" sz="1600" dirty="0" err="1">
                <a:solidFill>
                  <a:schemeClr val="accent2"/>
                </a:solidFill>
              </a:rPr>
              <a:t>TFklid</a:t>
            </a:r>
            <a:r>
              <a:rPr lang="cs-CZ" sz="1600" dirty="0">
                <a:solidFill>
                  <a:schemeClr val="accent2"/>
                </a:solidFill>
              </a:rPr>
              <a:t>) / MTR) = 100 . (0,6850) = 68,5 %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ZB/trénink: </a:t>
            </a:r>
            <a:r>
              <a:rPr lang="cs-CZ" sz="1600" dirty="0">
                <a:solidFill>
                  <a:schemeClr val="accent2"/>
                </a:solidFill>
              </a:rPr>
              <a:t>121 / 3,5 = 34,57 ZB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EV/trénink: </a:t>
            </a:r>
            <a:r>
              <a:rPr lang="cs-CZ" sz="1600" dirty="0">
                <a:solidFill>
                  <a:schemeClr val="accent2"/>
                </a:solidFill>
              </a:rPr>
              <a:t>(ZB . hmotnost) / 5 = (34,57 . 76,04( / 5 = 525,74 kcal 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VO</a:t>
            </a:r>
            <a:r>
              <a:rPr lang="cs-CZ" sz="1800" baseline="-25000" dirty="0"/>
              <a:t>2</a:t>
            </a:r>
            <a:r>
              <a:rPr lang="cs-CZ" sz="1800" dirty="0"/>
              <a:t>/trénink: </a:t>
            </a:r>
            <a:r>
              <a:rPr lang="cs-CZ" sz="1600" dirty="0">
                <a:solidFill>
                  <a:schemeClr val="accent2"/>
                </a:solidFill>
              </a:rPr>
              <a:t>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 = EV / 5 = 525,74 / 5 = 105,15 L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VO</a:t>
            </a:r>
            <a:r>
              <a:rPr lang="cs-CZ" sz="1800" baseline="-25000" dirty="0"/>
              <a:t>2</a:t>
            </a:r>
            <a:r>
              <a:rPr lang="cs-CZ" sz="1800" dirty="0"/>
              <a:t>/kg.min: </a:t>
            </a:r>
            <a:r>
              <a:rPr lang="cs-CZ" sz="1600" dirty="0">
                <a:solidFill>
                  <a:schemeClr val="accent2"/>
                </a:solidFill>
              </a:rPr>
              <a:t>VO</a:t>
            </a:r>
            <a:r>
              <a:rPr lang="cs-CZ" sz="1600" baseline="-25000" dirty="0">
                <a:solidFill>
                  <a:schemeClr val="accent2"/>
                </a:solidFill>
              </a:rPr>
              <a:t>2 </a:t>
            </a:r>
            <a:r>
              <a:rPr lang="cs-CZ" sz="1600" dirty="0">
                <a:solidFill>
                  <a:schemeClr val="accent2"/>
                </a:solidFill>
              </a:rPr>
              <a:t>/min = 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/trénink / trvání tréninku = 105,15 / 45 = 2,3367 L = 30,73 ml/kg.min 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VO</a:t>
            </a:r>
            <a:r>
              <a:rPr lang="cs-CZ" sz="1800" baseline="-25000" dirty="0"/>
              <a:t>2</a:t>
            </a:r>
            <a:r>
              <a:rPr lang="cs-CZ" sz="1800" dirty="0"/>
              <a:t>/kg max: </a:t>
            </a:r>
            <a:r>
              <a:rPr lang="cs-CZ" sz="1600" dirty="0">
                <a:solidFill>
                  <a:schemeClr val="accent2"/>
                </a:solidFill>
              </a:rPr>
              <a:t>30,73 ml = 68,5 %, 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/kg.min max = (30,73 / 68,5) . 100 = 44,86 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Optimální TFc: </a:t>
            </a:r>
            <a:r>
              <a:rPr lang="cs-CZ" sz="1600" dirty="0">
                <a:solidFill>
                  <a:schemeClr val="accent2"/>
                </a:solidFill>
              </a:rPr>
              <a:t>% ZC = 60 + (VO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/kg.min max / 3,5) = 60 + 12,82 = 72,82 %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Rychlost pohybu: </a:t>
            </a:r>
            <a:r>
              <a:rPr lang="cs-CZ" sz="1600" dirty="0">
                <a:solidFill>
                  <a:schemeClr val="accent2"/>
                </a:solidFill>
              </a:rPr>
              <a:t>ZB/min = ZB/trénink / 45 = 34,57 / 45 = 0,7682 ZB/min = 8,6 – 8,7 km/hod (viz tabulka)</a:t>
            </a:r>
            <a:endParaRPr lang="cs-CZ" sz="18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Optimální rychlost pohybu: </a:t>
            </a:r>
            <a:r>
              <a:rPr lang="cs-CZ" sz="1600" dirty="0">
                <a:solidFill>
                  <a:schemeClr val="accent2"/>
                </a:solidFill>
              </a:rPr>
              <a:t>Optimální % ZC = 72,82. Optimální VO</a:t>
            </a:r>
            <a:r>
              <a:rPr lang="cs-CZ" sz="1600" baseline="-25000" dirty="0">
                <a:solidFill>
                  <a:schemeClr val="accent2"/>
                </a:solidFill>
              </a:rPr>
              <a:t>2</a:t>
            </a:r>
            <a:r>
              <a:rPr lang="cs-CZ" sz="1600" dirty="0">
                <a:solidFill>
                  <a:schemeClr val="accent2"/>
                </a:solidFill>
              </a:rPr>
              <a:t>/kg při tréninku = 0,7282 . 44,86 = 32,67 ml. Optimální EV/kg.min = 32,67 . 5 = 163,34 </a:t>
            </a:r>
            <a:r>
              <a:rPr lang="cs-CZ" sz="1600" dirty="0" err="1">
                <a:solidFill>
                  <a:schemeClr val="accent2"/>
                </a:solidFill>
              </a:rPr>
              <a:t>cal</a:t>
            </a:r>
            <a:r>
              <a:rPr lang="cs-CZ" sz="1600" dirty="0">
                <a:solidFill>
                  <a:schemeClr val="accent2"/>
                </a:solidFill>
              </a:rPr>
              <a:t> = 0,16334 kcal. ZB = 5 . EV = 0,8167 ZB =  9,01 km/hod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cs-CZ" sz="1800" dirty="0"/>
              <a:t>Energetický výdej/kg týden: (</a:t>
            </a:r>
            <a:r>
              <a:rPr lang="cs-CZ" sz="1600" dirty="0">
                <a:solidFill>
                  <a:schemeClr val="accent2"/>
                </a:solidFill>
              </a:rPr>
              <a:t>EV = ZB . Hmotnost) / 5 = (121 . 76,04) / 5 = 9200,84 / 5 = 1840,2 kcal = 24,2 kcal/kg; totéž jako EV = ZB / 5 = 121 / 5 = 24,2 kcal/kg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Chůze </a:t>
            </a:r>
            <a:r>
              <a:rPr lang="cs-CZ" b="1" u="sng"/>
              <a:t>v </a:t>
            </a:r>
            <a:r>
              <a:rPr lang="cs-CZ" b="1"/>
              <a:t>= 5 km/hod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VO</a:t>
            </a:r>
            <a:r>
              <a:rPr lang="cs-CZ" b="1" baseline="-25000">
                <a:solidFill>
                  <a:schemeClr val="tx2"/>
                </a:solidFill>
              </a:rPr>
              <a:t>2</a:t>
            </a:r>
            <a:r>
              <a:rPr lang="cs-CZ" b="1">
                <a:solidFill>
                  <a:schemeClr val="tx2"/>
                </a:solidFill>
              </a:rPr>
              <a:t>/kg</a:t>
            </a:r>
            <a:r>
              <a:rPr lang="cs-CZ" b="1"/>
              <a:t>  </a:t>
            </a:r>
            <a:r>
              <a:rPr lang="cs-CZ"/>
              <a:t>(ml)</a:t>
            </a:r>
            <a:r>
              <a:rPr lang="cs-CZ" b="1"/>
              <a:t> = (0,395 . </a:t>
            </a:r>
            <a:r>
              <a:rPr lang="cs-CZ" b="1" u="sng"/>
              <a:t>v</a:t>
            </a:r>
            <a:r>
              <a:rPr lang="cs-CZ" b="1" baseline="30000"/>
              <a:t>2</a:t>
            </a:r>
            <a:r>
              <a:rPr lang="cs-CZ" b="1"/>
              <a:t>) + 4,268 = (0,395 . 25) + 4,268 = </a:t>
            </a:r>
            <a:r>
              <a:rPr lang="cs-CZ" b="1">
                <a:solidFill>
                  <a:srgbClr val="FF0000"/>
                </a:solidFill>
              </a:rPr>
              <a:t>14,143</a:t>
            </a:r>
            <a:endParaRPr lang="cs-CZ" b="1"/>
          </a:p>
          <a:p>
            <a:pPr>
              <a:spcBef>
                <a:spcPct val="50000"/>
              </a:spcBef>
            </a:pPr>
            <a:r>
              <a:rPr lang="cs-CZ" b="1"/>
              <a:t>VO</a:t>
            </a:r>
            <a:r>
              <a:rPr lang="cs-CZ" b="1" baseline="-25000"/>
              <a:t>2</a:t>
            </a:r>
            <a:r>
              <a:rPr lang="cs-CZ" b="1"/>
              <a:t>/kg (ml) / 40 = ZB</a:t>
            </a:r>
          </a:p>
          <a:p>
            <a:pPr>
              <a:spcBef>
                <a:spcPct val="50000"/>
              </a:spcBef>
            </a:pPr>
            <a:r>
              <a:rPr lang="cs-CZ" b="1"/>
              <a:t>14,143 ml / 40 = </a:t>
            </a:r>
            <a:r>
              <a:rPr lang="cs-CZ" b="1">
                <a:solidFill>
                  <a:srgbClr val="FF0000"/>
                </a:solidFill>
              </a:rPr>
              <a:t>0,3536 ZB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3019425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Jak dlouho chodit pro efekt 50 ZB?</a:t>
            </a:r>
          </a:p>
          <a:p>
            <a:pPr>
              <a:spcBef>
                <a:spcPct val="50000"/>
              </a:spcBef>
            </a:pPr>
            <a:r>
              <a:rPr lang="cs-CZ"/>
              <a:t>t (min) = 50 : ZB/min = 50 : 0,3536 = 141 min = 2 hod 21 min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Každodenně 20 min, obden 40 min</a:t>
            </a:r>
            <a:r>
              <a:rPr lang="cs-CZ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62513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Jak dlouho chodit pro efekt 125 ZB?</a:t>
            </a:r>
            <a:endParaRPr lang="cs-CZ"/>
          </a:p>
          <a:p>
            <a:pPr>
              <a:spcBef>
                <a:spcPct val="50000"/>
              </a:spcBef>
            </a:pPr>
            <a:r>
              <a:rPr lang="cs-CZ"/>
              <a:t>t (min) = 125 : ZB/min = 125 : 0,3536 = 354 min = 5 hod 54 min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Každodenně 51 min, obden 101 min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Chůze </a:t>
            </a:r>
            <a:r>
              <a:rPr lang="cs-CZ" b="1" u="sng"/>
              <a:t>v </a:t>
            </a:r>
            <a:r>
              <a:rPr lang="cs-CZ" b="1"/>
              <a:t>= 6 km/hod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VO</a:t>
            </a:r>
            <a:r>
              <a:rPr lang="cs-CZ" b="1" baseline="-25000">
                <a:solidFill>
                  <a:schemeClr val="tx2"/>
                </a:solidFill>
              </a:rPr>
              <a:t>2</a:t>
            </a:r>
            <a:r>
              <a:rPr lang="cs-CZ" b="1">
                <a:solidFill>
                  <a:schemeClr val="tx2"/>
                </a:solidFill>
              </a:rPr>
              <a:t>/kg</a:t>
            </a:r>
            <a:r>
              <a:rPr lang="cs-CZ" b="1"/>
              <a:t>  </a:t>
            </a:r>
            <a:r>
              <a:rPr lang="cs-CZ"/>
              <a:t>(ml)</a:t>
            </a:r>
            <a:r>
              <a:rPr lang="cs-CZ" b="1"/>
              <a:t> = (0,395 . </a:t>
            </a:r>
            <a:r>
              <a:rPr lang="cs-CZ" b="1" u="sng"/>
              <a:t>v</a:t>
            </a:r>
            <a:r>
              <a:rPr lang="cs-CZ" b="1" baseline="30000"/>
              <a:t>2</a:t>
            </a:r>
            <a:r>
              <a:rPr lang="cs-CZ" b="1"/>
              <a:t>) + 4,268 = (0,395 . 36) + 4,268 = </a:t>
            </a:r>
            <a:r>
              <a:rPr lang="cs-CZ" b="1">
                <a:solidFill>
                  <a:srgbClr val="FF0000"/>
                </a:solidFill>
              </a:rPr>
              <a:t>18,488</a:t>
            </a:r>
            <a:endParaRPr lang="cs-CZ" b="1"/>
          </a:p>
          <a:p>
            <a:pPr>
              <a:spcBef>
                <a:spcPct val="50000"/>
              </a:spcBef>
            </a:pPr>
            <a:r>
              <a:rPr lang="cs-CZ" b="1"/>
              <a:t>VO</a:t>
            </a:r>
            <a:r>
              <a:rPr lang="cs-CZ" b="1" baseline="-25000"/>
              <a:t>2</a:t>
            </a:r>
            <a:r>
              <a:rPr lang="cs-CZ" b="1"/>
              <a:t>/kg (ml) / 40 = ZB</a:t>
            </a:r>
          </a:p>
          <a:p>
            <a:pPr>
              <a:spcBef>
                <a:spcPct val="50000"/>
              </a:spcBef>
            </a:pPr>
            <a:r>
              <a:rPr lang="cs-CZ" b="1"/>
              <a:t>18, 488 : 40 = </a:t>
            </a:r>
            <a:r>
              <a:rPr lang="cs-CZ" b="1">
                <a:solidFill>
                  <a:srgbClr val="FF0000"/>
                </a:solidFill>
              </a:rPr>
              <a:t>0,4622 ZB</a:t>
            </a:r>
            <a:endParaRPr lang="cs-CZ" b="1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3019425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Jak dlouho chodit pro efekt 50 ZB?</a:t>
            </a:r>
          </a:p>
          <a:p>
            <a:pPr>
              <a:spcBef>
                <a:spcPct val="50000"/>
              </a:spcBef>
            </a:pPr>
            <a:r>
              <a:rPr lang="cs-CZ"/>
              <a:t>t (min) = 50 : ZB/min = 50 : 0,4622 = 108 min = 1 hod 48 min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Každodenně 16 min, obden 31 min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4862513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Jak dlouho chodit pro efekt 125 ZB?</a:t>
            </a:r>
          </a:p>
          <a:p>
            <a:pPr>
              <a:spcBef>
                <a:spcPct val="50000"/>
              </a:spcBef>
            </a:pPr>
            <a:r>
              <a:rPr lang="cs-CZ"/>
              <a:t>t (min) = 125 : ZB/min = 125 : 0,4622 = 270 min = 4 hod 30 min</a:t>
            </a:r>
          </a:p>
          <a:p>
            <a:pPr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</a:rPr>
              <a:t>Každodenně 39 min, obden 77 min</a:t>
            </a:r>
            <a:r>
              <a:rPr lang="cs-CZ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/>
        </p:nvGraphicFramePr>
        <p:xfrm>
          <a:off x="179388" y="260350"/>
          <a:ext cx="4714875" cy="6248400"/>
        </p:xfrm>
        <a:graphic>
          <a:graphicData uri="http://schemas.openxmlformats.org/drawingml/2006/table">
            <a:tbl>
              <a:tblPr/>
              <a:tblGrid>
                <a:gridCol w="785812"/>
                <a:gridCol w="736600"/>
                <a:gridCol w="858838"/>
                <a:gridCol w="738187"/>
                <a:gridCol w="858838"/>
                <a:gridCol w="736600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Rychlost </a:t>
                      </a:r>
                      <a:endParaRPr kumimoji="0" lang="cs-CZ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(km/hod)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ZB/min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0,1514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0,5575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0,1558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1,0253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0,1651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0,5985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0,1701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0,6223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0,6316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1,0628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0,1862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0,6504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1,0815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0,1980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0,6598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1,0909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0,6691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1,1003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1,1096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0,2170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1,1190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0,2238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0,6973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1,1284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0,2307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1,1378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0,2379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0,7160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1,1471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0,2452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0,7254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1,1565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0,2528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0,7347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1,1659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0,2605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0,7441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1,1753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0,2685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0,2766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0,7629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0,2849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0,7722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1,2034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0,2935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0,7816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1,2127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0,3022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1,2221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18" name="Rectangle 186"/>
          <p:cNvSpPr>
            <a:spLocks noChangeArrowheads="1"/>
          </p:cNvSpPr>
          <p:nvPr/>
        </p:nvSpPr>
        <p:spPr bwMode="auto">
          <a:xfrm>
            <a:off x="0" y="932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18619" name="Oval 187"/>
          <p:cNvSpPr>
            <a:spLocks noChangeArrowheads="1"/>
          </p:cNvSpPr>
          <p:nvPr/>
        </p:nvSpPr>
        <p:spPr bwMode="auto">
          <a:xfrm>
            <a:off x="2195513" y="620713"/>
            <a:ext cx="358775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620" name="Oval 188"/>
          <p:cNvSpPr>
            <a:spLocks noChangeArrowheads="1"/>
          </p:cNvSpPr>
          <p:nvPr/>
        </p:nvSpPr>
        <p:spPr bwMode="auto">
          <a:xfrm>
            <a:off x="2771775" y="620713"/>
            <a:ext cx="503238" cy="2873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621" name="Text Box 189"/>
          <p:cNvSpPr txBox="1">
            <a:spLocks noChangeArrowheads="1"/>
          </p:cNvSpPr>
          <p:nvPr/>
        </p:nvSpPr>
        <p:spPr bwMode="auto">
          <a:xfrm>
            <a:off x="5076825" y="333375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800" b="1">
                <a:latin typeface="Arial" charset="0"/>
              </a:rPr>
              <a:t>Týdně 3,5krát 30 min                    = 105 min = 58,54 bodů</a:t>
            </a:r>
            <a:endParaRPr lang="en-US" sz="1800" b="1">
              <a:latin typeface="Arial" charset="0"/>
            </a:endParaRPr>
          </a:p>
        </p:txBody>
      </p:sp>
      <p:sp>
        <p:nvSpPr>
          <p:cNvPr id="18622" name="Text Box 190" descr="Pergamen"/>
          <p:cNvSpPr txBox="1">
            <a:spLocks noChangeArrowheads="1"/>
          </p:cNvSpPr>
          <p:nvPr/>
        </p:nvSpPr>
        <p:spPr bwMode="auto">
          <a:xfrm>
            <a:off x="5003800" y="1887538"/>
            <a:ext cx="4067175" cy="19018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 b="1">
                <a:solidFill>
                  <a:srgbClr val="FF0000"/>
                </a:solidFill>
                <a:latin typeface="Arial Narrow" pitchFamily="34" charset="0"/>
              </a:rPr>
              <a:t>Každý týden při pohybové aktivitě                                                                 získat zpočátku                                                minimálně </a:t>
            </a:r>
            <a:r>
              <a:rPr lang="cs-CZ" sz="1800" b="1">
                <a:latin typeface="Arial Narrow" pitchFamily="34" charset="0"/>
              </a:rPr>
              <a:t>50 ZB</a:t>
            </a:r>
            <a:r>
              <a:rPr lang="cs-CZ" sz="1800" b="1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cs-CZ" sz="1600" b="1">
                <a:solidFill>
                  <a:srgbClr val="FF0000"/>
                </a:solidFill>
                <a:latin typeface="Arial Narrow" pitchFamily="34" charset="0"/>
              </a:rPr>
              <a:t>                                                                    </a:t>
            </a:r>
            <a:r>
              <a:rPr lang="cs-CZ" sz="1800" b="1">
                <a:solidFill>
                  <a:srgbClr val="FF0000"/>
                </a:solidFill>
                <a:latin typeface="Arial Narrow" pitchFamily="34" charset="0"/>
              </a:rPr>
              <a:t>později optimálně při dobrém zdravotním stavu a odpovídající zdatnosti                                    až </a:t>
            </a:r>
            <a:r>
              <a:rPr lang="cs-CZ" sz="1800" b="1">
                <a:latin typeface="Arial Narrow" pitchFamily="34" charset="0"/>
              </a:rPr>
              <a:t>125 ZB</a:t>
            </a:r>
            <a:r>
              <a:rPr lang="cs-CZ" sz="2800" b="1">
                <a:latin typeface="Arial Narrow" pitchFamily="34" charset="0"/>
              </a:rPr>
              <a:t> </a:t>
            </a:r>
          </a:p>
        </p:txBody>
      </p:sp>
      <p:sp>
        <p:nvSpPr>
          <p:cNvPr id="18623" name="Text Box 191"/>
          <p:cNvSpPr txBox="1">
            <a:spLocks noChangeArrowheads="1"/>
          </p:cNvSpPr>
          <p:nvPr/>
        </p:nvSpPr>
        <p:spPr bwMode="auto">
          <a:xfrm>
            <a:off x="5364163" y="4797425"/>
            <a:ext cx="3529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cs-CZ" sz="1800" b="1">
                <a:latin typeface="Arial" charset="0"/>
              </a:rPr>
              <a:t>Dosažení maximálního efektu 125 : 0,5575 = 224 min                         denně 32 min ostré chůze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19" grpId="0" animBg="1"/>
      <p:bldP spid="18620" grpId="0" animBg="1"/>
      <p:bldP spid="18621" grpId="0"/>
      <p:bldP spid="18622" grpId="0" animBg="1" autoUpdateAnimBg="0"/>
      <p:bldP spid="186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Zdravotní efekty chůze a běhu vyjádřené pomocí ZB</a:t>
            </a:r>
            <a:r>
              <a:rPr lang="cs-CZ"/>
              <a:t> </a:t>
            </a:r>
          </a:p>
        </p:txBody>
      </p:sp>
      <p:sp>
        <p:nvSpPr>
          <p:cNvPr id="8195" name="Rectangle 3" descr="Novinový papír"/>
          <p:cNvSpPr>
            <a:spLocks noChangeArrowheads="1"/>
          </p:cNvSpPr>
          <p:nvPr/>
        </p:nvSpPr>
        <p:spPr bwMode="auto">
          <a:xfrm>
            <a:off x="457200" y="762000"/>
            <a:ext cx="1371600" cy="182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Druh</a:t>
            </a:r>
          </a:p>
          <a:p>
            <a:pPr algn="ctr"/>
            <a:r>
              <a:rPr lang="cs-CZ"/>
              <a:t>sportu</a:t>
            </a:r>
          </a:p>
        </p:txBody>
      </p:sp>
      <p:sp>
        <p:nvSpPr>
          <p:cNvPr id="8197" name="Rectangle 5" descr="Růžový ubrousek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Intenzita</a:t>
            </a:r>
          </a:p>
          <a:p>
            <a:pPr algn="ctr"/>
            <a:r>
              <a:rPr lang="cs-CZ"/>
              <a:t>zatížení</a:t>
            </a:r>
          </a:p>
        </p:txBody>
      </p:sp>
      <p:sp>
        <p:nvSpPr>
          <p:cNvPr id="8199" name="Rectangle 7" descr="Novinový papír"/>
          <p:cNvSpPr>
            <a:spLocks noChangeArrowheads="1"/>
          </p:cNvSpPr>
          <p:nvPr/>
        </p:nvSpPr>
        <p:spPr bwMode="auto">
          <a:xfrm>
            <a:off x="457200" y="2590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Chůze</a:t>
            </a:r>
          </a:p>
        </p:txBody>
      </p:sp>
      <p:sp>
        <p:nvSpPr>
          <p:cNvPr id="8200" name="Rectangle 8" descr="Novinový papír"/>
          <p:cNvSpPr>
            <a:spLocks noChangeArrowheads="1"/>
          </p:cNvSpPr>
          <p:nvPr/>
        </p:nvSpPr>
        <p:spPr bwMode="auto">
          <a:xfrm>
            <a:off x="457200" y="32004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Chůze</a:t>
            </a:r>
          </a:p>
        </p:txBody>
      </p:sp>
      <p:sp>
        <p:nvSpPr>
          <p:cNvPr id="8203" name="Rectangle 11" descr="Růžový ubrousek"/>
          <p:cNvSpPr>
            <a:spLocks noChangeArrowheads="1"/>
          </p:cNvSpPr>
          <p:nvPr/>
        </p:nvSpPr>
        <p:spPr bwMode="auto">
          <a:xfrm>
            <a:off x="1828800" y="25908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5,0 km/hod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3352800" y="19812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352800" y="25908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20 min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352800" y="1371600"/>
            <a:ext cx="2438400" cy="609600"/>
          </a:xfrm>
          <a:prstGeom prst="rect">
            <a:avLst/>
          </a:prstGeom>
          <a:solidFill>
            <a:srgbClr val="B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minimum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4572000" y="19812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4572000" y="25908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40 min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5791200" y="25908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51 min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7010400" y="25908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101 min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791200" y="19812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7010400" y="19812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791200" y="1371600"/>
            <a:ext cx="243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optimum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352800" y="762000"/>
            <a:ext cx="487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Trvání pohybové aktivity (min)</a:t>
            </a:r>
          </a:p>
        </p:txBody>
      </p:sp>
      <p:sp>
        <p:nvSpPr>
          <p:cNvPr id="8219" name="Rectangle 27" descr="Růžový ubrousek"/>
          <p:cNvSpPr>
            <a:spLocks noChangeArrowheads="1"/>
          </p:cNvSpPr>
          <p:nvPr/>
        </p:nvSpPr>
        <p:spPr bwMode="auto">
          <a:xfrm>
            <a:off x="1828800" y="32004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6,0 km/hod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3352800" y="32004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15 min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4572000" y="32004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31 min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5791200" y="32004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39 min</a:t>
            </a: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7010400" y="32004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77 min</a:t>
            </a:r>
          </a:p>
        </p:txBody>
      </p:sp>
      <p:sp>
        <p:nvSpPr>
          <p:cNvPr id="8224" name="Rectangle 32" descr="Novinový papír"/>
          <p:cNvSpPr>
            <a:spLocks noChangeArrowheads="1"/>
          </p:cNvSpPr>
          <p:nvPr/>
        </p:nvSpPr>
        <p:spPr bwMode="auto">
          <a:xfrm>
            <a:off x="457200" y="38100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Běh</a:t>
            </a:r>
          </a:p>
        </p:txBody>
      </p:sp>
      <p:sp>
        <p:nvSpPr>
          <p:cNvPr id="8225" name="Rectangle 33" descr="Růžový ubrousek"/>
          <p:cNvSpPr>
            <a:spLocks noChangeArrowheads="1"/>
          </p:cNvSpPr>
          <p:nvPr/>
        </p:nvSpPr>
        <p:spPr bwMode="auto">
          <a:xfrm>
            <a:off x="1828800" y="38100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9,0 km/hod</a:t>
            </a:r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3352800" y="38100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9 min</a:t>
            </a:r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4572000" y="38100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18 min</a:t>
            </a:r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5791200" y="38100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23 min</a:t>
            </a:r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7010400" y="38100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45 min</a:t>
            </a:r>
          </a:p>
        </p:txBody>
      </p:sp>
      <p:sp>
        <p:nvSpPr>
          <p:cNvPr id="8230" name="Rectangle 38" descr="Novinový papír"/>
          <p:cNvSpPr>
            <a:spLocks noChangeArrowheads="1"/>
          </p:cNvSpPr>
          <p:nvPr/>
        </p:nvSpPr>
        <p:spPr bwMode="auto">
          <a:xfrm>
            <a:off x="457200" y="44196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Běh</a:t>
            </a:r>
          </a:p>
        </p:txBody>
      </p:sp>
      <p:sp>
        <p:nvSpPr>
          <p:cNvPr id="8231" name="Rectangle 39" descr="Růžový ubrousek"/>
          <p:cNvSpPr>
            <a:spLocks noChangeArrowheads="1"/>
          </p:cNvSpPr>
          <p:nvPr/>
        </p:nvSpPr>
        <p:spPr bwMode="auto">
          <a:xfrm>
            <a:off x="1828800" y="44196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12,0 km/hod</a:t>
            </a:r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352800" y="44196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7 min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4572000" y="44196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13 min</a:t>
            </a:r>
          </a:p>
        </p:txBody>
      </p:sp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5791200" y="44196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17 min</a:t>
            </a:r>
          </a:p>
        </p:txBody>
      </p:sp>
      <p:sp>
        <p:nvSpPr>
          <p:cNvPr id="8235" name="Rectangle 43"/>
          <p:cNvSpPr>
            <a:spLocks noChangeArrowheads="1"/>
          </p:cNvSpPr>
          <p:nvPr/>
        </p:nvSpPr>
        <p:spPr bwMode="auto">
          <a:xfrm>
            <a:off x="7010400" y="44196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33 min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838200" y="5410200"/>
            <a:ext cx="7162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/>
              <a:t>Minimální trvání pohybové aktivity po zapracování             </a:t>
            </a:r>
            <a:r>
              <a:rPr lang="cs-CZ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min</a:t>
            </a:r>
            <a:endParaRPr lang="cs-CZ"/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4572000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4572000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5795963" y="26368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7019925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7019925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7019925" y="38608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7019925" y="45085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4" name="Oval 59"/>
          <p:cNvSpPr>
            <a:spLocks noChangeArrowheads="1"/>
          </p:cNvSpPr>
          <p:nvPr/>
        </p:nvSpPr>
        <p:spPr bwMode="auto">
          <a:xfrm>
            <a:off x="5796309" y="3284984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9" grpId="0" animBg="1" autoUpdateAnimBg="0"/>
      <p:bldP spid="8200" grpId="0" animBg="1" autoUpdateAnimBg="0"/>
      <p:bldP spid="8203" grpId="0" animBg="1" autoUpdateAnimBg="0"/>
      <p:bldP spid="8206" grpId="0" animBg="1" autoUpdateAnimBg="0"/>
      <p:bldP spid="8212" grpId="0" animBg="1" autoUpdateAnimBg="0"/>
      <p:bldP spid="8213" grpId="0" animBg="1" autoUpdateAnimBg="0"/>
      <p:bldP spid="8214" grpId="0" animBg="1" autoUpdateAnimBg="0"/>
      <p:bldP spid="8219" grpId="0" animBg="1" autoUpdateAnimBg="0"/>
      <p:bldP spid="8220" grpId="0" animBg="1" autoUpdateAnimBg="0"/>
      <p:bldP spid="8221" grpId="0" animBg="1" autoUpdateAnimBg="0"/>
      <p:bldP spid="8222" grpId="0" animBg="1" autoUpdateAnimBg="0"/>
      <p:bldP spid="8223" grpId="0" animBg="1" autoUpdateAnimBg="0"/>
      <p:bldP spid="8224" grpId="0" animBg="1" autoUpdateAnimBg="0"/>
      <p:bldP spid="8225" grpId="0" animBg="1" autoUpdateAnimBg="0"/>
      <p:bldP spid="8226" grpId="0" animBg="1" autoUpdateAnimBg="0"/>
      <p:bldP spid="8227" grpId="0" animBg="1" autoUpdateAnimBg="0"/>
      <p:bldP spid="8228" grpId="0" animBg="1" autoUpdateAnimBg="0"/>
      <p:bldP spid="8229" grpId="0" animBg="1" autoUpdateAnimBg="0"/>
      <p:bldP spid="8230" grpId="0" animBg="1" autoUpdateAnimBg="0"/>
      <p:bldP spid="8231" grpId="0" animBg="1" autoUpdateAnimBg="0"/>
      <p:bldP spid="8232" grpId="0" animBg="1" autoUpdateAnimBg="0"/>
      <p:bldP spid="8233" grpId="0" animBg="1" autoUpdateAnimBg="0"/>
      <p:bldP spid="8234" grpId="0" animBg="1" autoUpdateAnimBg="0"/>
      <p:bldP spid="8235" grpId="0" animBg="1" autoUpdateAnimBg="0"/>
      <p:bldP spid="8236" grpId="0" autoUpdateAnimBg="0"/>
      <p:bldP spid="8250" grpId="0" animBg="1"/>
      <p:bldP spid="8251" grpId="0" animBg="1"/>
      <p:bldP spid="8252" grpId="0" animBg="1"/>
      <p:bldP spid="8253" grpId="0" animBg="1"/>
      <p:bldP spid="8254" grpId="0" animBg="1"/>
      <p:bldP spid="8255" grpId="0" animBg="1"/>
      <p:bldP spid="8256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>
                <a:solidFill>
                  <a:schemeClr val="tx2"/>
                </a:solidFill>
              </a:rPr>
              <a:t>Zdravotní efekty chůze a běhu vyjádřené pomocí ZB</a:t>
            </a:r>
          </a:p>
        </p:txBody>
      </p:sp>
      <p:sp>
        <p:nvSpPr>
          <p:cNvPr id="9219" name="Rectangle 3" descr="Novinový papír"/>
          <p:cNvSpPr>
            <a:spLocks noChangeArrowheads="1"/>
          </p:cNvSpPr>
          <p:nvPr/>
        </p:nvSpPr>
        <p:spPr bwMode="auto">
          <a:xfrm>
            <a:off x="457200" y="762000"/>
            <a:ext cx="1371600" cy="18288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Druh</a:t>
            </a:r>
          </a:p>
          <a:p>
            <a:pPr algn="ctr"/>
            <a:r>
              <a:rPr lang="cs-CZ"/>
              <a:t>sportu</a:t>
            </a:r>
          </a:p>
        </p:txBody>
      </p:sp>
      <p:sp>
        <p:nvSpPr>
          <p:cNvPr id="9220" name="Rectangle 4" descr="Růžový ubrousek"/>
          <p:cNvSpPr>
            <a:spLocks noChangeArrowheads="1"/>
          </p:cNvSpPr>
          <p:nvPr/>
        </p:nvSpPr>
        <p:spPr bwMode="auto">
          <a:xfrm>
            <a:off x="1828800" y="762000"/>
            <a:ext cx="1524000" cy="1828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Intenzita</a:t>
            </a:r>
          </a:p>
          <a:p>
            <a:pPr algn="ctr"/>
            <a:r>
              <a:rPr lang="cs-CZ"/>
              <a:t>zatížení</a:t>
            </a:r>
          </a:p>
        </p:txBody>
      </p:sp>
      <p:sp>
        <p:nvSpPr>
          <p:cNvPr id="9221" name="Rectangle 5" descr="Novinový papír"/>
          <p:cNvSpPr>
            <a:spLocks noChangeArrowheads="1"/>
          </p:cNvSpPr>
          <p:nvPr/>
        </p:nvSpPr>
        <p:spPr bwMode="auto">
          <a:xfrm>
            <a:off x="457200" y="25908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Chůze</a:t>
            </a:r>
          </a:p>
          <a:p>
            <a:pPr algn="ctr"/>
            <a:r>
              <a:rPr lang="cs-CZ" sz="2000" b="1"/>
              <a:t>rovina</a:t>
            </a:r>
            <a:endParaRPr lang="cs-CZ"/>
          </a:p>
        </p:txBody>
      </p:sp>
      <p:sp>
        <p:nvSpPr>
          <p:cNvPr id="9222" name="Rectangle 6" descr="Novinový papír"/>
          <p:cNvSpPr>
            <a:spLocks noChangeArrowheads="1"/>
          </p:cNvSpPr>
          <p:nvPr/>
        </p:nvSpPr>
        <p:spPr bwMode="auto">
          <a:xfrm>
            <a:off x="457200" y="32004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Chůze</a:t>
            </a:r>
          </a:p>
          <a:p>
            <a:pPr algn="ctr"/>
            <a:r>
              <a:rPr lang="cs-CZ" sz="2000" b="1"/>
              <a:t>kopec</a:t>
            </a:r>
          </a:p>
        </p:txBody>
      </p:sp>
      <p:sp>
        <p:nvSpPr>
          <p:cNvPr id="9223" name="Rectangle 7" descr="Růžový ubrousek"/>
          <p:cNvSpPr>
            <a:spLocks noChangeArrowheads="1"/>
          </p:cNvSpPr>
          <p:nvPr/>
        </p:nvSpPr>
        <p:spPr bwMode="auto">
          <a:xfrm>
            <a:off x="1828800" y="25908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5,0 km/hod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352800" y="19812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352800" y="25908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20 min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352800" y="1371600"/>
            <a:ext cx="2438400" cy="609600"/>
          </a:xfrm>
          <a:prstGeom prst="rect">
            <a:avLst/>
          </a:prstGeom>
          <a:solidFill>
            <a:srgbClr val="B1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minimum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572000" y="19812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572000" y="25908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40 min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791200" y="25908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51 min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010400" y="25908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101 min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791200" y="19812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denně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010400" y="19812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obden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91200" y="1371600"/>
            <a:ext cx="24384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optimum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352800" y="762000"/>
            <a:ext cx="4876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Trvání pohybové aktivity (min)</a:t>
            </a:r>
          </a:p>
        </p:txBody>
      </p:sp>
      <p:sp>
        <p:nvSpPr>
          <p:cNvPr id="9235" name="Rectangle 19" descr="Růžový ubrousek"/>
          <p:cNvSpPr>
            <a:spLocks noChangeArrowheads="1"/>
          </p:cNvSpPr>
          <p:nvPr/>
        </p:nvSpPr>
        <p:spPr bwMode="auto">
          <a:xfrm>
            <a:off x="1828800" y="32004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5,0 km/hod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352800" y="32004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17 min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572000" y="32004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33 min</a:t>
            </a: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5791200" y="32004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42 min</a:t>
            </a: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7010400" y="32004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83 min</a:t>
            </a:r>
          </a:p>
        </p:txBody>
      </p:sp>
      <p:sp>
        <p:nvSpPr>
          <p:cNvPr id="9240" name="Rectangle 24" descr="Novinový papír"/>
          <p:cNvSpPr>
            <a:spLocks noChangeArrowheads="1"/>
          </p:cNvSpPr>
          <p:nvPr/>
        </p:nvSpPr>
        <p:spPr bwMode="auto">
          <a:xfrm>
            <a:off x="457200" y="38100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Běh</a:t>
            </a:r>
          </a:p>
          <a:p>
            <a:pPr algn="ctr"/>
            <a:r>
              <a:rPr lang="cs-CZ" sz="2000" b="1"/>
              <a:t>rovina</a:t>
            </a:r>
            <a:endParaRPr lang="cs-CZ"/>
          </a:p>
        </p:txBody>
      </p:sp>
      <p:sp>
        <p:nvSpPr>
          <p:cNvPr id="9241" name="Rectangle 25" descr="Růžový ubrousek"/>
          <p:cNvSpPr>
            <a:spLocks noChangeArrowheads="1"/>
          </p:cNvSpPr>
          <p:nvPr/>
        </p:nvSpPr>
        <p:spPr bwMode="auto">
          <a:xfrm>
            <a:off x="1828800" y="38100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9,0 km/hod</a:t>
            </a: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352800" y="38100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9 min</a:t>
            </a:r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4572000" y="38100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18 min</a:t>
            </a: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5791200" y="38100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23 min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7010400" y="38100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45 min</a:t>
            </a:r>
          </a:p>
        </p:txBody>
      </p:sp>
      <p:sp>
        <p:nvSpPr>
          <p:cNvPr id="9246" name="Rectangle 30" descr="Novinový papír"/>
          <p:cNvSpPr>
            <a:spLocks noChangeArrowheads="1"/>
          </p:cNvSpPr>
          <p:nvPr/>
        </p:nvSpPr>
        <p:spPr bwMode="auto">
          <a:xfrm>
            <a:off x="457200" y="4419600"/>
            <a:ext cx="1371600" cy="6096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000" b="1"/>
              <a:t>Běh</a:t>
            </a:r>
          </a:p>
          <a:p>
            <a:pPr algn="ctr"/>
            <a:r>
              <a:rPr lang="cs-CZ" sz="2000" b="1"/>
              <a:t>kopec</a:t>
            </a:r>
            <a:endParaRPr lang="cs-CZ"/>
          </a:p>
        </p:txBody>
      </p:sp>
      <p:sp>
        <p:nvSpPr>
          <p:cNvPr id="9247" name="Rectangle 31" descr="Růžový ubrousek"/>
          <p:cNvSpPr>
            <a:spLocks noChangeArrowheads="1"/>
          </p:cNvSpPr>
          <p:nvPr/>
        </p:nvSpPr>
        <p:spPr bwMode="auto">
          <a:xfrm>
            <a:off x="1828800" y="4419600"/>
            <a:ext cx="1524000" cy="6096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9,0 km/hod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3352800" y="4419600"/>
            <a:ext cx="1219200" cy="609600"/>
          </a:xfrm>
          <a:prstGeom prst="rect">
            <a:avLst/>
          </a:prstGeom>
          <a:solidFill>
            <a:srgbClr val="D7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8 min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572000" y="4419600"/>
            <a:ext cx="1219200" cy="609600"/>
          </a:xfrm>
          <a:prstGeom prst="rect">
            <a:avLst/>
          </a:prstGeom>
          <a:solidFill>
            <a:srgbClr val="00D9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17 min</a:t>
            </a: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5791200" y="4419600"/>
            <a:ext cx="1219200" cy="609600"/>
          </a:xfrm>
          <a:prstGeom prst="rect">
            <a:avLst/>
          </a:prstGeom>
          <a:solidFill>
            <a:srgbClr val="FFFFE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21 min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7010400" y="4419600"/>
            <a:ext cx="1219200" cy="609600"/>
          </a:xfrm>
          <a:prstGeom prst="rect">
            <a:avLst/>
          </a:prstGeom>
          <a:solidFill>
            <a:srgbClr val="FFFF2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/>
              <a:t>42 min</a:t>
            </a:r>
          </a:p>
        </p:txBody>
      </p:sp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7019925" y="3860800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7019925" y="4437063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7019925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7019925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5795963" y="26368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5795963" y="3284538"/>
            <a:ext cx="1223962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4572000" y="26368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4572000" y="3284538"/>
            <a:ext cx="1223963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1" grpId="0" animBg="1" autoUpdateAnimBg="0"/>
      <p:bldP spid="9222" grpId="0" animBg="1" autoUpdateAnimBg="0"/>
      <p:bldP spid="9223" grpId="0" animBg="1" autoUpdateAnimBg="0"/>
      <p:bldP spid="9225" grpId="0" animBg="1" autoUpdateAnimBg="0"/>
      <p:bldP spid="9228" grpId="0" animBg="1" autoUpdateAnimBg="0"/>
      <p:bldP spid="9229" grpId="0" animBg="1" autoUpdateAnimBg="0"/>
      <p:bldP spid="9230" grpId="0" animBg="1" autoUpdateAnimBg="0"/>
      <p:bldP spid="9235" grpId="0" animBg="1" autoUpdateAnimBg="0"/>
      <p:bldP spid="9236" grpId="0" animBg="1" autoUpdateAnimBg="0"/>
      <p:bldP spid="9237" grpId="0" animBg="1" autoUpdateAnimBg="0"/>
      <p:bldP spid="9238" grpId="0" animBg="1" autoUpdateAnimBg="0"/>
      <p:bldP spid="9239" grpId="0" animBg="1" autoUpdateAnimBg="0"/>
      <p:bldP spid="9240" grpId="0" animBg="1" autoUpdateAnimBg="0"/>
      <p:bldP spid="9241" grpId="0" animBg="1" autoUpdateAnimBg="0"/>
      <p:bldP spid="9242" grpId="0" animBg="1" autoUpdateAnimBg="0"/>
      <p:bldP spid="9243" grpId="0" animBg="1" autoUpdateAnimBg="0"/>
      <p:bldP spid="9244" grpId="0" animBg="1" autoUpdateAnimBg="0"/>
      <p:bldP spid="9245" grpId="0" animBg="1" autoUpdateAnimBg="0"/>
      <p:bldP spid="9246" grpId="0" animBg="1" autoUpdateAnimBg="0"/>
      <p:bldP spid="9247" grpId="0" animBg="1" autoUpdateAnimBg="0"/>
      <p:bldP spid="9248" grpId="0" animBg="1" autoUpdateAnimBg="0"/>
      <p:bldP spid="9249" grpId="0" animBg="1" autoUpdateAnimBg="0"/>
      <p:bldP spid="9250" grpId="0" animBg="1" autoUpdateAnimBg="0"/>
      <p:bldP spid="9251" grpId="0" animBg="1" autoUpdateAnimBg="0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 animBg="1"/>
      <p:bldP spid="9278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4503</Words>
  <Application>Microsoft Office PowerPoint</Application>
  <PresentationFormat>Předvádění na obrazovce (4:3)</PresentationFormat>
  <Paragraphs>1382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Výchozí návrh</vt:lpstr>
      <vt:lpstr>Systém zdravotních bodů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Příklady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zdravotních bodů</dc:title>
  <dc:creator>PavelS</dc:creator>
  <cp:lastModifiedBy>doc. Stejskal</cp:lastModifiedBy>
  <cp:revision>24</cp:revision>
  <dcterms:created xsi:type="dcterms:W3CDTF">2004-04-03T06:18:39Z</dcterms:created>
  <dcterms:modified xsi:type="dcterms:W3CDTF">2013-11-24T14:55:14Z</dcterms:modified>
</cp:coreProperties>
</file>