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747E0-7269-4F90-AADC-09123283DB51}" type="datetimeFigureOut">
              <a:rPr lang="cs-CZ"/>
              <a:pPr>
                <a:defRPr/>
              </a:pPr>
              <a:t>16.4.2013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BD957-06DB-468E-85E1-1F93A881C3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60F55-7069-4DFB-AD1E-4FA39BBD90C1}" type="datetimeFigureOut">
              <a:rPr lang="cs-CZ"/>
              <a:pPr>
                <a:defRPr/>
              </a:pPr>
              <a:t>16.4.2013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FA208-596F-4174-8DB8-EFCE2E331E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08879-7EBD-463E-B47E-44EC5A7AC3A4}" type="datetimeFigureOut">
              <a:rPr lang="cs-CZ"/>
              <a:pPr>
                <a:defRPr/>
              </a:pPr>
              <a:t>16.4.2013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E500A-41C4-4646-92BC-6756CC71E3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0D4D8-01A5-4F61-9B72-09A21E3D7F81}" type="datetimeFigureOut">
              <a:rPr lang="cs-CZ"/>
              <a:pPr>
                <a:defRPr/>
              </a:pPr>
              <a:t>16.4.2013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DF943-49AF-4480-8C9F-3EE4862295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48B10-9C1E-433D-BFFE-18F3ED640D79}" type="datetimeFigureOut">
              <a:rPr lang="cs-CZ"/>
              <a:pPr>
                <a:defRPr/>
              </a:pPr>
              <a:t>16.4.2013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DB524-7CFF-45A6-BE2C-9C7650CABB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BF516-6AF9-4954-99FC-13D39862A965}" type="datetimeFigureOut">
              <a:rPr lang="cs-CZ"/>
              <a:pPr>
                <a:defRPr/>
              </a:pPr>
              <a:t>16.4.2013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A2A77-BC01-45AF-B573-4FFE540D62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70A03-F7DA-4A76-BD75-B51D1A9C620B}" type="datetimeFigureOut">
              <a:rPr lang="cs-CZ"/>
              <a:pPr>
                <a:defRPr/>
              </a:pPr>
              <a:t>16.4.2013</a:t>
            </a:fld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E409D-9B02-4927-A005-9F3A7172FB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79143-9494-4B31-B2E9-A5AD38E8A46F}" type="datetimeFigureOut">
              <a:rPr lang="cs-CZ"/>
              <a:pPr>
                <a:defRPr/>
              </a:pPr>
              <a:t>16.4.2013</a:t>
            </a:fld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F2EF4-2DA9-4E18-9D20-0E628EDBEA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89067-A7CC-4FD1-A29D-B4FE1E228513}" type="datetimeFigureOut">
              <a:rPr lang="cs-CZ"/>
              <a:pPr>
                <a:defRPr/>
              </a:pPr>
              <a:t>16.4.2013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E3AFD8-1CA8-495F-9851-BCD212B409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07DDC-4584-4A2B-85D4-BE07D38A8094}" type="datetimeFigureOut">
              <a:rPr lang="cs-CZ"/>
              <a:pPr>
                <a:defRPr/>
              </a:pPr>
              <a:t>16.4.2013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5C0C0-6EC5-49A3-ABA3-C70013A16E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úhlý trojúhelník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FB8E1-D836-430D-A805-8E59E9DBC036}" type="datetimeFigureOut">
              <a:rPr lang="cs-CZ"/>
              <a:pPr>
                <a:defRPr/>
              </a:pPr>
              <a:t>16.4.2013</a:t>
            </a:fld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BFF48-A499-42BA-B111-951473BCBD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CD2ED13-0992-46B0-B855-48B953A664EA}" type="datetimeFigureOut">
              <a:rPr lang="cs-CZ"/>
              <a:pPr>
                <a:defRPr/>
              </a:pPr>
              <a:t>16.4.2013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EA9BB03-2A60-4F86-8F01-D99B0FC2A7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4" r:id="rId2"/>
    <p:sldLayoutId id="2147483673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4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996952"/>
            <a:ext cx="7772400" cy="136245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Rovnováha a rázy</a:t>
            </a:r>
            <a:endParaRPr lang="cs-CZ"/>
          </a:p>
        </p:txBody>
      </p:sp>
      <p:sp>
        <p:nvSpPr>
          <p:cNvPr id="13314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Rovnováha</a:t>
            </a:r>
          </a:p>
        </p:txBody>
      </p:sp>
      <p:sp>
        <p:nvSpPr>
          <p:cNvPr id="143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Statická – v klidu</a:t>
            </a:r>
          </a:p>
          <a:p>
            <a:pPr lvl="1"/>
            <a:r>
              <a:rPr lang="cs-CZ" smtClean="0"/>
              <a:t>podmínky </a:t>
            </a:r>
          </a:p>
          <a:p>
            <a:pPr lvl="2"/>
            <a:r>
              <a:rPr lang="cs-CZ" smtClean="0"/>
              <a:t>Výslednice všech sil působících na těleso je nulová</a:t>
            </a:r>
          </a:p>
          <a:p>
            <a:pPr lvl="2"/>
            <a:r>
              <a:rPr lang="cs-CZ" smtClean="0"/>
              <a:t>Výsledný moment sil vzhledem k libovolné ose je nulový</a:t>
            </a:r>
            <a:endParaRPr lang="cs-CZ" smtClean="0">
              <a:latin typeface="Arial" charset="0"/>
            </a:endParaRPr>
          </a:p>
          <a:p>
            <a:pPr lvl="2"/>
            <a:endParaRPr lang="cs-CZ" smtClean="0">
              <a:latin typeface="Arial" charset="0"/>
            </a:endParaRPr>
          </a:p>
          <a:p>
            <a:pPr lvl="2"/>
            <a:endParaRPr lang="cs-CZ" smtClean="0">
              <a:latin typeface="Arial" charset="0"/>
            </a:endParaRPr>
          </a:p>
          <a:p>
            <a:pPr lvl="2"/>
            <a:endParaRPr lang="cs-CZ" smtClean="0">
              <a:latin typeface="Arial" charset="0"/>
            </a:endParaRPr>
          </a:p>
          <a:p>
            <a:pPr lvl="2"/>
            <a:endParaRPr lang="cs-CZ" smtClean="0">
              <a:latin typeface="Arial" charset="0"/>
            </a:endParaRPr>
          </a:p>
          <a:p>
            <a:r>
              <a:rPr lang="cs-CZ" smtClean="0"/>
              <a:t>Dynamická – v pohybu</a:t>
            </a:r>
          </a:p>
          <a:p>
            <a:endParaRPr lang="cs-CZ" smtClean="0"/>
          </a:p>
          <a:p>
            <a:endParaRPr lang="cs-CZ" smtClean="0"/>
          </a:p>
        </p:txBody>
      </p:sp>
      <p:pic>
        <p:nvPicPr>
          <p:cNvPr id="14340" name="Picture 4" descr="paka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1050" y="3789363"/>
            <a:ext cx="2247900" cy="95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Rovnovážné polohy</a:t>
            </a:r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Stabilní – po vychýlení se těleso do polohy vrátí</a:t>
            </a:r>
          </a:p>
          <a:p>
            <a:r>
              <a:rPr lang="cs-CZ" smtClean="0"/>
              <a:t>Labilní – po vychýlení se těleso nevrací zpět, pokračuje</a:t>
            </a:r>
          </a:p>
          <a:p>
            <a:r>
              <a:rPr lang="cs-CZ" smtClean="0"/>
              <a:t>Indiferentní – po vychýlení těleso zůstává v nové poloze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Dynamická rovnováha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Pohyb – na sebe navazující </a:t>
            </a:r>
            <a:r>
              <a:rPr lang="cs-CZ" dirty="0" err="1" smtClean="0"/>
              <a:t>mikrofáze</a:t>
            </a:r>
            <a:r>
              <a:rPr lang="cs-CZ" dirty="0" smtClean="0"/>
              <a:t> – přecházení z jedné dynamické rovnováhy do další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Vyjadřuje se pomocí D´</a:t>
            </a:r>
            <a:r>
              <a:rPr lang="cs-CZ" dirty="0" err="1" smtClean="0"/>
              <a:t>Alembertova</a:t>
            </a:r>
            <a:r>
              <a:rPr lang="cs-CZ" dirty="0" smtClean="0"/>
              <a:t> principu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Součet všech sil působících na těleso včetně setrvačné (D´</a:t>
            </a:r>
            <a:r>
              <a:rPr lang="cs-CZ" dirty="0" err="1" smtClean="0"/>
              <a:t>Alembertovy</a:t>
            </a:r>
            <a:r>
              <a:rPr lang="cs-CZ" dirty="0" smtClean="0"/>
              <a:t>) je roven nule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F1+F2+F3+….+</a:t>
            </a:r>
            <a:r>
              <a:rPr lang="cs-CZ" dirty="0" err="1" smtClean="0"/>
              <a:t>Fs</a:t>
            </a:r>
            <a:r>
              <a:rPr lang="cs-CZ" dirty="0" smtClean="0"/>
              <a:t> = 0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(jde o jiný případ zapsání pohybové rovnice – dle Newtona: F1+F2+F3+…= m.a)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Setrvačná síla působí proti směru zrychlení pohybu – podle toho je u ní kladné nebo záporné znaménko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Srážky</a:t>
            </a:r>
            <a:r>
              <a:rPr lang="en-US" smtClean="0"/>
              <a:t>	</a:t>
            </a:r>
          </a:p>
        </p:txBody>
      </p:sp>
      <p:sp>
        <p:nvSpPr>
          <p:cNvPr id="17410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mtClean="0"/>
              <a:t>Zákon zachování hybnosti platí vždy</a:t>
            </a:r>
            <a:r>
              <a:rPr lang="en-US" smtClean="0"/>
              <a:t>. </a:t>
            </a:r>
            <a:endParaRPr lang="cs-CZ" smtClean="0"/>
          </a:p>
          <a:p>
            <a:pPr lvl="1">
              <a:lnSpc>
                <a:spcPct val="90000"/>
              </a:lnSpc>
            </a:pPr>
            <a:r>
              <a:rPr lang="cs-CZ" smtClean="0"/>
              <a:t>Pružné – tělesa se po srážce dále pohybují, i kinetická energie se zachovává</a:t>
            </a:r>
          </a:p>
          <a:p>
            <a:pPr lvl="1">
              <a:lnSpc>
                <a:spcPct val="90000"/>
              </a:lnSpc>
            </a:pPr>
            <a:endParaRPr lang="cs-CZ" smtClean="0"/>
          </a:p>
          <a:p>
            <a:pPr lvl="1">
              <a:lnSpc>
                <a:spcPct val="90000"/>
              </a:lnSpc>
            </a:pPr>
            <a:endParaRPr lang="cs-CZ" smtClean="0"/>
          </a:p>
          <a:p>
            <a:pPr lvl="1">
              <a:lnSpc>
                <a:spcPct val="90000"/>
              </a:lnSpc>
            </a:pPr>
            <a:endParaRPr lang="cs-CZ" smtClean="0"/>
          </a:p>
          <a:p>
            <a:pPr lvl="1">
              <a:lnSpc>
                <a:spcPct val="90000"/>
              </a:lnSpc>
            </a:pPr>
            <a:r>
              <a:rPr lang="cs-CZ" smtClean="0"/>
              <a:t>Nepružné – kinetická energie se mění na vnitřní energii těles – pohlcení nárazu – neplatí zákon zachování mechanické energie</a:t>
            </a:r>
            <a:endParaRPr lang="en-US" smtClean="0"/>
          </a:p>
        </p:txBody>
      </p:sp>
      <p:pic>
        <p:nvPicPr>
          <p:cNvPr id="17411" name="Obrázek 3" descr="http://fyzweb.cz/materialy/srazky_a_rotace/kap7o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3048000"/>
            <a:ext cx="4267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5" descr=" Taekwondo Side Kic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92725" y="5132388"/>
            <a:ext cx="2282825" cy="172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Úhel dopadu a odrazu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Úhel mezi trajektorií a kolmicí k bodu dopadu</a:t>
            </a:r>
          </a:p>
          <a:p>
            <a:r>
              <a:rPr lang="cs-CZ" smtClean="0"/>
              <a:t>Při dokonale pružné srážce jsou si rovny</a:t>
            </a:r>
          </a:p>
        </p:txBody>
      </p:sp>
      <p:pic>
        <p:nvPicPr>
          <p:cNvPr id="18435" name="Picture 2" descr="http://www.fyzika.webz.cz/zigi/Image7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7313" y="2997200"/>
            <a:ext cx="3810000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Zástupný symbol pro obsah 2"/>
          <p:cNvSpPr>
            <a:spLocks noGrp="1"/>
          </p:cNvSpPr>
          <p:nvPr>
            <p:ph idx="1"/>
          </p:nvPr>
        </p:nvSpPr>
        <p:spPr>
          <a:xfrm>
            <a:off x="468313" y="692150"/>
            <a:ext cx="8229600" cy="4389438"/>
          </a:xfrm>
        </p:spPr>
        <p:txBody>
          <a:bodyPr/>
          <a:lstStyle/>
          <a:p>
            <a:r>
              <a:rPr lang="cs-CZ" smtClean="0"/>
              <a:t>Při nepružné srážce se kvůli pohlcení energie při dopadu svislá složka rychlosti zmenší (míč nepoletí tolik do výšky) – úhel odrazu je potom větší než úhel dopadu </a:t>
            </a:r>
          </a:p>
          <a:p>
            <a:r>
              <a:rPr lang="cs-CZ" smtClean="0"/>
              <a:t>Při rotovaných míčích také dochází ke změnám</a:t>
            </a:r>
          </a:p>
          <a:p>
            <a:pPr lvl="1"/>
            <a:r>
              <a:rPr lang="cs-CZ" smtClean="0"/>
              <a:t>Spodní rotace – zmenšení úhlu odrazu</a:t>
            </a:r>
          </a:p>
          <a:p>
            <a:pPr lvl="1"/>
            <a:r>
              <a:rPr lang="cs-CZ" smtClean="0"/>
              <a:t>Horní rotace – zvětšení úhlu odrazu</a:t>
            </a:r>
          </a:p>
          <a:p>
            <a:endParaRPr lang="cs-CZ" smtClean="0"/>
          </a:p>
        </p:txBody>
      </p:sp>
      <p:pic>
        <p:nvPicPr>
          <p:cNvPr id="19458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3860800"/>
            <a:ext cx="7416800" cy="278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</TotalTime>
  <Words>208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Šablona návrhu</vt:lpstr>
      </vt:variant>
      <vt:variant>
        <vt:i4>4</vt:i4>
      </vt:variant>
      <vt:variant>
        <vt:lpstr>Nadpisy snímků</vt:lpstr>
      </vt:variant>
      <vt:variant>
        <vt:i4>7</vt:i4>
      </vt:variant>
    </vt:vector>
  </HeadingPairs>
  <TitlesOfParts>
    <vt:vector size="15" baseType="lpstr">
      <vt:lpstr>Constantia</vt:lpstr>
      <vt:lpstr>Arial</vt:lpstr>
      <vt:lpstr>Calibri</vt:lpstr>
      <vt:lpstr>Wingdings 2</vt:lpstr>
      <vt:lpstr>Tok</vt:lpstr>
      <vt:lpstr>Tok</vt:lpstr>
      <vt:lpstr>Tok</vt:lpstr>
      <vt:lpstr>Tok</vt:lpstr>
      <vt:lpstr>Snímek 1</vt:lpstr>
      <vt:lpstr>Rovnováha</vt:lpstr>
      <vt:lpstr>Rovnovážné polohy</vt:lpstr>
      <vt:lpstr>Dynamická rovnováha</vt:lpstr>
      <vt:lpstr>Srážky </vt:lpstr>
      <vt:lpstr>Úhel dopadu a odrazu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Rovnováha a rázy</dc:title>
  <dc:creator>k</dc:creator>
  <cp:lastModifiedBy>136567</cp:lastModifiedBy>
  <cp:revision>4</cp:revision>
  <dcterms:created xsi:type="dcterms:W3CDTF">2013-04-16T07:23:55Z</dcterms:created>
  <dcterms:modified xsi:type="dcterms:W3CDTF">2013-04-16T12:10:46Z</dcterms:modified>
</cp:coreProperties>
</file>