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94" r:id="rId2"/>
    <p:sldId id="299" r:id="rId3"/>
    <p:sldId id="303" r:id="rId4"/>
    <p:sldId id="298" r:id="rId5"/>
    <p:sldId id="300" r:id="rId6"/>
    <p:sldId id="301" r:id="rId7"/>
    <p:sldId id="30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81" autoAdjust="0"/>
  </p:normalViewPr>
  <p:slideViewPr>
    <p:cSldViewPr>
      <p:cViewPr>
        <p:scale>
          <a:sx n="60" d="100"/>
          <a:sy n="60" d="100"/>
        </p:scale>
        <p:origin x="-78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3BCC7E-C66E-4852-8364-7A45BBE49A64}" type="datetimeFigureOut">
              <a:rPr lang="cs-CZ"/>
              <a:pPr>
                <a:defRPr/>
              </a:pPr>
              <a:t>15.9.2013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F28C46-DBA2-4CD3-8651-6D73BAD0E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A8CD10-E9E6-43FA-8273-613CE07E93AE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4174A2-2EE3-492B-8821-37FEA1AA3C64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964036-2744-40DA-A189-C1EF565A5255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86406B-AE88-49FC-A0A7-E0DEB01B8D22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C99FC8-DA56-4C53-8F12-E0D1E113AB46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19D81C-845B-4E0C-A605-B2EC2CB9A081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162" y="-14"/>
              <a:ext cx="5996" cy="4553"/>
              <a:chOff x="-162" y="-14"/>
              <a:chExt cx="5996" cy="4553"/>
            </a:xfrm>
          </p:grpSpPr>
          <p:sp>
            <p:nvSpPr>
              <p:cNvPr id="20" name="Freeform 4"/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5"/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6"/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7"/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8"/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9"/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10"/>
              <p:cNvSpPr>
                <a:spLocks/>
              </p:cNvSpPr>
              <p:nvPr userDrawn="1"/>
            </p:nvSpPr>
            <p:spPr bwMode="hidden">
              <a:xfrm rot="3318475">
                <a:off x="2254" y="189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12"/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14"/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15"/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17"/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18"/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19"/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20"/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21"/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22"/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23"/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24"/>
              <p:cNvSpPr>
                <a:spLocks/>
              </p:cNvSpPr>
              <p:nvPr userDrawn="1"/>
            </p:nvSpPr>
            <p:spPr bwMode="hidden">
              <a:xfrm rot="3318475">
                <a:off x="-73" y="200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25"/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26"/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Freeform 28"/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Freeform 29"/>
              <p:cNvSpPr>
                <a:spLocks/>
              </p:cNvSpPr>
              <p:nvPr userDrawn="1"/>
            </p:nvSpPr>
            <p:spPr bwMode="hidden">
              <a:xfrm rot="6284068">
                <a:off x="1169" y="290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31"/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32"/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33"/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34"/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35"/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Freeform 36"/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Freeform 37"/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8"/>
              <p:cNvSpPr>
                <a:spLocks/>
              </p:cNvSpPr>
              <p:nvPr userDrawn="1"/>
            </p:nvSpPr>
            <p:spPr bwMode="hidden">
              <a:xfrm rot="3318475">
                <a:off x="185" y="-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40"/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Freeform 42"/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Freeform 43"/>
              <p:cNvSpPr>
                <a:spLocks/>
              </p:cNvSpPr>
              <p:nvPr userDrawn="1"/>
            </p:nvSpPr>
            <p:spPr bwMode="hidden">
              <a:xfrm rot="6284068">
                <a:off x="1296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Freeform 44"/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Freeform 45"/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46"/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47"/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48"/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49"/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50"/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Freeform 51"/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Freeform 52"/>
              <p:cNvSpPr>
                <a:spLocks/>
              </p:cNvSpPr>
              <p:nvPr userDrawn="1"/>
            </p:nvSpPr>
            <p:spPr bwMode="hidden">
              <a:xfrm rot="3318475">
                <a:off x="2005" y="5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54"/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Freeform 56"/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Freeform 57"/>
              <p:cNvSpPr>
                <a:spLocks/>
              </p:cNvSpPr>
              <p:nvPr userDrawn="1"/>
            </p:nvSpPr>
            <p:spPr bwMode="hidden">
              <a:xfrm rot="6284068">
                <a:off x="3391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Freeform 59"/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Freeform 60"/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Freeform 61"/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Freeform 62"/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Freeform 63"/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Freeform 64"/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Freeform 65"/>
              <p:cNvSpPr>
                <a:spLocks/>
              </p:cNvSpPr>
              <p:nvPr userDrawn="1"/>
            </p:nvSpPr>
            <p:spPr bwMode="hidden">
              <a:xfrm rot="3318475">
                <a:off x="4137" y="-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Freeform 67"/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Freeform 69"/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Freeform 70"/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Freeform 72"/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Freeform 73"/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Freeform 74"/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Freeform 75"/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Freeform 76"/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Freeform 77"/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Freeform 78"/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Freeform 80"/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Freeform 81"/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Freeform 82"/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Freeform 84"/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6" name="Group 85"/>
            <p:cNvGrpSpPr>
              <a:grpSpLocks/>
            </p:cNvGrpSpPr>
            <p:nvPr userDrawn="1"/>
          </p:nvGrpSpPr>
          <p:grpSpPr bwMode="auto">
            <a:xfrm>
              <a:off x="76" y="1905"/>
              <a:ext cx="5577" cy="1255"/>
              <a:chOff x="76" y="1905"/>
              <a:chExt cx="5577" cy="1255"/>
            </a:xfrm>
          </p:grpSpPr>
          <p:sp>
            <p:nvSpPr>
              <p:cNvPr id="7" name="Freeform 86"/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8" name="Group 87"/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8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9" name="Rectangle 89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9" name="Group 90"/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Rectangle 92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" name="Group 93"/>
              <p:cNvGrpSpPr>
                <a:grpSpLocks/>
              </p:cNvGrpSpPr>
              <p:nvPr/>
            </p:nvGrpSpPr>
            <p:grpSpPr bwMode="auto">
              <a:xfrm rot="-3629538">
                <a:off x="242" y="1942"/>
                <a:ext cx="1025" cy="952"/>
                <a:chOff x="1028" y="936"/>
                <a:chExt cx="2844" cy="2640"/>
              </a:xfrm>
            </p:grpSpPr>
            <p:sp>
              <p:nvSpPr>
                <p:cNvPr id="11" name="Freeform 94"/>
                <p:cNvSpPr>
                  <a:spLocks/>
                </p:cNvSpPr>
                <p:nvPr/>
              </p:nvSpPr>
              <p:spPr bwMode="auto">
                <a:xfrm>
                  <a:off x="1033" y="958"/>
                  <a:ext cx="2844" cy="2609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2" name="Freeform 95"/>
                <p:cNvSpPr>
                  <a:spLocks/>
                </p:cNvSpPr>
                <p:nvPr/>
              </p:nvSpPr>
              <p:spPr bwMode="auto">
                <a:xfrm>
                  <a:off x="1090" y="974"/>
                  <a:ext cx="641" cy="1916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3" name="Freeform 96"/>
                <p:cNvSpPr>
                  <a:spLocks/>
                </p:cNvSpPr>
                <p:nvPr/>
              </p:nvSpPr>
              <p:spPr bwMode="auto">
                <a:xfrm>
                  <a:off x="1215" y="931"/>
                  <a:ext cx="2411" cy="627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4" name="Freeform 97"/>
                <p:cNvSpPr>
                  <a:spLocks/>
                </p:cNvSpPr>
                <p:nvPr/>
              </p:nvSpPr>
              <p:spPr bwMode="auto">
                <a:xfrm>
                  <a:off x="1843" y="1635"/>
                  <a:ext cx="1548" cy="1506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98"/>
                <p:cNvSpPr>
                  <a:spLocks/>
                </p:cNvSpPr>
                <p:nvPr/>
              </p:nvSpPr>
              <p:spPr bwMode="auto">
                <a:xfrm>
                  <a:off x="1629" y="1452"/>
                  <a:ext cx="921" cy="910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4195" name="Rectangle 99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196" name="Rectangle 10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1" name="Rectangle 10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" name="Rectangle 10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" name="Rectangle 10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E23E1-3AF4-4D5B-A906-6057384CA9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79C6-CC09-437B-A7BD-EFCF5484B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BDD40-7DC5-4E09-A0C5-803E50150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F234-A46E-438A-8EBF-5D78375D2D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28038-652C-486C-823D-E91A869E5A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4E55-0AEA-48E4-BBBD-98E865792B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87BFB-1E5C-4851-BC48-92E66BE755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1ACA3-F015-4F7A-B177-8C6E40D033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6A2C-91E7-44B7-8D85-53E78BBE7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761A-5F8D-403E-9551-A359923F93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F09D-5EFB-402F-BC44-180EBECB9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5D7D8-4B49-45C2-8D65-37983D37CC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3E0D2-0CA4-41DF-99A4-869215A07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7C611-A1CE-4F6D-8BDA-E90C630D8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3076" name="Freeform 4"/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7" name="Freeform 5"/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1" name="Freeform 9"/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3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4" name="Freeform 12"/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5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6" name="Freeform 14"/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7" name="Freeform 15"/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8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9" name="Freeform 17"/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0" name="Freeform 18"/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1" name="Freeform 19"/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2" name="Freeform 20"/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3" name="Freeform 21"/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4" name="Freeform 22"/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5" name="Freeform 23"/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6" name="Freeform 24"/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7" name="Freeform 25"/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0" name="Freeform 28"/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1" name="Freeform 29"/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2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3" name="Freeform 31"/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4" name="Freeform 32"/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5" name="Freeform 33"/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6" name="Freeform 34"/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7" name="Freeform 35"/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8" name="Freeform 36"/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9" name="Freeform 37"/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0" name="Freeform 38"/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1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2" name="Freeform 40"/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3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4" name="Freeform 42"/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5" name="Freeform 43"/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6" name="Freeform 44"/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7" name="Freeform 45"/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8" name="Freeform 46"/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9" name="Freeform 47"/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0" name="Freeform 48"/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1" name="Freeform 49"/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2" name="Freeform 50"/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3" name="Freeform 51"/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4" name="Freeform 52"/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5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6" name="Freeform 54"/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7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8" name="Freeform 56"/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9" name="Freeform 57"/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0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1" name="Freeform 59"/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2" name="Freeform 60"/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3" name="Freeform 61"/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4" name="Freeform 62"/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5" name="Freeform 63"/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6" name="Freeform 64"/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7" name="Freeform 65"/>
              <p:cNvSpPr>
                <a:spLocks/>
              </p:cNvSpPr>
              <p:nvPr userDrawn="1"/>
            </p:nvSpPr>
            <p:spPr bwMode="hidden">
              <a:xfrm rot="3318475">
                <a:off x="4139" y="-6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8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9" name="Freeform 67"/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0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1" name="Freeform 69"/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2" name="Freeform 70"/>
              <p:cNvSpPr>
                <a:spLocks/>
              </p:cNvSpPr>
              <p:nvPr userDrawn="1"/>
            </p:nvSpPr>
            <p:spPr bwMode="hidden">
              <a:xfrm rot="6284068">
                <a:off x="4901" y="7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3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4" name="Freeform 72"/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5" name="Freeform 73"/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6" name="Freeform 74"/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7" name="Freeform 75"/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8" name="Freeform 76"/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9" name="Freeform 77"/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0" name="Freeform 78"/>
              <p:cNvSpPr>
                <a:spLocks/>
              </p:cNvSpPr>
              <p:nvPr userDrawn="1"/>
            </p:nvSpPr>
            <p:spPr bwMode="hidden">
              <a:xfrm rot="3318475">
                <a:off x="4103" y="199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1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2" name="Freeform 80"/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3" name="Freeform 81"/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4" name="Freeform 82"/>
              <p:cNvSpPr>
                <a:spLocks/>
              </p:cNvSpPr>
              <p:nvPr userDrawn="1"/>
            </p:nvSpPr>
            <p:spPr bwMode="hidden">
              <a:xfrm rot="6284068">
                <a:off x="4589" y="25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5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8" y="20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6" name="Freeform 84"/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85"/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3158" name="AutoShape 86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9" name="Rectangle 87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4" name="Group 88"/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3161" name="AutoShape 89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2" name="Rectangle 90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3163" name="Freeform 91"/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6" name="Group 92"/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3165" name="Freeform 93"/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6" name="Freeform 94"/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7" name="Freeform 95"/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8" name="Freeform 96"/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9" name="Freeform 97"/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3170" name="Rectangle 9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171" name="Rectangle 9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72" name="Rectangle 10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3" name="Rectangle 10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" name="Rectangle 1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97AEDE-8DF1-4E21-902B-595DEE210C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0" grpId="0"/>
      <p:bldP spid="317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Bp</a:t>
            </a:r>
            <a:r>
              <a:rPr lang="cs-CZ" dirty="0" smtClean="0"/>
              <a:t> </a:t>
            </a:r>
            <a:r>
              <a:rPr lang="cs-CZ" dirty="0" smtClean="0"/>
              <a:t>2316 </a:t>
            </a:r>
            <a:r>
              <a:rPr lang="cs-CZ" dirty="0" smtClean="0"/>
              <a:t>SPORTOVNÍ HRY I.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   základní výukový předmět  pro studenty s tělovýchovným zaměřením se základními pohybovými předpoklady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Studenti rozumí sportovní přípravě v basketbalu, volejbalu, fotbalu a házené - orientují se v ročním tréninkovém plánu a přípravě  družstva.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Umí analyzovat tréninkový proces, ovládají způsoby hodnocení herního výkonu hráčů, orientují se v pravidlech utkání.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  porozumí prvkům kondiční přípravy, atletické přípravy a zatížení v utkání.</a:t>
            </a:r>
          </a:p>
        </p:txBody>
      </p:sp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Přednášková část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přednáška ze sportovních her – </a:t>
            </a:r>
            <a:r>
              <a:rPr lang="cs-CZ" dirty="0" smtClean="0"/>
              <a:t>literatura, definice</a:t>
            </a:r>
            <a:r>
              <a:rPr lang="cs-CZ" dirty="0" smtClean="0"/>
              <a:t>, dělení</a:t>
            </a:r>
          </a:p>
          <a:p>
            <a:r>
              <a:rPr lang="cs-CZ" dirty="0" smtClean="0"/>
              <a:t>Přednášky </a:t>
            </a:r>
            <a:r>
              <a:rPr lang="cs-CZ" dirty="0" smtClean="0"/>
              <a:t>basketbal, volejbal, házená, fotbal</a:t>
            </a:r>
            <a:endParaRPr lang="cs-CZ" dirty="0" smtClean="0"/>
          </a:p>
          <a:p>
            <a:r>
              <a:rPr lang="cs-CZ" dirty="0" smtClean="0"/>
              <a:t>1. Teoretický rozbor </a:t>
            </a:r>
            <a:r>
              <a:rPr lang="cs-CZ" dirty="0" smtClean="0"/>
              <a:t>daného sportu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 smtClean="0"/>
              <a:t>. Herní </a:t>
            </a:r>
            <a:r>
              <a:rPr lang="cs-CZ" dirty="0" smtClean="0"/>
              <a:t>pravidla</a:t>
            </a:r>
          </a:p>
          <a:p>
            <a:r>
              <a:rPr lang="cs-CZ" dirty="0" smtClean="0"/>
              <a:t>3. sportovní příprava, roční tréninkový plán a příprava </a:t>
            </a:r>
            <a:r>
              <a:rPr lang="cs-CZ" dirty="0" smtClean="0"/>
              <a:t>družstva</a:t>
            </a:r>
            <a:r>
              <a:rPr lang="cs-CZ" dirty="0" smtClean="0"/>
              <a:t>, způsoby hodnocení herního výkonu hráče v~utkání</a:t>
            </a:r>
          </a:p>
        </p:txBody>
      </p:sp>
    </p:spTree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Kreditové</a:t>
            </a:r>
            <a:r>
              <a:rPr lang="cs-CZ" dirty="0" smtClean="0"/>
              <a:t>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 ( dvě omluvené neúčasti celkem, ale max. jedna v každém sportu) – vkládání omluvenek</a:t>
            </a:r>
          </a:p>
          <a:p>
            <a:endParaRPr lang="cs-CZ" dirty="0" smtClean="0"/>
          </a:p>
          <a:p>
            <a:r>
              <a:rPr lang="cs-CZ" dirty="0" smtClean="0"/>
              <a:t>Seminární práce – odevzdat do </a:t>
            </a:r>
            <a:r>
              <a:rPr lang="cs-CZ" dirty="0" err="1" smtClean="0"/>
              <a:t>odevzdávárny</a:t>
            </a:r>
            <a:r>
              <a:rPr lang="cs-CZ" dirty="0" smtClean="0"/>
              <a:t> předmětu do 10.3. 2014</a:t>
            </a:r>
            <a:endParaRPr lang="cs-CZ" dirty="0"/>
          </a:p>
        </p:txBody>
      </p:sp>
    </p:spTree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r>
              <a:rPr lang="cs-CZ" dirty="0" smtClean="0"/>
              <a:t> </a:t>
            </a:r>
            <a:r>
              <a:rPr lang="cs-CZ" dirty="0" smtClean="0"/>
              <a:t>min. </a:t>
            </a:r>
            <a:r>
              <a:rPr lang="cs-CZ" dirty="0" smtClean="0"/>
              <a:t>5 </a:t>
            </a:r>
            <a:r>
              <a:rPr lang="cs-CZ" dirty="0" smtClean="0"/>
              <a:t>stran A4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 smtClean="0"/>
              <a:t>Témata – výběr témat dle sylabu, např.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Jídelníček a pitný režim na  soustředění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Strava a pitný režim v den utkání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Regenerace týmu po tréninku nebo utkání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Výskyt zranění u vybraného klubu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Návrh rehabilitačních cviků po úrazu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Svalové </a:t>
            </a:r>
            <a:r>
              <a:rPr lang="cs-CZ" sz="2000" dirty="0" err="1" smtClean="0"/>
              <a:t>dysbalance</a:t>
            </a:r>
            <a:r>
              <a:rPr lang="cs-CZ" sz="2000" dirty="0" smtClean="0"/>
              <a:t> u vybraného hráče/hráčky </a:t>
            </a:r>
          </a:p>
          <a:p>
            <a:pPr>
              <a:buFontTx/>
              <a:buNone/>
            </a:pPr>
            <a:r>
              <a:rPr lang="cs-CZ" sz="1800" dirty="0" smtClean="0"/>
              <a:t> </a:t>
            </a:r>
            <a:r>
              <a:rPr lang="cs-CZ" sz="2400" dirty="0" smtClean="0"/>
              <a:t>Postup při zpracování práce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1. vyber hráče nebo tým (basketbal, volejbal, házená nebo fotbal)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2. pomocí anketního šetření nebo rozhovoru zjisti   praktickou stránku dané problematiky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3. nastuduj příslušnou literaturu na dané téma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4.srovnej teorii s praxí a doporuč </a:t>
            </a:r>
            <a:r>
              <a:rPr lang="cs-CZ" sz="1800" dirty="0" smtClean="0"/>
              <a:t>změny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5. zpracuj dle pokynů pro vypracování BP – norma APA</a:t>
            </a:r>
            <a:endParaRPr lang="cs-CZ" sz="1800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Tx/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sz="2000" dirty="0" smtClean="0"/>
          </a:p>
        </p:txBody>
      </p:sp>
    </p:spTree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literatura k předmětu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VOTÍK, Jaromír. </a:t>
            </a:r>
            <a:r>
              <a:rPr lang="cs-CZ" sz="2800" i="1" smtClean="0"/>
              <a:t>Fotbalová cvičení a hry</a:t>
            </a:r>
            <a:r>
              <a:rPr lang="cs-CZ" sz="2800" smtClean="0"/>
              <a:t>. 1.vyd. Praha: Grada, 2005. 126 s. ISBN 80-247-0925-2</a:t>
            </a:r>
            <a:br>
              <a:rPr lang="cs-CZ" sz="2800" smtClean="0"/>
            </a:br>
            <a:r>
              <a:rPr lang="cs-CZ" sz="2800" smtClean="0"/>
              <a:t>VELENSKÝ, Michael. </a:t>
            </a:r>
            <a:r>
              <a:rPr lang="cs-CZ" sz="2800" i="1" smtClean="0"/>
              <a:t>Basketbal :herní trénink, kondiční trénink, technika-taktika</a:t>
            </a:r>
            <a:r>
              <a:rPr lang="cs-CZ" sz="2800" smtClean="0"/>
              <a:t>. 1. vyd. Praha: Grada, 1999. 99 s. ISBN 80-7169-834-2. </a:t>
            </a:r>
            <a:br>
              <a:rPr lang="cs-CZ" sz="2800" smtClean="0"/>
            </a:br>
            <a:r>
              <a:rPr lang="cs-CZ" sz="2800" smtClean="0"/>
              <a:t>TŮMA, Martin a Jiří TKADLEC. </a:t>
            </a:r>
            <a:r>
              <a:rPr lang="cs-CZ" sz="2800" i="1" smtClean="0"/>
              <a:t>Házená :herní trénink, kondiční trénink, průpravná a herní cvičení</a:t>
            </a:r>
            <a:r>
              <a:rPr lang="cs-CZ" sz="2800" smtClean="0"/>
              <a:t>. 1. vyd. Praha: Grada, 2002. 95 s. ISBN 80-247-0219-3. </a:t>
            </a:r>
            <a:br>
              <a:rPr lang="cs-CZ" sz="2800" smtClean="0"/>
            </a:br>
            <a:r>
              <a:rPr lang="cs-CZ" sz="2800" i="1" smtClean="0"/>
              <a:t>Volejbal.</a:t>
            </a:r>
            <a:r>
              <a:rPr lang="cs-CZ" sz="2800" smtClean="0"/>
              <a:t> Edited by Zdeněk Haník - Jaroslav Vlach. 1. vyd. Praha: Olympia, 2008. 347 s. ISBN 978-80-7376-078.</a:t>
            </a:r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Doporučená literatura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cs-CZ" sz="2000" smtClean="0"/>
              <a:t>Bedřich, L. Fotbal rituální hra moderní doby. MU: 2006.</a:t>
            </a:r>
          </a:p>
          <a:p>
            <a:r>
              <a:rPr lang="cs-CZ" sz="2000" smtClean="0"/>
              <a:t>Brůna V., Bursová M., Votík J., Zalabák J. Fotbalová školička, Grada: 2007.</a:t>
            </a:r>
          </a:p>
          <a:p>
            <a:r>
              <a:rPr lang="cs-CZ" sz="2000" smtClean="0"/>
              <a:t>Císař, V. Volejbal: technika a taktika hry, průpravná cvičení. 1.vyd. Praha: Grada, 2005. 165 s. ISBN 80-247-0502-8.</a:t>
            </a:r>
          </a:p>
          <a:p>
            <a:r>
              <a:rPr lang="cs-CZ" sz="2000" smtClean="0"/>
              <a:t>Dobrý, L., Semiginovský, B. Sportovní hry: výkon a trénink. 1. vyd. Praha: Olympia, 1988. 197 s.</a:t>
            </a:r>
          </a:p>
          <a:p>
            <a:r>
              <a:rPr lang="cs-CZ" sz="2000" smtClean="0"/>
              <a:t>Dobrý, L. Malá škola basketbalu. Vyd. 1. Praha: Olympia, 1986. 196 s. </a:t>
            </a:r>
          </a:p>
          <a:p>
            <a:r>
              <a:rPr lang="cs-CZ" sz="2000" smtClean="0"/>
              <a:t>Dobrý, L., Velenský, E. Košíková : (teorie a didaktika) a. Vyd. 1. Praha: Státní pedagogické nakladatelství, 1980. 303 s. </a:t>
            </a:r>
          </a:p>
          <a:p>
            <a:r>
              <a:rPr lang="cs-CZ" sz="2000" smtClean="0"/>
              <a:t>Dovalil, J. a kol. Výkon a trénink ve sportu vyd. 1. Praha: Olympia 2002, 331 s.   </a:t>
            </a:r>
          </a:p>
          <a:p>
            <a:r>
              <a:rPr lang="cs-CZ" sz="2000" smtClean="0"/>
              <a:t>Choutka, M., Dobrý, L., Rovný, M. Sportovní hry. Vyd. 2. Praha: Státní pedagogické nakladatelství, 1972. 313 s. </a:t>
            </a:r>
          </a:p>
        </p:txBody>
      </p:sp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délník 3"/>
          <p:cNvSpPr>
            <a:spLocks noChangeArrowheads="1"/>
          </p:cNvSpPr>
          <p:nvPr/>
        </p:nvSpPr>
        <p:spPr bwMode="auto">
          <a:xfrm>
            <a:off x="0" y="671513"/>
            <a:ext cx="9144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/>
              <a:t>Jančálek, S. Házená. Teorie a didaktika. Praha: SPN, 1978. 182 s.</a:t>
            </a:r>
          </a:p>
          <a:p>
            <a:r>
              <a:rPr lang="cs-CZ" sz="2000"/>
              <a:t>Janík, Z., Drásalová, L. Pětivlas, T. Nácvik herních činností jednotlivce v basketbalu. </a:t>
            </a:r>
          </a:p>
          <a:p>
            <a:r>
              <a:rPr lang="cs-CZ" sz="2000"/>
              <a:t>Brno: MU, 2003. 12 s. CD rom a instruktážní knížka.</a:t>
            </a:r>
          </a:p>
          <a:p>
            <a:r>
              <a:rPr lang="cs-CZ" sz="2000"/>
              <a:t>Janík Z., Funková, Pětivlas T., Nácvik činností jednotlivce v basketbalu v herních cvičeních (sborník herních cvičení). MU FSpS Brno, 2005. 68 s.</a:t>
            </a:r>
          </a:p>
          <a:p>
            <a:r>
              <a:rPr lang="cs-CZ" sz="2000"/>
              <a:t>Nykodým, J. - et., kol. Teorie a didaktika sportovních her. Brno. Masarykova univerzita: FSpS MU, 2006. 120 s. 1. vydání. ISBN 80-210-4042-4.</a:t>
            </a:r>
          </a:p>
          <a:p>
            <a:r>
              <a:rPr lang="cs-CZ" sz="2000"/>
              <a:t>Psotta, R. a kol. Fotbal kondiční trénink. Grada: 2006.</a:t>
            </a:r>
          </a:p>
          <a:p>
            <a:r>
              <a:rPr lang="cs-CZ" sz="2000"/>
              <a:t>Rehák, M. a kol. Teória a didaktika basketbalu vyd. 1., Občianské združenie Športové hry,1999. 168 s.</a:t>
            </a:r>
          </a:p>
          <a:p>
            <a:r>
              <a:rPr lang="cs-CZ" sz="2000"/>
              <a:t> Sobotka, V. Volejbal - učebnice pro trenéry III. třídy. Praha: Český vojelbalový svaz, 1996. 168 s. ISBN 80-902147-0-3.</a:t>
            </a:r>
          </a:p>
          <a:p>
            <a:r>
              <a:rPr lang="cs-CZ" sz="2000"/>
              <a:t>Sobotka, V. Sportovní hry I. Brno: PdF MU, 1989. 111 s. </a:t>
            </a:r>
          </a:p>
          <a:p>
            <a:r>
              <a:rPr lang="cs-CZ" sz="2000"/>
              <a:t>Sobotka, V. Sportovní hry II. - odbíjená, házená. Brno: PdF MU, 1987. 230 s.</a:t>
            </a:r>
          </a:p>
          <a:p>
            <a:endParaRPr lang="cs-CZ" sz="2000"/>
          </a:p>
        </p:txBody>
      </p:sp>
    </p:spTree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LaVerne">
  <a:themeElements>
    <a:clrScheme name="LaVerne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LaVern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Verne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295</TotalTime>
  <Words>649</Words>
  <Application>Microsoft Office PowerPoint</Application>
  <PresentationFormat>Předvádění na obrazovce (4:3)</PresentationFormat>
  <Paragraphs>58</Paragraphs>
  <Slides>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LaVerne</vt:lpstr>
      <vt:lpstr>Bp 2316 SPORTOVNÍ HRY I.</vt:lpstr>
      <vt:lpstr>Přednášková část</vt:lpstr>
      <vt:lpstr>Kreditové požadavky</vt:lpstr>
      <vt:lpstr>Seminární práce  min. 5 stran A4</vt:lpstr>
      <vt:lpstr>Základní literatura k předmětu</vt:lpstr>
      <vt:lpstr>Doporučená literatura</vt:lpstr>
      <vt:lpstr>Snímek 7</vt:lpstr>
    </vt:vector>
  </TitlesOfParts>
  <Company>MU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Systematika basketbalu</dc:title>
  <dc:creator>qjanik</dc:creator>
  <cp:lastModifiedBy>Valued Acer Customer</cp:lastModifiedBy>
  <cp:revision>21</cp:revision>
  <dcterms:created xsi:type="dcterms:W3CDTF">2007-06-03T07:30:30Z</dcterms:created>
  <dcterms:modified xsi:type="dcterms:W3CDTF">2013-09-15T14:04:59Z</dcterms:modified>
</cp:coreProperties>
</file>