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7" r:id="rId2"/>
    <p:sldId id="258" r:id="rId3"/>
    <p:sldId id="259" r:id="rId4"/>
    <p:sldId id="260" r:id="rId5"/>
    <p:sldId id="274" r:id="rId6"/>
    <p:sldId id="275" r:id="rId7"/>
    <p:sldId id="273" r:id="rId8"/>
    <p:sldId id="276" r:id="rId9"/>
    <p:sldId id="277" r:id="rId10"/>
    <p:sldId id="281" r:id="rId11"/>
    <p:sldId id="278" r:id="rId12"/>
    <p:sldId id="279" r:id="rId13"/>
    <p:sldId id="280" r:id="rId14"/>
    <p:sldId id="282" r:id="rId15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FF0066"/>
    <a:srgbClr val="CC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84AB608-48A4-4B5F-B54D-4DEADAA70B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4EE19-13D4-4881-8526-B801F29BEE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783E5-3136-4C8B-BDF1-E651583AF3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08C43-247B-4747-9278-822945F48F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1459D-2F96-4D2A-82AE-C8DCBC2973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E61FF-B565-4BBD-8DC1-EAEE0A3C3A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7CC67-A124-4E34-8D7B-9BD7478B72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25AD3-7585-4F5E-99BF-10ADAD1D01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81572-4837-43F8-A309-E064E29BF4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295BD-7443-4319-8BCF-8056543F28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5EDCB-BE92-4383-93AA-1C48E48F84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710FC-841E-4B68-9D9A-F68F383DA4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BAE91B5-E595-43DD-8A48-D339EDE3C5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3"/>
          <p:cNvSpPr>
            <a:spLocks noChangeArrowheads="1" noChangeShapeType="1" noTextEdit="1"/>
          </p:cNvSpPr>
          <p:nvPr/>
        </p:nvSpPr>
        <p:spPr bwMode="auto">
          <a:xfrm>
            <a:off x="4932363" y="6165850"/>
            <a:ext cx="3897312" cy="3540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cs-CZ" sz="3600" kern="1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Martina Bernaciková</a:t>
            </a:r>
          </a:p>
        </p:txBody>
      </p:sp>
      <p:sp>
        <p:nvSpPr>
          <p:cNvPr id="2051" name="WordArt 4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4321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cs-CZ" sz="3600" kern="1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>
                    <a:alpha val="43921"/>
                  </a:srgbClr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Fyziologie ASEBS</a:t>
            </a:r>
          </a:p>
        </p:txBody>
      </p:sp>
      <p:pic>
        <p:nvPicPr>
          <p:cNvPr id="2052" name="Picture 6" descr="policejni-zasah-czechtek-2005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3860800"/>
            <a:ext cx="38100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8" descr="box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692150"/>
            <a:ext cx="3419475" cy="286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0" descr="ANd9GcRId-adEuA_4ontYgOjoAKbZG0S47oNQQ6xtt0bGArnHMVbIIc&amp;t=1&amp;usg=__hp2-jgogVxyC0lMM8-l_mj7C8Yg=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429000"/>
            <a:ext cx="3960813" cy="263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2" descr="631903_karate-ki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6013" y="1125538"/>
            <a:ext cx="415290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3578225" y="3638550"/>
            <a:ext cx="17795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0" y="908050"/>
            <a:ext cx="7308850" cy="73025"/>
          </a:xfrm>
          <a:prstGeom prst="rect">
            <a:avLst/>
          </a:prstGeom>
          <a:solidFill>
            <a:srgbClr val="009999"/>
          </a:solidFill>
          <a:ln w="9525">
            <a:solidFill>
              <a:srgbClr val="0099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cs-CZ" sz="3200" b="1" smtClean="0"/>
              <a:t>FYZIOLOGIE SPORTU</a:t>
            </a:r>
            <a:endParaRPr lang="fr-FR" sz="1800" b="1" smtClean="0"/>
          </a:p>
        </p:txBody>
      </p:sp>
      <p:sp>
        <p:nvSpPr>
          <p:cNvPr id="11269" name="Text Box 9"/>
          <p:cNvSpPr txBox="1">
            <a:spLocks noChangeArrowheads="1"/>
          </p:cNvSpPr>
          <p:nvPr/>
        </p:nvSpPr>
        <p:spPr bwMode="auto">
          <a:xfrm>
            <a:off x="395288" y="1125538"/>
            <a:ext cx="8424862" cy="5543550"/>
          </a:xfrm>
          <a:prstGeom prst="rect">
            <a:avLst/>
          </a:prstGeom>
          <a:solidFill>
            <a:srgbClr val="99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SPECIFICKÉ ADAPTACE NA ZÁTEŽ</a:t>
            </a:r>
          </a:p>
          <a:p>
            <a:pPr>
              <a:tabLst>
                <a:tab pos="114300" algn="l"/>
              </a:tabLst>
            </a:pPr>
            <a:endParaRPr lang="cs-CZ" sz="32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hypertrofie svalů</a:t>
            </a: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endParaRPr lang="cs-CZ" sz="3200">
              <a:latin typeface="Calibri" pitchFamily="34" charset="0"/>
              <a:cs typeface="Times New Roman" pitchFamily="18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hypertrofie srdce</a:t>
            </a: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endParaRPr lang="cs-CZ" sz="3200">
              <a:latin typeface="Calibri" pitchFamily="34" charset="0"/>
              <a:cs typeface="Times New Roman" pitchFamily="18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rozvoj analyzátorů</a:t>
            </a:r>
          </a:p>
          <a:p>
            <a:pPr algn="l" eaLnBrk="0" hangingPunct="0">
              <a:tabLst>
                <a:tab pos="114300" algn="l"/>
              </a:tabLst>
            </a:pPr>
            <a:endParaRPr lang="cs-CZ" sz="32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endParaRPr lang="cs-CZ">
              <a:cs typeface="Arial" charset="0"/>
            </a:endParaRPr>
          </a:p>
        </p:txBody>
      </p:sp>
      <p:sp>
        <p:nvSpPr>
          <p:cNvPr id="1127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11271" name="Rectangle 16"/>
          <p:cNvSpPr>
            <a:spLocks noChangeArrowheads="1"/>
          </p:cNvSpPr>
          <p:nvPr/>
        </p:nvSpPr>
        <p:spPr bwMode="auto">
          <a:xfrm>
            <a:off x="-468313" y="1125538"/>
            <a:ext cx="91440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3578225" y="3638550"/>
            <a:ext cx="17795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0" y="908050"/>
            <a:ext cx="7308850" cy="73025"/>
          </a:xfrm>
          <a:prstGeom prst="rect">
            <a:avLst/>
          </a:prstGeom>
          <a:solidFill>
            <a:srgbClr val="009999"/>
          </a:solidFill>
          <a:ln w="9525">
            <a:solidFill>
              <a:srgbClr val="0099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cs-CZ" sz="3200" b="1" smtClean="0"/>
              <a:t>FYZIOLOGIE SPORTU</a:t>
            </a:r>
            <a:endParaRPr lang="fr-FR" sz="1800" b="1" smtClean="0"/>
          </a:p>
        </p:txBody>
      </p:sp>
      <p:sp>
        <p:nvSpPr>
          <p:cNvPr id="12293" name="Text Box 9"/>
          <p:cNvSpPr txBox="1">
            <a:spLocks noChangeArrowheads="1"/>
          </p:cNvSpPr>
          <p:nvPr/>
        </p:nvSpPr>
        <p:spPr bwMode="auto">
          <a:xfrm>
            <a:off x="395288" y="1125538"/>
            <a:ext cx="8424862" cy="5543550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CHARAKTERISTIKA SPORTOVCE</a:t>
            </a:r>
          </a:p>
          <a:p>
            <a:pPr>
              <a:tabLst>
                <a:tab pos="114300" algn="l"/>
              </a:tabLst>
            </a:pPr>
            <a:endParaRPr lang="cs-CZ" sz="32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funkční chrakteristika (VO2max, SFmax, 				DFmax, LAmax, úroveň ANP)</a:t>
            </a: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endParaRPr lang="cs-CZ" sz="3200">
              <a:latin typeface="Calibri" pitchFamily="34" charset="0"/>
              <a:cs typeface="Times New Roman" pitchFamily="18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somatotyp</a:t>
            </a:r>
          </a:p>
          <a:p>
            <a:pPr algn="l" eaLnBrk="0" hangingPunct="0">
              <a:tabLst>
                <a:tab pos="114300" algn="l"/>
              </a:tabLst>
            </a:pPr>
            <a:endParaRPr lang="cs-CZ" sz="3200">
              <a:latin typeface="Calibri" pitchFamily="34" charset="0"/>
              <a:cs typeface="Times New Roman" pitchFamily="18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výška, hmotnost, % tuku</a:t>
            </a:r>
          </a:p>
          <a:p>
            <a:pPr algn="l" eaLnBrk="0" hangingPunct="0">
              <a:tabLst>
                <a:tab pos="114300" algn="l"/>
              </a:tabLst>
            </a:pPr>
            <a:endParaRPr lang="cs-CZ" sz="32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svalová vlákna (rychlá, pomalá)</a:t>
            </a:r>
            <a:endParaRPr lang="cs-CZ" sz="32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endParaRPr lang="cs-CZ">
              <a:cs typeface="Arial" charset="0"/>
            </a:endParaRPr>
          </a:p>
        </p:txBody>
      </p:sp>
      <p:sp>
        <p:nvSpPr>
          <p:cNvPr id="1229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12295" name="Rectangle 16"/>
          <p:cNvSpPr>
            <a:spLocks noChangeArrowheads="1"/>
          </p:cNvSpPr>
          <p:nvPr/>
        </p:nvSpPr>
        <p:spPr bwMode="auto">
          <a:xfrm>
            <a:off x="-468313" y="1125538"/>
            <a:ext cx="91440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3578225" y="3638550"/>
            <a:ext cx="17795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0" y="908050"/>
            <a:ext cx="7308850" cy="73025"/>
          </a:xfrm>
          <a:prstGeom prst="rect">
            <a:avLst/>
          </a:prstGeom>
          <a:solidFill>
            <a:srgbClr val="009999"/>
          </a:solidFill>
          <a:ln w="9525">
            <a:solidFill>
              <a:srgbClr val="0099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cs-CZ" sz="3200" b="1" smtClean="0"/>
              <a:t>FYZIOLOGIE SPORTU</a:t>
            </a:r>
            <a:endParaRPr lang="fr-FR" sz="1800" b="1" smtClean="0"/>
          </a:p>
        </p:txBody>
      </p:sp>
      <p:sp>
        <p:nvSpPr>
          <p:cNvPr id="13317" name="Text Box 9"/>
          <p:cNvSpPr txBox="1">
            <a:spLocks noChangeArrowheads="1"/>
          </p:cNvSpPr>
          <p:nvPr/>
        </p:nvSpPr>
        <p:spPr bwMode="auto">
          <a:xfrm>
            <a:off x="395288" y="1125538"/>
            <a:ext cx="8424862" cy="5543550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TRÉNINK</a:t>
            </a:r>
          </a:p>
          <a:p>
            <a:pPr>
              <a:tabLst>
                <a:tab pos="114300" algn="l"/>
              </a:tabLst>
            </a:pPr>
            <a:endParaRPr lang="cs-CZ" sz="32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rozvoj pohybových schopností</a:t>
            </a:r>
          </a:p>
          <a:p>
            <a:pPr algn="l" eaLnBrk="0" hangingPunct="0">
              <a:tabLst>
                <a:tab pos="114300" algn="l"/>
              </a:tabLst>
            </a:pPr>
            <a:endParaRPr lang="cs-CZ" sz="3200">
              <a:latin typeface="Calibri" pitchFamily="34" charset="0"/>
              <a:cs typeface="Times New Roman" pitchFamily="18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trénink techniky a taktiky</a:t>
            </a:r>
          </a:p>
          <a:p>
            <a:pPr algn="l" eaLnBrk="0" hangingPunct="0">
              <a:tabLst>
                <a:tab pos="114300" algn="l"/>
              </a:tabLst>
            </a:pPr>
            <a:endParaRPr lang="cs-CZ" sz="32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roční tréninkový plán, př. tréninkového plánu</a:t>
            </a: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endParaRPr lang="cs-CZ" sz="3200">
              <a:latin typeface="Calibri" pitchFamily="34" charset="0"/>
              <a:cs typeface="Times New Roman" pitchFamily="18" charset="0"/>
            </a:endParaRPr>
          </a:p>
          <a:p>
            <a:pPr algn="l" eaLnBrk="0" hangingPunct="0">
              <a:tabLst>
                <a:tab pos="114300" algn="l"/>
              </a:tabLst>
            </a:pPr>
            <a:endParaRPr lang="cs-CZ">
              <a:cs typeface="Arial" charset="0"/>
            </a:endParaRPr>
          </a:p>
        </p:txBody>
      </p:sp>
      <p:sp>
        <p:nvSpPr>
          <p:cNvPr id="1331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13319" name="Rectangle 16"/>
          <p:cNvSpPr>
            <a:spLocks noChangeArrowheads="1"/>
          </p:cNvSpPr>
          <p:nvPr/>
        </p:nvSpPr>
        <p:spPr bwMode="auto">
          <a:xfrm>
            <a:off x="-468313" y="1125538"/>
            <a:ext cx="91440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3578225" y="3638550"/>
            <a:ext cx="17795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 flipV="1">
            <a:off x="0" y="549275"/>
            <a:ext cx="4932363" cy="71438"/>
          </a:xfrm>
          <a:prstGeom prst="rect">
            <a:avLst/>
          </a:prstGeom>
          <a:solidFill>
            <a:srgbClr val="009999"/>
          </a:solidFill>
          <a:ln w="9525">
            <a:solidFill>
              <a:srgbClr val="009999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692150"/>
          </a:xfrm>
          <a:noFill/>
        </p:spPr>
        <p:txBody>
          <a:bodyPr/>
          <a:lstStyle/>
          <a:p>
            <a:pPr algn="l" eaLnBrk="1" hangingPunct="1"/>
            <a:r>
              <a:rPr lang="cs-CZ" sz="3200" b="1" smtClean="0"/>
              <a:t>FYZIOLOGIE SPORTU</a:t>
            </a:r>
            <a:endParaRPr lang="fr-FR" sz="1800" b="1" smtClean="0"/>
          </a:p>
        </p:txBody>
      </p:sp>
      <p:sp>
        <p:nvSpPr>
          <p:cNvPr id="14341" name="Text Box 9"/>
          <p:cNvSpPr txBox="1">
            <a:spLocks noChangeArrowheads="1"/>
          </p:cNvSpPr>
          <p:nvPr/>
        </p:nvSpPr>
        <p:spPr bwMode="auto">
          <a:xfrm>
            <a:off x="250825" y="908050"/>
            <a:ext cx="8713788" cy="561657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ZDRAVOTNÍ RIZIKA</a:t>
            </a:r>
          </a:p>
          <a:p>
            <a:pPr>
              <a:tabLst>
                <a:tab pos="114300" algn="l"/>
              </a:tabLst>
            </a:pPr>
            <a:endParaRPr lang="cs-CZ" sz="3200">
              <a:latin typeface="Calibri" pitchFamily="34" charset="0"/>
              <a:cs typeface="Times New Roman" pitchFamily="18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nejčastější úrazy a poranění typické pro sport</a:t>
            </a:r>
          </a:p>
          <a:p>
            <a:pPr algn="l" eaLnBrk="0" hangingPunct="0">
              <a:tabLst>
                <a:tab pos="114300" algn="l"/>
              </a:tabLst>
            </a:pPr>
            <a:endParaRPr lang="cs-CZ" sz="3200">
              <a:latin typeface="Calibri" pitchFamily="34" charset="0"/>
              <a:cs typeface="Times New Roman" pitchFamily="18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akutní poranění</a:t>
            </a: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endParaRPr lang="cs-CZ" sz="3200">
              <a:latin typeface="Calibri" pitchFamily="34" charset="0"/>
              <a:cs typeface="Times New Roman" pitchFamily="18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chronické poranění</a:t>
            </a:r>
            <a:endParaRPr lang="cs-CZ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3578225" y="3638550"/>
            <a:ext cx="17795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 flipV="1">
            <a:off x="0" y="549275"/>
            <a:ext cx="4932363" cy="71438"/>
          </a:xfrm>
          <a:prstGeom prst="rect">
            <a:avLst/>
          </a:prstGeom>
          <a:solidFill>
            <a:srgbClr val="009999"/>
          </a:solidFill>
          <a:ln w="9525">
            <a:solidFill>
              <a:srgbClr val="009999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692150"/>
          </a:xfrm>
          <a:noFill/>
        </p:spPr>
        <p:txBody>
          <a:bodyPr/>
          <a:lstStyle/>
          <a:p>
            <a:pPr algn="l" eaLnBrk="1" hangingPunct="1"/>
            <a:r>
              <a:rPr lang="cs-CZ" sz="3200" b="1" smtClean="0"/>
              <a:t>FYZIOLOGIE SPORTU</a:t>
            </a:r>
            <a:endParaRPr lang="fr-FR" sz="1800" b="1" smtClean="0"/>
          </a:p>
        </p:txBody>
      </p:sp>
      <p:sp>
        <p:nvSpPr>
          <p:cNvPr id="15365" name="Text Box 9"/>
          <p:cNvSpPr txBox="1">
            <a:spLocks noChangeArrowheads="1"/>
          </p:cNvSpPr>
          <p:nvPr/>
        </p:nvSpPr>
        <p:spPr bwMode="auto">
          <a:xfrm>
            <a:off x="250825" y="908050"/>
            <a:ext cx="8713788" cy="5616575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POUŽITÁ LITERATURA</a:t>
            </a:r>
          </a:p>
          <a:p>
            <a:pPr>
              <a:tabLst>
                <a:tab pos="114300" algn="l"/>
              </a:tabLst>
            </a:pPr>
            <a:endParaRPr lang="cs-CZ" sz="3200">
              <a:latin typeface="Calibri" pitchFamily="34" charset="0"/>
              <a:cs typeface="Times New Roman" pitchFamily="18" charset="0"/>
            </a:endParaRPr>
          </a:p>
          <a:p>
            <a:pPr algn="l"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- Ihned psát zdroje použité litaratury (přímo i do tabulek)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68313" y="476250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000" b="1"/>
              <a:t>Název a kód: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916238" y="403225"/>
            <a:ext cx="28813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800" b="1" i="1">
                <a:solidFill>
                  <a:srgbClr val="FF0066"/>
                </a:solidFill>
                <a:latin typeface="Agency FB" pitchFamily="34" charset="0"/>
              </a:rPr>
              <a:t>FYZIOLOGIE ASEBS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68313" y="4508500"/>
            <a:ext cx="1223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000" b="1"/>
              <a:t>Rozsah: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68313" y="2420938"/>
            <a:ext cx="2159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000" b="1"/>
              <a:t>Konzultační hodiny: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68313" y="6235700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000" b="1"/>
              <a:t>Ukončení: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916238" y="2492375"/>
            <a:ext cx="54721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400" b="1" i="1" dirty="0" smtClean="0">
                <a:solidFill>
                  <a:srgbClr val="CC66FF"/>
                </a:solidFill>
                <a:latin typeface="Agency FB" pitchFamily="34" charset="0"/>
              </a:rPr>
              <a:t>Čt 9.00 – 11.00, Pá ????</a:t>
            </a:r>
            <a:endParaRPr lang="cs-CZ" sz="2400" b="1" i="1" dirty="0">
              <a:solidFill>
                <a:srgbClr val="CC66FF"/>
              </a:solidFill>
              <a:latin typeface="Agency FB" pitchFamily="34" charset="0"/>
            </a:endParaRPr>
          </a:p>
          <a:p>
            <a:pPr algn="l"/>
            <a:r>
              <a:rPr lang="cs-CZ" sz="2400" b="1" i="1" dirty="0">
                <a:solidFill>
                  <a:srgbClr val="CC66FF"/>
                </a:solidFill>
                <a:latin typeface="Agency FB" pitchFamily="34" charset="0"/>
              </a:rPr>
              <a:t>Mgr. </a:t>
            </a:r>
            <a:r>
              <a:rPr lang="cs-CZ" sz="2400" b="1" i="1" dirty="0" err="1">
                <a:solidFill>
                  <a:srgbClr val="CC66FF"/>
                </a:solidFill>
                <a:latin typeface="Agency FB" pitchFamily="34" charset="0"/>
              </a:rPr>
              <a:t>Bernaciková</a:t>
            </a:r>
            <a:r>
              <a:rPr lang="cs-CZ" sz="2400" b="1" i="1" dirty="0">
                <a:solidFill>
                  <a:srgbClr val="CC66FF"/>
                </a:solidFill>
                <a:latin typeface="Agency FB" pitchFamily="34" charset="0"/>
              </a:rPr>
              <a:t> – </a:t>
            </a:r>
            <a:r>
              <a:rPr lang="cs-CZ" sz="2400" b="1" i="1" dirty="0" smtClean="0">
                <a:solidFill>
                  <a:srgbClr val="CC66FF"/>
                </a:solidFill>
                <a:latin typeface="Agency FB" pitchFamily="34" charset="0"/>
              </a:rPr>
              <a:t>pouze </a:t>
            </a:r>
            <a:r>
              <a:rPr lang="cs-CZ" sz="2400" b="1" i="1" dirty="0">
                <a:solidFill>
                  <a:srgbClr val="CC66FF"/>
                </a:solidFill>
                <a:latin typeface="Agency FB" pitchFamily="34" charset="0"/>
              </a:rPr>
              <a:t>po domluvě mailem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843213" y="4508500"/>
            <a:ext cx="5688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400" b="1" i="1">
                <a:solidFill>
                  <a:srgbClr val="CC66FF"/>
                </a:solidFill>
                <a:latin typeface="Agency FB" pitchFamily="34" charset="0"/>
              </a:rPr>
              <a:t>8x přednáška + 8x seminář za semestr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916238" y="6092825"/>
            <a:ext cx="5759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800" b="1" i="1">
                <a:solidFill>
                  <a:srgbClr val="FF0066"/>
                </a:solidFill>
                <a:latin typeface="Agency FB" pitchFamily="34" charset="0"/>
              </a:rPr>
              <a:t>písemná ZK, sem. práce (info na 1.semináři)</a:t>
            </a:r>
            <a:endParaRPr lang="cs-CZ" sz="2800" b="1">
              <a:solidFill>
                <a:srgbClr val="FF0066"/>
              </a:solidFill>
            </a:endParaRPr>
          </a:p>
        </p:txBody>
      </p:sp>
      <p:sp>
        <p:nvSpPr>
          <p:cNvPr id="3082" name="Line 11"/>
          <p:cNvSpPr>
            <a:spLocks noChangeShapeType="1"/>
          </p:cNvSpPr>
          <p:nvPr/>
        </p:nvSpPr>
        <p:spPr bwMode="auto">
          <a:xfrm flipV="1">
            <a:off x="179388" y="0"/>
            <a:ext cx="0" cy="6858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83" name="Text Box 12"/>
          <p:cNvSpPr txBox="1">
            <a:spLocks noChangeArrowheads="1"/>
          </p:cNvSpPr>
          <p:nvPr/>
        </p:nvSpPr>
        <p:spPr bwMode="auto">
          <a:xfrm>
            <a:off x="468313" y="3644900"/>
            <a:ext cx="2519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000" b="1"/>
              <a:t>E-mail:</a:t>
            </a:r>
          </a:p>
        </p:txBody>
      </p:sp>
      <p:sp>
        <p:nvSpPr>
          <p:cNvPr id="3084" name="Text Box 13"/>
          <p:cNvSpPr txBox="1">
            <a:spLocks noChangeArrowheads="1"/>
          </p:cNvSpPr>
          <p:nvPr/>
        </p:nvSpPr>
        <p:spPr bwMode="auto">
          <a:xfrm>
            <a:off x="2916238" y="3573463"/>
            <a:ext cx="3600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400" b="1" i="1" dirty="0" err="1" smtClean="0">
                <a:solidFill>
                  <a:srgbClr val="FF0066"/>
                </a:solidFill>
                <a:latin typeface="Agency FB" pitchFamily="34" charset="0"/>
              </a:rPr>
              <a:t>bernacikova</a:t>
            </a:r>
            <a:r>
              <a:rPr lang="cs-CZ" sz="2400" b="1" i="1" dirty="0" smtClean="0">
                <a:solidFill>
                  <a:srgbClr val="FF0066"/>
                </a:solidFill>
                <a:latin typeface="Agency FB" pitchFamily="34" charset="0"/>
              </a:rPr>
              <a:t>@</a:t>
            </a:r>
            <a:r>
              <a:rPr lang="cs-CZ" sz="2400" b="1" i="1" dirty="0" err="1" smtClean="0">
                <a:solidFill>
                  <a:srgbClr val="FF0066"/>
                </a:solidFill>
                <a:latin typeface="Agency FB" pitchFamily="34" charset="0"/>
              </a:rPr>
              <a:t>fsps.muni.cz</a:t>
            </a:r>
            <a:endParaRPr lang="cs-CZ" sz="2400" b="1" i="1" dirty="0">
              <a:solidFill>
                <a:srgbClr val="FF0066"/>
              </a:solidFill>
              <a:latin typeface="Agency FB" pitchFamily="34" charset="0"/>
            </a:endParaRPr>
          </a:p>
        </p:txBody>
      </p:sp>
      <p:sp>
        <p:nvSpPr>
          <p:cNvPr id="3085" name="Text Box 14"/>
          <p:cNvSpPr txBox="1">
            <a:spLocks noChangeArrowheads="1"/>
          </p:cNvSpPr>
          <p:nvPr/>
        </p:nvSpPr>
        <p:spPr bwMode="auto">
          <a:xfrm>
            <a:off x="468313" y="1412875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000" b="1"/>
              <a:t>Garant/vyučující:</a:t>
            </a:r>
          </a:p>
        </p:txBody>
      </p:sp>
      <p:sp>
        <p:nvSpPr>
          <p:cNvPr id="3086" name="Text Box 15"/>
          <p:cNvSpPr txBox="1">
            <a:spLocks noChangeArrowheads="1"/>
          </p:cNvSpPr>
          <p:nvPr/>
        </p:nvSpPr>
        <p:spPr bwMode="auto">
          <a:xfrm>
            <a:off x="2916238" y="1339850"/>
            <a:ext cx="62277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800" b="1" i="1" dirty="0" smtClean="0">
                <a:solidFill>
                  <a:srgbClr val="CC66FF"/>
                </a:solidFill>
                <a:latin typeface="Agency FB" pitchFamily="34" charset="0"/>
              </a:rPr>
              <a:t>Mgr</a:t>
            </a:r>
            <a:r>
              <a:rPr lang="cs-CZ" sz="2800" b="1" i="1" dirty="0">
                <a:solidFill>
                  <a:srgbClr val="CC66FF"/>
                </a:solidFill>
                <a:latin typeface="Agency FB" pitchFamily="34" charset="0"/>
              </a:rPr>
              <a:t>. Martina </a:t>
            </a:r>
            <a:r>
              <a:rPr lang="cs-CZ" sz="2800" b="1" i="1" dirty="0" err="1">
                <a:solidFill>
                  <a:srgbClr val="CC66FF"/>
                </a:solidFill>
                <a:latin typeface="Agency FB" pitchFamily="34" charset="0"/>
              </a:rPr>
              <a:t>Bernaciková</a:t>
            </a:r>
            <a:r>
              <a:rPr lang="cs-CZ" sz="2800" b="1" i="1" dirty="0">
                <a:solidFill>
                  <a:srgbClr val="CC66FF"/>
                </a:solidFill>
                <a:latin typeface="Agency FB" pitchFamily="34" charset="0"/>
              </a:rPr>
              <a:t>, </a:t>
            </a:r>
            <a:r>
              <a:rPr lang="cs-CZ" sz="2800" b="1" i="1" dirty="0" err="1">
                <a:solidFill>
                  <a:srgbClr val="CC66FF"/>
                </a:solidFill>
                <a:latin typeface="Agency FB" pitchFamily="34" charset="0"/>
              </a:rPr>
              <a:t>Ph.D</a:t>
            </a:r>
            <a:r>
              <a:rPr lang="cs-CZ" sz="2800" b="1" i="1" dirty="0">
                <a:solidFill>
                  <a:srgbClr val="CC66FF"/>
                </a:solidFill>
                <a:latin typeface="Agency FB" pitchFamily="34" charset="0"/>
              </a:rPr>
              <a:t>. </a:t>
            </a:r>
          </a:p>
        </p:txBody>
      </p:sp>
      <p:sp>
        <p:nvSpPr>
          <p:cNvPr id="3087" name="Line 16"/>
          <p:cNvSpPr>
            <a:spLocks noChangeShapeType="1"/>
          </p:cNvSpPr>
          <p:nvPr/>
        </p:nvSpPr>
        <p:spPr bwMode="auto">
          <a:xfrm flipV="1">
            <a:off x="250825" y="0"/>
            <a:ext cx="0" cy="6858000"/>
          </a:xfrm>
          <a:prstGeom prst="line">
            <a:avLst/>
          </a:prstGeom>
          <a:noFill/>
          <a:ln w="76200">
            <a:solidFill>
              <a:srgbClr val="CC99FF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88" name="Text Box 17"/>
          <p:cNvSpPr txBox="1">
            <a:spLocks noChangeArrowheads="1"/>
          </p:cNvSpPr>
          <p:nvPr/>
        </p:nvSpPr>
        <p:spPr bwMode="auto">
          <a:xfrm>
            <a:off x="2843213" y="5013325"/>
            <a:ext cx="63007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400" b="1" i="1" dirty="0" err="1">
                <a:solidFill>
                  <a:srgbClr val="CC66FF"/>
                </a:solidFill>
                <a:latin typeface="Agency FB" pitchFamily="34" charset="0"/>
              </a:rPr>
              <a:t>Př</a:t>
            </a:r>
            <a:r>
              <a:rPr lang="cs-CZ" sz="2400" b="1" i="1" dirty="0">
                <a:solidFill>
                  <a:srgbClr val="CC66FF"/>
                </a:solidFill>
                <a:latin typeface="Agency FB" pitchFamily="34" charset="0"/>
              </a:rPr>
              <a:t>: </a:t>
            </a:r>
            <a:r>
              <a:rPr lang="cs-CZ" sz="2400" b="1" i="1" dirty="0" smtClean="0">
                <a:solidFill>
                  <a:srgbClr val="FF0066"/>
                </a:solidFill>
                <a:latin typeface="Agency FB" pitchFamily="34" charset="0"/>
              </a:rPr>
              <a:t>22.11.</a:t>
            </a:r>
            <a:r>
              <a:rPr lang="cs-CZ" sz="2400" b="1" i="1" dirty="0" smtClean="0">
                <a:solidFill>
                  <a:srgbClr val="CC66FF"/>
                </a:solidFill>
                <a:latin typeface="Agency FB" pitchFamily="34" charset="0"/>
              </a:rPr>
              <a:t> 18.30-20.00, </a:t>
            </a:r>
            <a:r>
              <a:rPr lang="cs-CZ" sz="2400" b="1" i="1" dirty="0" smtClean="0">
                <a:solidFill>
                  <a:srgbClr val="FF0066"/>
                </a:solidFill>
                <a:latin typeface="Agency FB" pitchFamily="34" charset="0"/>
              </a:rPr>
              <a:t>6.12.</a:t>
            </a:r>
            <a:r>
              <a:rPr lang="cs-CZ" sz="2400" b="1" i="1" dirty="0" smtClean="0">
                <a:solidFill>
                  <a:srgbClr val="CC66FF"/>
                </a:solidFill>
                <a:latin typeface="Agency FB" pitchFamily="34" charset="0"/>
              </a:rPr>
              <a:t> 11.30-13.45</a:t>
            </a:r>
            <a:endParaRPr lang="cs-CZ" sz="2400" b="1" i="1" dirty="0">
              <a:solidFill>
                <a:srgbClr val="CC66FF"/>
              </a:solidFill>
              <a:latin typeface="Agency FB" pitchFamily="34" charset="0"/>
            </a:endParaRPr>
          </a:p>
          <a:p>
            <a:pPr algn="l"/>
            <a:r>
              <a:rPr lang="cs-CZ" sz="2400" b="1" i="1" dirty="0">
                <a:solidFill>
                  <a:srgbClr val="CC66FF"/>
                </a:solidFill>
                <a:latin typeface="Agency FB" pitchFamily="34" charset="0"/>
              </a:rPr>
              <a:t>Sem: </a:t>
            </a:r>
            <a:r>
              <a:rPr lang="cs-CZ" sz="2400" b="1" i="1" dirty="0" smtClean="0">
                <a:solidFill>
                  <a:srgbClr val="FF0066"/>
                </a:solidFill>
                <a:latin typeface="Agency FB" pitchFamily="34" charset="0"/>
              </a:rPr>
              <a:t>22.11.</a:t>
            </a:r>
            <a:r>
              <a:rPr lang="cs-CZ" sz="2400" b="1" i="1" dirty="0" smtClean="0">
                <a:solidFill>
                  <a:srgbClr val="CC66FF"/>
                </a:solidFill>
                <a:latin typeface="Agency FB" pitchFamily="34" charset="0"/>
              </a:rPr>
              <a:t> 8.00-9.30, </a:t>
            </a:r>
            <a:r>
              <a:rPr lang="cs-CZ" sz="2400" b="1" i="1" dirty="0" smtClean="0">
                <a:solidFill>
                  <a:srgbClr val="FF0066"/>
                </a:solidFill>
                <a:latin typeface="Agency FB" pitchFamily="34" charset="0"/>
              </a:rPr>
              <a:t>6.12.</a:t>
            </a:r>
            <a:r>
              <a:rPr lang="cs-CZ" sz="2400" b="1" i="1" dirty="0" smtClean="0">
                <a:solidFill>
                  <a:srgbClr val="CC66FF"/>
                </a:solidFill>
                <a:latin typeface="Agency FB" pitchFamily="34" charset="0"/>
              </a:rPr>
              <a:t> 8.00-9.30, </a:t>
            </a:r>
            <a:r>
              <a:rPr lang="cs-CZ" sz="2400" b="1" i="1" dirty="0" smtClean="0">
                <a:solidFill>
                  <a:srgbClr val="FF0066"/>
                </a:solidFill>
                <a:latin typeface="Agency FB" pitchFamily="34" charset="0"/>
              </a:rPr>
              <a:t>13.12</a:t>
            </a:r>
            <a:r>
              <a:rPr lang="cs-CZ" sz="2400" b="1" i="1" dirty="0">
                <a:solidFill>
                  <a:srgbClr val="FF0066"/>
                </a:solidFill>
                <a:latin typeface="Agency FB" pitchFamily="34" charset="0"/>
              </a:rPr>
              <a:t>.</a:t>
            </a:r>
            <a:r>
              <a:rPr lang="cs-CZ" sz="2400" b="1" i="1" dirty="0">
                <a:solidFill>
                  <a:srgbClr val="CC66FF"/>
                </a:solidFill>
                <a:latin typeface="Agency FB" pitchFamily="34" charset="0"/>
              </a:rPr>
              <a:t> </a:t>
            </a:r>
            <a:r>
              <a:rPr lang="cs-CZ" sz="2400" b="1" i="1" dirty="0" smtClean="0">
                <a:solidFill>
                  <a:srgbClr val="CC66FF"/>
                </a:solidFill>
                <a:latin typeface="Agency FB" pitchFamily="34" charset="0"/>
              </a:rPr>
              <a:t>13.15-15.30</a:t>
            </a:r>
            <a:endParaRPr lang="cs-CZ" sz="2400" b="1" i="1" dirty="0">
              <a:solidFill>
                <a:srgbClr val="CC66FF"/>
              </a:solidFill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580063" y="115888"/>
            <a:ext cx="3455987" cy="6175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 i="1">
                <a:solidFill>
                  <a:srgbClr val="CC66FF"/>
                </a:solidFill>
                <a:latin typeface="Agency FB" pitchFamily="34" charset="0"/>
              </a:rPr>
              <a:t>OSNOVA - přednáška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435975" cy="2016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600" smtClean="0"/>
              <a:t>Fyziologie a patofyziologie člověka v extrémních podmínkách: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smtClean="0"/>
              <a:t>termoregulace (reakce a adaptace organismu na teplo a chlad)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smtClean="0"/>
              <a:t>pobyt ve vysokohorském prostředí (reakce a adaptace organismu)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smtClean="0"/>
              <a:t>potápění (reakce a adaptace organismu na vysoký tlak)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smtClean="0"/>
              <a:t>gravitační přetížení (reakce a adaptace organismu)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smtClean="0"/>
              <a:t>hladovění, dehydratace, stres a únava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Úvod do soudního lékařství (utopení, udušení)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Testování v laboratoři a terénu (teorie)</a:t>
            </a:r>
          </a:p>
        </p:txBody>
      </p:sp>
      <p:sp>
        <p:nvSpPr>
          <p:cNvPr id="4100" name="Line 7"/>
          <p:cNvSpPr>
            <a:spLocks noChangeShapeType="1"/>
          </p:cNvSpPr>
          <p:nvPr/>
        </p:nvSpPr>
        <p:spPr bwMode="auto">
          <a:xfrm flipV="1">
            <a:off x="179388" y="0"/>
            <a:ext cx="0" cy="6858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101" name="Line 8"/>
          <p:cNvSpPr>
            <a:spLocks noChangeShapeType="1"/>
          </p:cNvSpPr>
          <p:nvPr/>
        </p:nvSpPr>
        <p:spPr bwMode="auto">
          <a:xfrm flipV="1">
            <a:off x="250825" y="0"/>
            <a:ext cx="0" cy="6858000"/>
          </a:xfrm>
          <a:prstGeom prst="line">
            <a:avLst/>
          </a:prstGeom>
          <a:noFill/>
          <a:ln w="76200">
            <a:solidFill>
              <a:srgbClr val="CC99FF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102" name="Text Box 9"/>
          <p:cNvSpPr txBox="1">
            <a:spLocks noChangeArrowheads="1"/>
          </p:cNvSpPr>
          <p:nvPr/>
        </p:nvSpPr>
        <p:spPr bwMode="auto">
          <a:xfrm>
            <a:off x="5580063" y="2636838"/>
            <a:ext cx="3455987" cy="6175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 i="1">
                <a:solidFill>
                  <a:srgbClr val="CC66FF"/>
                </a:solidFill>
                <a:latin typeface="Agency FB" pitchFamily="34" charset="0"/>
              </a:rPr>
              <a:t>OSNOVA- seminář</a:t>
            </a:r>
          </a:p>
        </p:txBody>
      </p:sp>
      <p:sp>
        <p:nvSpPr>
          <p:cNvPr id="4103" name="Rectangle 10"/>
          <p:cNvSpPr>
            <a:spLocks noChangeArrowheads="1"/>
          </p:cNvSpPr>
          <p:nvPr/>
        </p:nvSpPr>
        <p:spPr bwMode="auto">
          <a:xfrm>
            <a:off x="468313" y="3141663"/>
            <a:ext cx="849630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cs-CZ" sz="1600"/>
              <a:t>Limitující faktory úpolových disciplín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cs-CZ" sz="1600"/>
              <a:t>Fyziologie úpolových disciplín: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cs-CZ" sz="1400"/>
              <a:t>aikidó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cs-CZ" sz="1400"/>
              <a:t>box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cs-CZ" sz="1400"/>
              <a:t>judo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cs-CZ" sz="1400"/>
              <a:t>karate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cs-CZ" sz="1400"/>
              <a:t>šerm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cs-CZ" sz="1400"/>
              <a:t>zápas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cs-CZ" sz="1600"/>
              <a:t>Fyziologie technických činností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cs-CZ" sz="1400"/>
              <a:t>horolezectví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cs-CZ" sz="1400"/>
              <a:t>potápění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cs-CZ" sz="1400"/>
              <a:t>střelba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cs-CZ" sz="1600"/>
              <a:t>Testování v laboratoři</a:t>
            </a:r>
            <a:r>
              <a:rPr lang="cs-CZ" sz="1400"/>
              <a:t> a terénu (praxe)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019925" y="188913"/>
            <a:ext cx="1871663" cy="6175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3200" b="1" i="1">
                <a:solidFill>
                  <a:srgbClr val="CC66FF"/>
                </a:solidFill>
                <a:latin typeface="Agency FB" pitchFamily="34" charset="0"/>
              </a:rPr>
              <a:t>LITERATURA 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686800" cy="54721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Havlíčková, Melichna, Heller: Fyziologie tělesné zátěže II: Speciální část – 1., 2., 3. díl. Praha: Univerzita Karlova. </a:t>
            </a:r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Grasgruber, P., Cacek, J. Sportovní geny. Brno: Computer press 2008.</a:t>
            </a: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Kolektiv autorů: Soudní lékařství. Praha: Grada Publishing 1999.</a:t>
            </a: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Hirt, M a kol.: Vybrané kapitoly ze soudního lékařství. Brno: MU 1998.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Kolektiv autorů: Soudně lékařská legislativa. Brno: MU 1995.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 flipV="1">
            <a:off x="179388" y="0"/>
            <a:ext cx="0" cy="6858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5" name="Line 7"/>
          <p:cNvSpPr>
            <a:spLocks noChangeShapeType="1"/>
          </p:cNvSpPr>
          <p:nvPr/>
        </p:nvSpPr>
        <p:spPr bwMode="auto">
          <a:xfrm flipV="1">
            <a:off x="250825" y="0"/>
            <a:ext cx="0" cy="6858000"/>
          </a:xfrm>
          <a:prstGeom prst="line">
            <a:avLst/>
          </a:prstGeom>
          <a:noFill/>
          <a:ln w="76200">
            <a:solidFill>
              <a:srgbClr val="CC99FF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3578225" y="3638550"/>
            <a:ext cx="17795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0" y="765175"/>
            <a:ext cx="5003800" cy="71438"/>
          </a:xfrm>
          <a:prstGeom prst="rect">
            <a:avLst/>
          </a:prstGeom>
          <a:solidFill>
            <a:srgbClr val="009999"/>
          </a:solidFill>
          <a:ln w="9525">
            <a:solidFill>
              <a:srgbClr val="0099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692150"/>
          </a:xfrm>
          <a:noFill/>
        </p:spPr>
        <p:txBody>
          <a:bodyPr/>
          <a:lstStyle/>
          <a:p>
            <a:pPr algn="l" eaLnBrk="1" hangingPunct="1"/>
            <a:r>
              <a:rPr lang="cs-CZ" sz="3200" b="1" smtClean="0"/>
              <a:t>FYZIOLOGIE SPORTU</a:t>
            </a:r>
            <a:endParaRPr lang="fr-FR" sz="1800" b="1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395288" y="981075"/>
            <a:ext cx="8424862" cy="576263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CHARAKTERISTIKA SPORTU</a:t>
            </a:r>
            <a:endParaRPr lang="cs-CZ" sz="4000">
              <a:latin typeface="Calibri" pitchFamily="34" charset="0"/>
              <a:cs typeface="Arial" charset="0"/>
            </a:endParaRP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395288" y="3141663"/>
            <a:ext cx="8424862" cy="576262"/>
          </a:xfrm>
          <a:prstGeom prst="rect">
            <a:avLst/>
          </a:prstGeom>
          <a:solidFill>
            <a:srgbClr val="FF66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FUNKČNÍ CHARAKTERISTIKA VÝKONU</a:t>
            </a:r>
            <a:endParaRPr lang="cs-CZ" sz="3200">
              <a:latin typeface="Calibri" pitchFamily="34" charset="0"/>
              <a:cs typeface="Arial" charset="0"/>
            </a:endParaRPr>
          </a:p>
        </p:txBody>
      </p:sp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395288" y="5300663"/>
            <a:ext cx="8424862" cy="576262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TRÉNINK</a:t>
            </a:r>
            <a:endParaRPr lang="cs-CZ" sz="3200">
              <a:latin typeface="Calibri" pitchFamily="34" charset="0"/>
              <a:cs typeface="Arial" charset="0"/>
            </a:endParaRPr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395288" y="3860800"/>
            <a:ext cx="8424862" cy="576263"/>
          </a:xfrm>
          <a:prstGeom prst="rect">
            <a:avLst/>
          </a:prstGeom>
          <a:solidFill>
            <a:srgbClr val="99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SPECIFICKÉ ADAPTACE ORGANIZMU NA ZÁTĚŽ</a:t>
            </a:r>
            <a:endParaRPr lang="cs-CZ" sz="3200">
              <a:latin typeface="Calibri" pitchFamily="34" charset="0"/>
              <a:cs typeface="Arial" charset="0"/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95288" y="2420938"/>
            <a:ext cx="8424862" cy="576262"/>
          </a:xfrm>
          <a:prstGeom prst="rect">
            <a:avLst/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METABOLICKÁ CHARAKTERISTIKA VÝKONU</a:t>
            </a:r>
            <a:endParaRPr lang="cs-CZ" sz="3200">
              <a:latin typeface="Calibri" pitchFamily="34" charset="0"/>
              <a:cs typeface="Arial" charset="0"/>
            </a:endParaRPr>
          </a:p>
        </p:txBody>
      </p:sp>
      <p:sp>
        <p:nvSpPr>
          <p:cNvPr id="6154" name="Text Box 9"/>
          <p:cNvSpPr txBox="1">
            <a:spLocks noChangeArrowheads="1"/>
          </p:cNvSpPr>
          <p:nvPr/>
        </p:nvSpPr>
        <p:spPr bwMode="auto">
          <a:xfrm>
            <a:off x="395288" y="6021388"/>
            <a:ext cx="8424862" cy="57626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Arial" charset="0"/>
              </a:rPr>
              <a:t>ZDRAVOTNÍ RIZIKA</a:t>
            </a:r>
          </a:p>
        </p:txBody>
      </p:sp>
      <p:sp>
        <p:nvSpPr>
          <p:cNvPr id="6155" name="Text Box 9"/>
          <p:cNvSpPr txBox="1">
            <a:spLocks noChangeArrowheads="1"/>
          </p:cNvSpPr>
          <p:nvPr/>
        </p:nvSpPr>
        <p:spPr bwMode="auto">
          <a:xfrm>
            <a:off x="395288" y="1700213"/>
            <a:ext cx="8424862" cy="576262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LIMITUJÍCÍ FAKTORY VÝKONU</a:t>
            </a:r>
            <a:endParaRPr lang="cs-CZ" sz="4000">
              <a:latin typeface="Calibri" pitchFamily="34" charset="0"/>
              <a:cs typeface="Arial" charset="0"/>
            </a:endParaRPr>
          </a:p>
        </p:txBody>
      </p:sp>
      <p:sp>
        <p:nvSpPr>
          <p:cNvPr id="6156" name="Text Box 9"/>
          <p:cNvSpPr txBox="1">
            <a:spLocks noChangeArrowheads="1"/>
          </p:cNvSpPr>
          <p:nvPr/>
        </p:nvSpPr>
        <p:spPr bwMode="auto">
          <a:xfrm>
            <a:off x="395288" y="4581525"/>
            <a:ext cx="8424862" cy="576263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CHARAKTERISTIKA SPORTOVCE</a:t>
            </a:r>
            <a:endParaRPr lang="cs-CZ" sz="320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3578225" y="3638550"/>
            <a:ext cx="17795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0" y="908050"/>
            <a:ext cx="7308850" cy="73025"/>
          </a:xfrm>
          <a:prstGeom prst="rect">
            <a:avLst/>
          </a:prstGeom>
          <a:solidFill>
            <a:srgbClr val="009999"/>
          </a:solidFill>
          <a:ln w="9525">
            <a:solidFill>
              <a:srgbClr val="0099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cs-CZ" sz="3200" b="1" smtClean="0"/>
              <a:t>FYZIOLOGIE SPORTU</a:t>
            </a:r>
            <a:endParaRPr lang="fr-FR" sz="1800" b="1" smtClean="0"/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395288" y="1125538"/>
            <a:ext cx="8424862" cy="5543550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CHARAKTERISTIKA SPORTU</a:t>
            </a:r>
          </a:p>
          <a:p>
            <a:pPr>
              <a:tabLst>
                <a:tab pos="114300" algn="l"/>
              </a:tabLst>
            </a:pPr>
            <a:endParaRPr lang="cs-CZ" sz="32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cíl sportovního výkonu</a:t>
            </a:r>
          </a:p>
          <a:p>
            <a:pPr algn="l" eaLnBrk="0" hangingPunct="0">
              <a:tabLst>
                <a:tab pos="114300" algn="l"/>
              </a:tabLst>
            </a:pPr>
            <a:endParaRPr lang="cs-CZ" sz="3200">
              <a:latin typeface="Calibri" pitchFamily="34" charset="0"/>
              <a:cs typeface="Times New Roman" pitchFamily="18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specifikace pohybového výkonu</a:t>
            </a:r>
          </a:p>
          <a:p>
            <a:pPr algn="l" eaLnBrk="0" hangingPunct="0">
              <a:tabLst>
                <a:tab pos="114300" algn="l"/>
              </a:tabLst>
            </a:pPr>
            <a:endParaRPr lang="cs-CZ" sz="32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nejdůležitější pohybové schopnosti</a:t>
            </a:r>
          </a:p>
          <a:p>
            <a:pPr algn="l" eaLnBrk="0" hangingPunct="0">
              <a:tabLst>
                <a:tab pos="114300" algn="l"/>
              </a:tabLst>
            </a:pPr>
            <a:endParaRPr lang="cs-CZ" sz="3200">
              <a:latin typeface="Calibri" pitchFamily="34" charset="0"/>
              <a:cs typeface="Times New Roman" pitchFamily="18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Arial" charset="0"/>
              </a:rPr>
              <a:t> základní pravidla</a:t>
            </a: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endParaRPr lang="cs-CZ" sz="32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Arial" charset="0"/>
              </a:rPr>
              <a:t> disciplíny</a:t>
            </a:r>
            <a:endParaRPr lang="cs-CZ">
              <a:cs typeface="Arial" charset="0"/>
            </a:endParaRPr>
          </a:p>
        </p:txBody>
      </p:sp>
      <p:sp>
        <p:nvSpPr>
          <p:cNvPr id="7174" name="Rectangle 16"/>
          <p:cNvSpPr>
            <a:spLocks noChangeArrowheads="1"/>
          </p:cNvSpPr>
          <p:nvPr/>
        </p:nvSpPr>
        <p:spPr bwMode="auto">
          <a:xfrm>
            <a:off x="-468313" y="765175"/>
            <a:ext cx="91440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3578225" y="3638550"/>
            <a:ext cx="17795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0" y="692150"/>
            <a:ext cx="7308850" cy="73025"/>
          </a:xfrm>
          <a:prstGeom prst="rect">
            <a:avLst/>
          </a:prstGeom>
          <a:solidFill>
            <a:srgbClr val="009999"/>
          </a:solidFill>
          <a:ln w="9525">
            <a:solidFill>
              <a:srgbClr val="0099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836613"/>
          </a:xfrm>
          <a:noFill/>
        </p:spPr>
        <p:txBody>
          <a:bodyPr/>
          <a:lstStyle/>
          <a:p>
            <a:pPr algn="l" eaLnBrk="1" hangingPunct="1"/>
            <a:r>
              <a:rPr lang="cs-CZ" sz="3200" b="1" smtClean="0"/>
              <a:t>FAKTORY SPORTOVNÍHO VÝKONU</a:t>
            </a:r>
            <a:endParaRPr lang="fr-FR" sz="1800" b="1" smtClean="0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492500" y="908050"/>
            <a:ext cx="2808288" cy="10810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114300" algn="l"/>
              </a:tabLst>
              <a:defRPr/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TECHNIKA</a:t>
            </a:r>
            <a:endParaRPr lang="cs-CZ" sz="20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  <a:defRPr/>
            </a:pPr>
            <a:r>
              <a:rPr lang="cs-CZ" sz="2000">
                <a:latin typeface="Calibri" pitchFamily="34" charset="0"/>
                <a:cs typeface="Arial" charset="0"/>
              </a:rPr>
              <a:t> speciální dovednosti</a:t>
            </a:r>
          </a:p>
          <a:p>
            <a:pPr algn="l" eaLnBrk="0" hangingPunct="0">
              <a:buFontTx/>
              <a:buChar char="•"/>
              <a:tabLst>
                <a:tab pos="114300" algn="l"/>
              </a:tabLst>
              <a:defRPr/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 pohybové dovednosti</a:t>
            </a:r>
            <a:endParaRPr lang="cs-CZ" sz="2000">
              <a:latin typeface="Calibri" pitchFamily="34" charset="0"/>
              <a:cs typeface="Arial" charset="0"/>
            </a:endParaRP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179388" y="2924175"/>
            <a:ext cx="2089150" cy="16573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114300" algn="l"/>
              </a:tabLst>
              <a:defRPr/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TAKTIKA</a:t>
            </a:r>
            <a:endParaRPr lang="cs-CZ" sz="20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  <a:defRPr/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 analytické schopnosti</a:t>
            </a:r>
            <a:endParaRPr lang="cs-CZ" sz="20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  <a:defRPr/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 taktické myšlení</a:t>
            </a:r>
            <a:endParaRPr lang="cs-CZ" sz="20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  <a:defRPr/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 předvídavost</a:t>
            </a:r>
            <a:endParaRPr lang="cs-CZ" sz="2000">
              <a:latin typeface="Calibri" pitchFamily="34" charset="0"/>
              <a:cs typeface="Arial" charset="0"/>
            </a:endParaRPr>
          </a:p>
          <a:p>
            <a:pPr algn="l" eaLnBrk="0" hangingPunct="0">
              <a:tabLst>
                <a:tab pos="114300" algn="l"/>
              </a:tabLst>
              <a:defRPr/>
            </a:pPr>
            <a:endParaRPr lang="cs-CZ">
              <a:cs typeface="Arial" charset="0"/>
            </a:endParaRPr>
          </a:p>
        </p:txBody>
      </p:sp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179388" y="1052513"/>
            <a:ext cx="2089150" cy="1439862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114300" algn="l"/>
              </a:tabLst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PSYCHIKA</a:t>
            </a:r>
            <a:endParaRPr lang="cs-CZ" sz="20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 motivace</a:t>
            </a:r>
            <a:endParaRPr lang="cs-CZ" sz="20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 emoce</a:t>
            </a:r>
            <a:endParaRPr lang="cs-CZ" sz="20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 adaptace</a:t>
            </a:r>
            <a:endParaRPr lang="cs-CZ">
              <a:cs typeface="Arial" charset="0"/>
            </a:endParaRPr>
          </a:p>
        </p:txBody>
      </p:sp>
      <p:sp>
        <p:nvSpPr>
          <p:cNvPr id="8200" name="Text Box 2"/>
          <p:cNvSpPr txBox="1">
            <a:spLocks noChangeArrowheads="1"/>
          </p:cNvSpPr>
          <p:nvPr/>
        </p:nvSpPr>
        <p:spPr bwMode="auto">
          <a:xfrm>
            <a:off x="5867400" y="2492375"/>
            <a:ext cx="3060700" cy="1800225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tabLst>
                <a:tab pos="114300" algn="l"/>
              </a:tabLst>
            </a:pPr>
            <a:endParaRPr lang="cs-CZ" sz="1200">
              <a:cs typeface="Times New Roman" pitchFamily="18" charset="0"/>
            </a:endParaRPr>
          </a:p>
          <a:p>
            <a:pPr eaLnBrk="0" hangingPunct="0">
              <a:tabLst>
                <a:tab pos="114300" algn="l"/>
              </a:tabLst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SOMATICKÉ FAKTORY</a:t>
            </a:r>
            <a:endParaRPr lang="cs-CZ" sz="20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 somatotyp</a:t>
            </a:r>
            <a:endParaRPr lang="cs-CZ" sz="20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 výška, hmotnost, %tuku</a:t>
            </a: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 svalová vlákna (I, IIa, IIx)</a:t>
            </a:r>
            <a:endParaRPr lang="cs-CZ" sz="2000">
              <a:latin typeface="Calibri" pitchFamily="34" charset="0"/>
              <a:cs typeface="Arial" charset="0"/>
            </a:endParaRPr>
          </a:p>
        </p:txBody>
      </p:sp>
      <p:sp>
        <p:nvSpPr>
          <p:cNvPr id="8201" name="AutoShape 8"/>
          <p:cNvSpPr>
            <a:spLocks noChangeArrowheads="1"/>
          </p:cNvSpPr>
          <p:nvPr/>
        </p:nvSpPr>
        <p:spPr bwMode="auto">
          <a:xfrm rot="-2384369">
            <a:off x="6581775" y="4702175"/>
            <a:ext cx="685800" cy="228600"/>
          </a:xfrm>
          <a:prstGeom prst="leftRightArrow">
            <a:avLst>
              <a:gd name="adj1" fmla="val 50000"/>
              <a:gd name="adj2" fmla="val 6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820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pic>
        <p:nvPicPr>
          <p:cNvPr id="8203" name="Picture 36" descr="http://www.kayphotography.at/img/sportsIn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2133600"/>
            <a:ext cx="3455988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4" name="Text Box 1"/>
          <p:cNvSpPr txBox="1">
            <a:spLocks noChangeArrowheads="1"/>
          </p:cNvSpPr>
          <p:nvPr/>
        </p:nvSpPr>
        <p:spPr bwMode="auto">
          <a:xfrm>
            <a:off x="1619250" y="4797425"/>
            <a:ext cx="4824413" cy="1871663"/>
          </a:xfrm>
          <a:prstGeom prst="rect">
            <a:avLst/>
          </a:prstGeom>
          <a:solidFill>
            <a:srgbClr val="FF99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114300" algn="l"/>
              </a:tabLst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POHYBOVÉ SCHOPNOSTI</a:t>
            </a:r>
            <a:endParaRPr lang="cs-CZ" sz="20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 rychlost (maximální, reakční…)</a:t>
            </a:r>
            <a:endParaRPr lang="cs-CZ" sz="20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 síla (maximální, vytrvalostní…)</a:t>
            </a:r>
            <a:endParaRPr lang="cs-CZ" sz="20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 vytrvalost (dlouhodobá, rychlostní …)</a:t>
            </a:r>
            <a:endParaRPr lang="cs-CZ" sz="20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 koordinace</a:t>
            </a:r>
            <a:endParaRPr lang="cs-CZ" sz="20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 flexibilta</a:t>
            </a:r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8205" name="Text Box 9"/>
          <p:cNvSpPr txBox="1">
            <a:spLocks noChangeArrowheads="1"/>
          </p:cNvSpPr>
          <p:nvPr/>
        </p:nvSpPr>
        <p:spPr bwMode="auto">
          <a:xfrm>
            <a:off x="7308850" y="5229225"/>
            <a:ext cx="1584325" cy="1008063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 ANP</a:t>
            </a:r>
            <a:endParaRPr lang="cs-CZ" sz="20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 VO</a:t>
            </a:r>
            <a:r>
              <a:rPr lang="cs-CZ" sz="2000" baseline="-25000">
                <a:latin typeface="Calibri" pitchFamily="34" charset="0"/>
                <a:cs typeface="Times New Roman" pitchFamily="18" charset="0"/>
              </a:rPr>
              <a:t>2</a:t>
            </a:r>
            <a:r>
              <a:rPr lang="cs-CZ" sz="2000">
                <a:latin typeface="Calibri" pitchFamily="34" charset="0"/>
                <a:cs typeface="Times New Roman" pitchFamily="18" charset="0"/>
              </a:rPr>
              <a:t>MAX</a:t>
            </a:r>
            <a:endParaRPr lang="cs-CZ" sz="20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2000">
                <a:latin typeface="Calibri" pitchFamily="34" charset="0"/>
                <a:cs typeface="Times New Roman" pitchFamily="18" charset="0"/>
              </a:rPr>
              <a:t> ekonomika</a:t>
            </a:r>
            <a:endParaRPr lang="cs-CZ">
              <a:cs typeface="Arial" charset="0"/>
            </a:endParaRPr>
          </a:p>
        </p:txBody>
      </p:sp>
      <p:sp>
        <p:nvSpPr>
          <p:cNvPr id="20" name="Šipka dolů 19"/>
          <p:cNvSpPr/>
          <p:nvPr/>
        </p:nvSpPr>
        <p:spPr>
          <a:xfrm>
            <a:off x="7740650" y="4365625"/>
            <a:ext cx="287338" cy="719138"/>
          </a:xfrm>
          <a:prstGeom prst="down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cs-CZ"/>
          </a:p>
        </p:txBody>
      </p:sp>
      <p:sp>
        <p:nvSpPr>
          <p:cNvPr id="22" name="Šipka doprava 21"/>
          <p:cNvSpPr/>
          <p:nvPr/>
        </p:nvSpPr>
        <p:spPr>
          <a:xfrm>
            <a:off x="6588125" y="5589588"/>
            <a:ext cx="647700" cy="287337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3578225" y="3638550"/>
            <a:ext cx="17795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0" y="908050"/>
            <a:ext cx="7308850" cy="73025"/>
          </a:xfrm>
          <a:prstGeom prst="rect">
            <a:avLst/>
          </a:prstGeom>
          <a:solidFill>
            <a:srgbClr val="009999"/>
          </a:solidFill>
          <a:ln w="9525">
            <a:solidFill>
              <a:srgbClr val="0099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cs-CZ" sz="3200" b="1" smtClean="0"/>
              <a:t>FYZIOLOGIE SPORTU</a:t>
            </a:r>
            <a:endParaRPr lang="fr-FR" sz="1800" b="1" smtClean="0"/>
          </a:p>
        </p:txBody>
      </p:sp>
      <p:sp>
        <p:nvSpPr>
          <p:cNvPr id="9221" name="Text Box 9"/>
          <p:cNvSpPr txBox="1">
            <a:spLocks noChangeArrowheads="1"/>
          </p:cNvSpPr>
          <p:nvPr/>
        </p:nvSpPr>
        <p:spPr bwMode="auto">
          <a:xfrm>
            <a:off x="395288" y="1125538"/>
            <a:ext cx="8424862" cy="5543550"/>
          </a:xfrm>
          <a:prstGeom prst="rect">
            <a:avLst/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METABOLICKÁ CHARAKTERISTIKA VÝKONU</a:t>
            </a:r>
          </a:p>
          <a:p>
            <a:pPr>
              <a:tabLst>
                <a:tab pos="114300" algn="l"/>
              </a:tabLst>
            </a:pPr>
            <a:endParaRPr lang="cs-CZ" sz="32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délka zápasu/utkání</a:t>
            </a:r>
          </a:p>
          <a:p>
            <a:pPr algn="l" eaLnBrk="0" hangingPunct="0">
              <a:tabLst>
                <a:tab pos="114300" algn="l"/>
              </a:tabLst>
            </a:pPr>
            <a:endParaRPr lang="cs-CZ" sz="3200">
              <a:latin typeface="Calibri" pitchFamily="34" charset="0"/>
              <a:cs typeface="Times New Roman" pitchFamily="18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intenzita zatížení</a:t>
            </a:r>
          </a:p>
          <a:p>
            <a:pPr algn="l" eaLnBrk="0" hangingPunct="0"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</a:t>
            </a: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energie pro výkon</a:t>
            </a:r>
          </a:p>
          <a:p>
            <a:pPr algn="l" eaLnBrk="0" hangingPunct="0">
              <a:tabLst>
                <a:tab pos="114300" algn="l"/>
              </a:tabLst>
            </a:pPr>
            <a:endParaRPr lang="cs-CZ" sz="32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energetický výdej (kJ/kCal, MET)</a:t>
            </a: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endParaRPr lang="cs-CZ" sz="3200">
              <a:latin typeface="Calibri" pitchFamily="34" charset="0"/>
              <a:cs typeface="Times New Roman" pitchFamily="18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hodnoty LA během výkonu/po výkonu</a:t>
            </a:r>
          </a:p>
        </p:txBody>
      </p:sp>
      <p:sp>
        <p:nvSpPr>
          <p:cNvPr id="922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9223" name="Rectangle 16"/>
          <p:cNvSpPr>
            <a:spLocks noChangeArrowheads="1"/>
          </p:cNvSpPr>
          <p:nvPr/>
        </p:nvSpPr>
        <p:spPr bwMode="auto">
          <a:xfrm>
            <a:off x="-468313" y="1125538"/>
            <a:ext cx="91440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3578225" y="3638550"/>
            <a:ext cx="17795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908050"/>
            <a:ext cx="7308850" cy="73025"/>
          </a:xfrm>
          <a:prstGeom prst="rect">
            <a:avLst/>
          </a:prstGeom>
          <a:solidFill>
            <a:srgbClr val="009999"/>
          </a:solidFill>
          <a:ln w="9525">
            <a:solidFill>
              <a:srgbClr val="0099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cs-CZ" sz="3200" b="1" smtClean="0"/>
              <a:t>FYZIOLOGIE SPORTU</a:t>
            </a:r>
            <a:endParaRPr lang="fr-FR" sz="1800" b="1" smtClean="0"/>
          </a:p>
        </p:txBody>
      </p:sp>
      <p:sp>
        <p:nvSpPr>
          <p:cNvPr id="10245" name="Text Box 9"/>
          <p:cNvSpPr txBox="1">
            <a:spLocks noChangeArrowheads="1"/>
          </p:cNvSpPr>
          <p:nvPr/>
        </p:nvSpPr>
        <p:spPr bwMode="auto">
          <a:xfrm>
            <a:off x="395288" y="1125538"/>
            <a:ext cx="8424862" cy="5543550"/>
          </a:xfrm>
          <a:prstGeom prst="rect">
            <a:avLst/>
          </a:prstGeom>
          <a:solidFill>
            <a:srgbClr val="FF66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FUNKČNÍ CHARAKTERISTIKA</a:t>
            </a:r>
          </a:p>
          <a:p>
            <a:pPr>
              <a:tabLst>
                <a:tab pos="114300" algn="l"/>
              </a:tabLst>
            </a:pPr>
            <a:endParaRPr lang="cs-CZ" sz="32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intenzita zatížení</a:t>
            </a:r>
          </a:p>
          <a:p>
            <a:pPr algn="l" eaLnBrk="0" hangingPunct="0">
              <a:tabLst>
                <a:tab pos="114300" algn="l"/>
              </a:tabLst>
            </a:pPr>
            <a:endParaRPr lang="cs-CZ" sz="3200">
              <a:latin typeface="Calibri" pitchFamily="34" charset="0"/>
              <a:cs typeface="Times New Roman" pitchFamily="18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reakce oběhového systému na zátěž</a:t>
            </a:r>
          </a:p>
          <a:p>
            <a:pPr algn="l" eaLnBrk="0" hangingPunct="0"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		(SF, TK, Q, SV)</a:t>
            </a:r>
          </a:p>
          <a:p>
            <a:pPr algn="l" eaLnBrk="0" hangingPunct="0">
              <a:tabLst>
                <a:tab pos="114300" algn="l"/>
              </a:tabLst>
            </a:pPr>
            <a:endParaRPr lang="cs-CZ" sz="32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 reakce dýchacího systému na zátěž</a:t>
            </a:r>
          </a:p>
          <a:p>
            <a:pPr algn="l" eaLnBrk="0" hangingPunct="0">
              <a:tabLst>
                <a:tab pos="114300" algn="l"/>
              </a:tabLst>
            </a:pPr>
            <a:r>
              <a:rPr lang="cs-CZ" sz="3200">
                <a:latin typeface="Calibri" pitchFamily="34" charset="0"/>
                <a:cs typeface="Times New Roman" pitchFamily="18" charset="0"/>
              </a:rPr>
              <a:t>		(DF, V</a:t>
            </a:r>
            <a:r>
              <a:rPr lang="cs-CZ" sz="3200" baseline="-25000">
                <a:latin typeface="Calibri" pitchFamily="34" charset="0"/>
                <a:cs typeface="Times New Roman" pitchFamily="18" charset="0"/>
              </a:rPr>
              <a:t>E</a:t>
            </a:r>
            <a:r>
              <a:rPr lang="cs-CZ" sz="3200">
                <a:latin typeface="Calibri" pitchFamily="34" charset="0"/>
                <a:cs typeface="Times New Roman" pitchFamily="18" charset="0"/>
              </a:rPr>
              <a:t>, DO, VO</a:t>
            </a:r>
            <a:r>
              <a:rPr lang="cs-CZ" sz="3200" baseline="-25000">
                <a:latin typeface="Calibri" pitchFamily="34" charset="0"/>
                <a:cs typeface="Times New Roman" pitchFamily="18" charset="0"/>
              </a:rPr>
              <a:t>2</a:t>
            </a:r>
            <a:r>
              <a:rPr lang="cs-CZ" sz="3200">
                <a:latin typeface="Calibri" pitchFamily="34" charset="0"/>
                <a:cs typeface="Times New Roman" pitchFamily="18" charset="0"/>
              </a:rPr>
              <a:t>)</a:t>
            </a:r>
          </a:p>
          <a:p>
            <a:pPr algn="l" eaLnBrk="0" hangingPunct="0">
              <a:tabLst>
                <a:tab pos="114300" algn="l"/>
              </a:tabLst>
            </a:pPr>
            <a:endParaRPr lang="cs-CZ" sz="3200">
              <a:latin typeface="Calibri" pitchFamily="34" charset="0"/>
              <a:cs typeface="Arial" charset="0"/>
            </a:endParaRPr>
          </a:p>
          <a:p>
            <a:pPr algn="l" eaLnBrk="0" hangingPunct="0">
              <a:buFontTx/>
              <a:buChar char="•"/>
              <a:tabLst>
                <a:tab pos="114300" algn="l"/>
              </a:tabLst>
            </a:pPr>
            <a:endParaRPr lang="cs-CZ">
              <a:cs typeface="Arial" charset="0"/>
            </a:endParaRPr>
          </a:p>
        </p:txBody>
      </p:sp>
      <p:sp>
        <p:nvSpPr>
          <p:cNvPr id="1024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latin typeface="Calibri" pitchFamily="34" charset="0"/>
              <a:cs typeface="Arial" charset="0"/>
            </a:endParaRPr>
          </a:p>
        </p:txBody>
      </p:sp>
      <p:sp>
        <p:nvSpPr>
          <p:cNvPr id="10247" name="Rectangle 16"/>
          <p:cNvSpPr>
            <a:spLocks noChangeArrowheads="1"/>
          </p:cNvSpPr>
          <p:nvPr/>
        </p:nvSpPr>
        <p:spPr bwMode="auto">
          <a:xfrm>
            <a:off x="-468313" y="1125538"/>
            <a:ext cx="91440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cs-CZ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451</Words>
  <Application>Microsoft Office PowerPoint</Application>
  <PresentationFormat>Předvádění na obrazovce (4:3)</PresentationFormat>
  <Paragraphs>157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Agency FB</vt:lpstr>
      <vt:lpstr>Times New Roman</vt:lpstr>
      <vt:lpstr>Výchozí návrh</vt:lpstr>
      <vt:lpstr>Snímek 1</vt:lpstr>
      <vt:lpstr>Snímek 2</vt:lpstr>
      <vt:lpstr>Snímek 3</vt:lpstr>
      <vt:lpstr>Snímek 4</vt:lpstr>
      <vt:lpstr>FYZIOLOGIE SPORTU</vt:lpstr>
      <vt:lpstr>FYZIOLOGIE SPORTU</vt:lpstr>
      <vt:lpstr>FAKTORY SPORTOVNÍHO VÝKONU</vt:lpstr>
      <vt:lpstr>FYZIOLOGIE SPORTU</vt:lpstr>
      <vt:lpstr>FYZIOLOGIE SPORTU</vt:lpstr>
      <vt:lpstr>FYZIOLOGIE SPORTU</vt:lpstr>
      <vt:lpstr>FYZIOLOGIE SPORTU</vt:lpstr>
      <vt:lpstr>FYZIOLOGIE SPORTU</vt:lpstr>
      <vt:lpstr>FYZIOLOGIE SPORTU</vt:lpstr>
      <vt:lpstr>FYZIOLOGIE SPORTU</vt:lpstr>
    </vt:vector>
  </TitlesOfParts>
  <Company>FSpS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novotna</dc:creator>
  <cp:lastModifiedBy>Martina</cp:lastModifiedBy>
  <cp:revision>30</cp:revision>
  <dcterms:created xsi:type="dcterms:W3CDTF">2010-10-01T06:19:53Z</dcterms:created>
  <dcterms:modified xsi:type="dcterms:W3CDTF">2013-11-21T22:24:41Z</dcterms:modified>
</cp:coreProperties>
</file>