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74" r:id="rId6"/>
    <p:sldId id="275" r:id="rId7"/>
    <p:sldId id="273" r:id="rId8"/>
    <p:sldId id="276" r:id="rId9"/>
    <p:sldId id="277" r:id="rId10"/>
    <p:sldId id="281" r:id="rId11"/>
    <p:sldId id="278" r:id="rId12"/>
    <p:sldId id="279" r:id="rId13"/>
    <p:sldId id="280" r:id="rId14"/>
    <p:sldId id="282" r:id="rId15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0066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4AB608-48A4-4B5F-B54D-4DEADAA70B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EE19-13D4-4881-8526-B801F29BE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783E5-3136-4C8B-BDF1-E651583AF3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08C43-247B-4747-9278-822945F48F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459D-2F96-4D2A-82AE-C8DCBC297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61FF-B565-4BBD-8DC1-EAEE0A3C3A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CC67-A124-4E34-8D7B-9BD7478B72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5AD3-7585-4F5E-99BF-10ADAD1D01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1572-4837-43F8-A309-E064E29BF4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95BD-7443-4319-8BCF-8056543F2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5EDCB-BE92-4383-93AA-1C48E48F8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710FC-841E-4B68-9D9A-F68F383DA4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AE91B5-E595-43DD-8A48-D339EDE3C5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4932363" y="6165850"/>
            <a:ext cx="3897312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Martina Bernaciková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43921"/>
                  </a:srgb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Fyziologie ASEBS</a:t>
            </a:r>
          </a:p>
        </p:txBody>
      </p:sp>
      <p:pic>
        <p:nvPicPr>
          <p:cNvPr id="2052" name="Picture 6" descr="policejni-zasah-czechtek-2005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860800"/>
            <a:ext cx="3810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box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692150"/>
            <a:ext cx="3419475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 descr="ANd9GcRId-adEuA_4ontYgOjoAKbZG0S47oNQQ6xtt0bGArnHMVbIIc&amp;t=1&amp;usg=__hp2-jgogVxyC0lMM8-l_mj7C8Yg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3960813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 descr="631903_karate-ki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1125538"/>
            <a:ext cx="41529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908050"/>
            <a:ext cx="7308850" cy="73025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424862" cy="5543550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SPECIFICKÉ ADAPTACE NA ZÁTEŽ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hypertrofie svalů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hypertrofie srdce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rozvoj analyzátorů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>
              <a:cs typeface="Arial" charset="0"/>
            </a:endParaRPr>
          </a:p>
        </p:txBody>
      </p:sp>
      <p:sp>
        <p:nvSpPr>
          <p:cNvPr id="112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-468313" y="1125538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908050"/>
            <a:ext cx="7308850" cy="73025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424862" cy="55435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CHARAKTERISTIKA SPORTOVCE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funkční chrakteristika (VO2max, SFmax, 				DFmax, LAmax, úroveň ANP)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somatotyp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výška, hmotnost, % tuku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svalová vlákna (rychlá, pomalá)</a:t>
            </a: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>
              <a:cs typeface="Arial" charset="0"/>
            </a:endParaRPr>
          </a:p>
        </p:txBody>
      </p:sp>
      <p:sp>
        <p:nvSpPr>
          <p:cNvPr id="122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2295" name="Rectangle 16"/>
          <p:cNvSpPr>
            <a:spLocks noChangeArrowheads="1"/>
          </p:cNvSpPr>
          <p:nvPr/>
        </p:nvSpPr>
        <p:spPr bwMode="auto">
          <a:xfrm>
            <a:off x="-468313" y="1125538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908050"/>
            <a:ext cx="7308850" cy="73025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424862" cy="5543550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TRÉNINK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rozvoj pohybových schopností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trénink techniky a taktiky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roční tréninkový plán, př. tréninkového plánu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tabLst>
                <a:tab pos="114300" algn="l"/>
              </a:tabLst>
            </a:pPr>
            <a:endParaRPr lang="cs-CZ">
              <a:cs typeface="Arial" charset="0"/>
            </a:endParaRPr>
          </a:p>
        </p:txBody>
      </p:sp>
      <p:sp>
        <p:nvSpPr>
          <p:cNvPr id="133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3319" name="Rectangle 16"/>
          <p:cNvSpPr>
            <a:spLocks noChangeArrowheads="1"/>
          </p:cNvSpPr>
          <p:nvPr/>
        </p:nvSpPr>
        <p:spPr bwMode="auto">
          <a:xfrm>
            <a:off x="-468313" y="1125538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 flipV="1">
            <a:off x="0" y="549275"/>
            <a:ext cx="4932363" cy="71438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69215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250825" y="908050"/>
            <a:ext cx="8713788" cy="56165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ZDRAVOTNÍ RIZIKA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nejčastější úrazy a poranění typické pro sport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akutní poranění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chronické poranění</a:t>
            </a:r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 flipV="1">
            <a:off x="0" y="549275"/>
            <a:ext cx="4932363" cy="71438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69215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250825" y="908050"/>
            <a:ext cx="8713788" cy="561657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POUŽITÁ LITERATURA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- Ihned psát zdroje použité litaratury (přímo i do tabulek)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Název a kód: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916238" y="403225"/>
            <a:ext cx="2881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800" b="1" i="1">
                <a:solidFill>
                  <a:srgbClr val="FF0066"/>
                </a:solidFill>
                <a:latin typeface="Agency FB" pitchFamily="34" charset="0"/>
              </a:rPr>
              <a:t>FYZIOLOGIE ASEBS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8313" y="4508500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Rozsah: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2420938"/>
            <a:ext cx="215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Konzultační hodiny: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8313" y="623570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Ukončení: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916238" y="2492375"/>
            <a:ext cx="54721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Čt 9.00 – 11.00, Pá ????</a:t>
            </a:r>
            <a:endParaRPr lang="cs-CZ" sz="2400" b="1" i="1" dirty="0">
              <a:solidFill>
                <a:srgbClr val="CC66FF"/>
              </a:solidFill>
              <a:latin typeface="Agency FB" pitchFamily="34" charset="0"/>
            </a:endParaRPr>
          </a:p>
          <a:p>
            <a:pPr algn="l"/>
            <a:r>
              <a:rPr lang="cs-CZ" sz="2400" b="1" i="1" dirty="0">
                <a:solidFill>
                  <a:srgbClr val="CC66FF"/>
                </a:solidFill>
                <a:latin typeface="Agency FB" pitchFamily="34" charset="0"/>
              </a:rPr>
              <a:t>Mgr. </a:t>
            </a:r>
            <a:r>
              <a:rPr lang="cs-CZ" sz="2400" b="1" i="1" dirty="0" err="1">
                <a:solidFill>
                  <a:srgbClr val="CC66FF"/>
                </a:solidFill>
                <a:latin typeface="Agency FB" pitchFamily="34" charset="0"/>
              </a:rPr>
              <a:t>Bernaciková</a:t>
            </a:r>
            <a:r>
              <a:rPr lang="cs-CZ" sz="2400" b="1" i="1" dirty="0">
                <a:solidFill>
                  <a:srgbClr val="CC66FF"/>
                </a:solidFill>
                <a:latin typeface="Agency FB" pitchFamily="34" charset="0"/>
              </a:rPr>
              <a:t> – </a:t>
            </a:r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pouze </a:t>
            </a:r>
            <a:r>
              <a:rPr lang="cs-CZ" sz="2400" b="1" i="1" dirty="0">
                <a:solidFill>
                  <a:srgbClr val="CC66FF"/>
                </a:solidFill>
                <a:latin typeface="Agency FB" pitchFamily="34" charset="0"/>
              </a:rPr>
              <a:t>po domluvě mailem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43213" y="4508500"/>
            <a:ext cx="568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 b="1" i="1">
                <a:solidFill>
                  <a:srgbClr val="CC66FF"/>
                </a:solidFill>
                <a:latin typeface="Agency FB" pitchFamily="34" charset="0"/>
              </a:rPr>
              <a:t>8x přednáška + 8x seminář za semestr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916238" y="6092825"/>
            <a:ext cx="5759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800" b="1" i="1">
                <a:solidFill>
                  <a:srgbClr val="FF0066"/>
                </a:solidFill>
                <a:latin typeface="Agency FB" pitchFamily="34" charset="0"/>
              </a:rPr>
              <a:t>písemná ZK, sem. práce (info na 1.semináři)</a:t>
            </a:r>
            <a:endParaRPr lang="cs-CZ" sz="2800" b="1">
              <a:solidFill>
                <a:srgbClr val="FF0066"/>
              </a:solidFill>
            </a:endParaRPr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68313" y="3644900"/>
            <a:ext cx="2519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E-mail: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2916238" y="3573463"/>
            <a:ext cx="3600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 b="1" i="1" dirty="0" err="1" smtClean="0">
                <a:solidFill>
                  <a:srgbClr val="FF0066"/>
                </a:solidFill>
                <a:latin typeface="Agency FB" pitchFamily="34" charset="0"/>
              </a:rPr>
              <a:t>bernacikova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@</a:t>
            </a:r>
            <a:r>
              <a:rPr lang="cs-CZ" sz="2400" b="1" i="1" dirty="0" err="1" smtClean="0">
                <a:solidFill>
                  <a:srgbClr val="FF0066"/>
                </a:solidFill>
                <a:latin typeface="Agency FB" pitchFamily="34" charset="0"/>
              </a:rPr>
              <a:t>fsps.muni.cz</a:t>
            </a:r>
            <a:endParaRPr lang="cs-CZ" sz="2400" b="1" i="1" dirty="0">
              <a:solidFill>
                <a:srgbClr val="FF0066"/>
              </a:solidFill>
              <a:latin typeface="Agency FB" pitchFamily="34" charset="0"/>
            </a:endParaRP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468313" y="1412875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000" b="1"/>
              <a:t>Garant/vyučující: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2916238" y="1339850"/>
            <a:ext cx="6227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800" b="1" i="1" dirty="0" smtClean="0">
                <a:solidFill>
                  <a:srgbClr val="CC66FF"/>
                </a:solidFill>
                <a:latin typeface="Agency FB" pitchFamily="34" charset="0"/>
              </a:rPr>
              <a:t>Mgr</a:t>
            </a:r>
            <a:r>
              <a:rPr lang="cs-CZ" sz="2800" b="1" i="1" dirty="0">
                <a:solidFill>
                  <a:srgbClr val="CC66FF"/>
                </a:solidFill>
                <a:latin typeface="Agency FB" pitchFamily="34" charset="0"/>
              </a:rPr>
              <a:t>. Martina </a:t>
            </a:r>
            <a:r>
              <a:rPr lang="cs-CZ" sz="2800" b="1" i="1" dirty="0" err="1">
                <a:solidFill>
                  <a:srgbClr val="CC66FF"/>
                </a:solidFill>
                <a:latin typeface="Agency FB" pitchFamily="34" charset="0"/>
              </a:rPr>
              <a:t>Bernaciková</a:t>
            </a:r>
            <a:r>
              <a:rPr lang="cs-CZ" sz="2800" b="1" i="1" dirty="0">
                <a:solidFill>
                  <a:srgbClr val="CC66FF"/>
                </a:solidFill>
                <a:latin typeface="Agency FB" pitchFamily="34" charset="0"/>
              </a:rPr>
              <a:t>, </a:t>
            </a:r>
            <a:r>
              <a:rPr lang="cs-CZ" sz="2800" b="1" i="1" dirty="0" err="1">
                <a:solidFill>
                  <a:srgbClr val="CC66FF"/>
                </a:solidFill>
                <a:latin typeface="Agency FB" pitchFamily="34" charset="0"/>
              </a:rPr>
              <a:t>Ph.D</a:t>
            </a:r>
            <a:r>
              <a:rPr lang="cs-CZ" sz="2800" b="1" i="1" dirty="0">
                <a:solidFill>
                  <a:srgbClr val="CC66FF"/>
                </a:solidFill>
                <a:latin typeface="Agency FB" pitchFamily="34" charset="0"/>
              </a:rPr>
              <a:t>. </a:t>
            </a:r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2843213" y="5013325"/>
            <a:ext cx="6300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2400" b="1" i="1" dirty="0" err="1">
                <a:solidFill>
                  <a:srgbClr val="CC66FF"/>
                </a:solidFill>
                <a:latin typeface="Agency FB" pitchFamily="34" charset="0"/>
              </a:rPr>
              <a:t>Př</a:t>
            </a:r>
            <a:r>
              <a:rPr lang="cs-CZ" sz="2400" b="1" i="1" dirty="0">
                <a:solidFill>
                  <a:srgbClr val="CC66FF"/>
                </a:solidFill>
                <a:latin typeface="Agency FB" pitchFamily="34" charset="0"/>
              </a:rPr>
              <a:t>: 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22.11.</a:t>
            </a:r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 18.30-20.00, 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6.12.</a:t>
            </a:r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 11.30-13.45</a:t>
            </a:r>
            <a:endParaRPr lang="cs-CZ" sz="2400" b="1" i="1" dirty="0">
              <a:solidFill>
                <a:srgbClr val="CC66FF"/>
              </a:solidFill>
              <a:latin typeface="Agency FB" pitchFamily="34" charset="0"/>
            </a:endParaRPr>
          </a:p>
          <a:p>
            <a:pPr algn="l"/>
            <a:r>
              <a:rPr lang="cs-CZ" sz="2400" b="1" i="1" dirty="0">
                <a:solidFill>
                  <a:srgbClr val="CC66FF"/>
                </a:solidFill>
                <a:latin typeface="Agency FB" pitchFamily="34" charset="0"/>
              </a:rPr>
              <a:t>Sem: 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22.11.</a:t>
            </a:r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 8.00-9.30, 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6.12.</a:t>
            </a:r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 8.00-9.30, </a:t>
            </a:r>
            <a:r>
              <a:rPr lang="cs-CZ" sz="2400" b="1" i="1" dirty="0" smtClean="0">
                <a:solidFill>
                  <a:srgbClr val="FF0066"/>
                </a:solidFill>
                <a:latin typeface="Agency FB" pitchFamily="34" charset="0"/>
              </a:rPr>
              <a:t>13.12</a:t>
            </a:r>
            <a:r>
              <a:rPr lang="cs-CZ" sz="2400" b="1" i="1" dirty="0">
                <a:solidFill>
                  <a:srgbClr val="FF0066"/>
                </a:solidFill>
                <a:latin typeface="Agency FB" pitchFamily="34" charset="0"/>
              </a:rPr>
              <a:t>.</a:t>
            </a:r>
            <a:r>
              <a:rPr lang="cs-CZ" sz="2400" b="1" i="1" dirty="0">
                <a:solidFill>
                  <a:srgbClr val="CC66FF"/>
                </a:solidFill>
                <a:latin typeface="Agency FB" pitchFamily="34" charset="0"/>
              </a:rPr>
              <a:t> </a:t>
            </a:r>
            <a:r>
              <a:rPr lang="cs-CZ" sz="2400" b="1" i="1" dirty="0" smtClean="0">
                <a:solidFill>
                  <a:srgbClr val="CC66FF"/>
                </a:solidFill>
                <a:latin typeface="Agency FB" pitchFamily="34" charset="0"/>
              </a:rPr>
              <a:t>13.15-15.30</a:t>
            </a:r>
            <a:endParaRPr lang="cs-CZ" sz="2400" b="1" i="1" dirty="0">
              <a:solidFill>
                <a:srgbClr val="CC66FF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580063" y="115888"/>
            <a:ext cx="3455987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i="1">
                <a:solidFill>
                  <a:srgbClr val="CC66FF"/>
                </a:solidFill>
                <a:latin typeface="Agency FB" pitchFamily="34" charset="0"/>
              </a:rPr>
              <a:t>OSNOVA - přednáška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435975" cy="201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smtClean="0"/>
              <a:t>Fyziologie a patofyziologie člověka v extrémních podmínkách: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termoregulace (reakce a adaptace organismu na teplo a chlad)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pobyt ve vysokohorském prostředí (reakce a adaptace organismu)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potápění (reakce a adaptace organismu na vysoký tlak)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gravitační přetížení (reakce a adaptace organismu)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hladovění, dehydratace, stres a únava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Úvod do soudního lékařství (utopení, udušení)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Testování v laboratoři a terénu (teorie)</a:t>
            </a: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5580063" y="2636838"/>
            <a:ext cx="3455987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i="1">
                <a:solidFill>
                  <a:srgbClr val="CC66FF"/>
                </a:solidFill>
                <a:latin typeface="Agency FB" pitchFamily="34" charset="0"/>
              </a:rPr>
              <a:t>OSNOVA- seminář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468313" y="3141663"/>
            <a:ext cx="849630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cs-CZ" sz="1600"/>
              <a:t>Limitující faktory úpolových disciplín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cs-CZ" sz="1600"/>
              <a:t>Fyziologie úpolových disciplín: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aikidó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box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judo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karate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šerm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zápas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cs-CZ" sz="1600"/>
              <a:t>Fyziologie technických činností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horolezectví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potápění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cs-CZ" sz="1400"/>
              <a:t>střelba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cs-CZ" sz="1600"/>
              <a:t>Testování v laboratoři</a:t>
            </a:r>
            <a:r>
              <a:rPr lang="cs-CZ" sz="1400"/>
              <a:t> a terénu (praxe)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019925" y="188913"/>
            <a:ext cx="1871663" cy="6175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sz="3200" b="1" i="1">
                <a:solidFill>
                  <a:srgbClr val="CC66FF"/>
                </a:solidFill>
                <a:latin typeface="Agency FB" pitchFamily="34" charset="0"/>
              </a:rPr>
              <a:t>LITERATURA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Havlíčková, Melichna, Heller: Fyziologie tělesné zátěže II: Speciální část – 1., 2., 3. díl. Praha: Univerzita Karlova. 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Grasgruber, P., Cacek, J. Sportovní geny. Brno: Computer press 2008.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Kolektiv autorů: Soudní lékařství. Praha: Grada Publishing 1999.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Hirt, M a kol.: Vybrané kapitoly ze soudního lékařství. Brno: MU 1998.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Kolektiv autorů: Soudně lékařská legislativa. Brno: MU 1995.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 flipV="1">
            <a:off x="179388" y="0"/>
            <a:ext cx="0" cy="685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 flipV="1"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765175"/>
            <a:ext cx="5003800" cy="71438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69215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95288" y="981075"/>
            <a:ext cx="8424862" cy="57626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CHARAKTERISTIKA SPORTU</a:t>
            </a:r>
            <a:endParaRPr lang="cs-CZ" sz="4000">
              <a:latin typeface="Calibri" pitchFamily="34" charset="0"/>
              <a:cs typeface="Arial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395288" y="3141663"/>
            <a:ext cx="8424862" cy="576262"/>
          </a:xfrm>
          <a:prstGeom prst="rect">
            <a:avLst/>
          </a:prstGeom>
          <a:solidFill>
            <a:srgbClr val="FF66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FUNKČNÍ CHARAKTERISTIKA VÝKONU</a:t>
            </a:r>
            <a:endParaRPr lang="cs-CZ" sz="3200">
              <a:latin typeface="Calibri" pitchFamily="34" charset="0"/>
              <a:cs typeface="Arial" charset="0"/>
            </a:endParaRP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395288" y="5300663"/>
            <a:ext cx="8424862" cy="576262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TRÉNINK</a:t>
            </a:r>
            <a:endParaRPr lang="cs-CZ" sz="3200">
              <a:latin typeface="Calibri" pitchFamily="34" charset="0"/>
              <a:cs typeface="Arial" charset="0"/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395288" y="3860800"/>
            <a:ext cx="8424862" cy="576263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SPECIFICKÉ ADAPTACE ORGANIZMU NA ZÁTĚŽ</a:t>
            </a:r>
            <a:endParaRPr lang="cs-CZ" sz="3200">
              <a:latin typeface="Calibri" pitchFamily="34" charset="0"/>
              <a:cs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5288" y="2420938"/>
            <a:ext cx="8424862" cy="576262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METABOLICKÁ CHARAKTERISTIKA VÝKONU</a:t>
            </a:r>
            <a:endParaRPr lang="cs-CZ" sz="3200">
              <a:latin typeface="Calibri" pitchFamily="34" charset="0"/>
              <a:cs typeface="Arial" charset="0"/>
            </a:endParaRP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395288" y="6021388"/>
            <a:ext cx="8424862" cy="57626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Arial" charset="0"/>
              </a:rPr>
              <a:t>ZDRAVOTNÍ RIZIKA</a:t>
            </a:r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395288" y="1700213"/>
            <a:ext cx="8424862" cy="57626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LIMITUJÍCÍ FAKTORY VÝKONU</a:t>
            </a:r>
            <a:endParaRPr lang="cs-CZ" sz="4000">
              <a:latin typeface="Calibri" pitchFamily="34" charset="0"/>
              <a:cs typeface="Arial" charset="0"/>
            </a:endParaRPr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395288" y="4581525"/>
            <a:ext cx="8424862" cy="57626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CHARAKTERISTIKA SPORTOVCE</a:t>
            </a:r>
            <a:endParaRPr lang="cs-CZ" sz="32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908050"/>
            <a:ext cx="7308850" cy="73025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424862" cy="554355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CHARAKTERISTIKA SPORTU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cíl sportovního výkonu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specifikace pohybového výkonu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nejdůležitější pohybové schopnosti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Arial" charset="0"/>
              </a:rPr>
              <a:t> základní pravidla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Arial" charset="0"/>
              </a:rPr>
              <a:t> disciplíny</a:t>
            </a:r>
            <a:endParaRPr lang="cs-CZ">
              <a:cs typeface="Arial" charset="0"/>
            </a:endParaRP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-468313" y="765175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692150"/>
            <a:ext cx="7308850" cy="73025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FAKTORY SPORTOVNÍHO VÝKONU</a:t>
            </a:r>
            <a:endParaRPr lang="fr-FR" sz="1800" b="1" smtClean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492500" y="908050"/>
            <a:ext cx="2808288" cy="1081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  <a:defRPr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TECHNIKA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  <a:defRPr/>
            </a:pPr>
            <a:r>
              <a:rPr lang="cs-CZ" sz="2000">
                <a:latin typeface="Calibri" pitchFamily="34" charset="0"/>
                <a:cs typeface="Arial" charset="0"/>
              </a:rPr>
              <a:t> speciální dovednosti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  <a:defRPr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pohybové dovednosti</a:t>
            </a:r>
            <a:endParaRPr lang="cs-CZ" sz="2000">
              <a:latin typeface="Calibri" pitchFamily="34" charset="0"/>
              <a:cs typeface="Arial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79388" y="2924175"/>
            <a:ext cx="2089150" cy="16573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  <a:defRPr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TAKTIKA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  <a:defRPr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analytické schopnosti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  <a:defRPr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taktické myšlení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  <a:defRPr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předvídavost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tabLst>
                <a:tab pos="114300" algn="l"/>
              </a:tabLst>
              <a:defRPr/>
            </a:pPr>
            <a:endParaRPr lang="cs-CZ">
              <a:cs typeface="Arial" charset="0"/>
            </a:endParaRP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179388" y="1052513"/>
            <a:ext cx="2089150" cy="143986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PSYCHIKA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motivace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emoce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adaptace</a:t>
            </a:r>
            <a:endParaRPr lang="cs-CZ">
              <a:cs typeface="Arial" charset="0"/>
            </a:endParaRPr>
          </a:p>
        </p:txBody>
      </p:sp>
      <p:sp>
        <p:nvSpPr>
          <p:cNvPr id="8200" name="Text Box 2"/>
          <p:cNvSpPr txBox="1">
            <a:spLocks noChangeArrowheads="1"/>
          </p:cNvSpPr>
          <p:nvPr/>
        </p:nvSpPr>
        <p:spPr bwMode="auto">
          <a:xfrm>
            <a:off x="5867400" y="2492375"/>
            <a:ext cx="3060700" cy="1800225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tabLst>
                <a:tab pos="114300" algn="l"/>
              </a:tabLst>
            </a:pPr>
            <a:endParaRPr lang="cs-CZ" sz="1200">
              <a:cs typeface="Times New Roman" pitchFamily="18" charset="0"/>
            </a:endParaRPr>
          </a:p>
          <a:p>
            <a:pPr eaLnBrk="0" hangingPunct="0"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SOMATICKÉ FAKTORY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somatotyp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výška, hmotnost, %tuku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svalová vlákna (I, IIa, IIx)</a:t>
            </a:r>
            <a:endParaRPr lang="cs-CZ" sz="2000">
              <a:latin typeface="Calibri" pitchFamily="34" charset="0"/>
              <a:cs typeface="Arial" charset="0"/>
            </a:endParaRPr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 rot="-2384369">
            <a:off x="6581775" y="4702175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pic>
        <p:nvPicPr>
          <p:cNvPr id="8203" name="Picture 36" descr="http://www.kayphotography.at/img/sportsI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133600"/>
            <a:ext cx="3455988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Text Box 1"/>
          <p:cNvSpPr txBox="1">
            <a:spLocks noChangeArrowheads="1"/>
          </p:cNvSpPr>
          <p:nvPr/>
        </p:nvSpPr>
        <p:spPr bwMode="auto">
          <a:xfrm>
            <a:off x="1619250" y="4797425"/>
            <a:ext cx="4824413" cy="1871663"/>
          </a:xfrm>
          <a:prstGeom prst="rect">
            <a:avLst/>
          </a:prstGeom>
          <a:solidFill>
            <a:srgbClr val="FF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POHYBOVÉ SCHOPNOSTI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rychlost (maximální, reakční…)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síla (maximální, vytrvalostní…)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vytrvalost (dlouhodobá, rychlostní …)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koordinace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flexibilta</a:t>
            </a:r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8205" name="Text Box 9"/>
          <p:cNvSpPr txBox="1">
            <a:spLocks noChangeArrowheads="1"/>
          </p:cNvSpPr>
          <p:nvPr/>
        </p:nvSpPr>
        <p:spPr bwMode="auto">
          <a:xfrm>
            <a:off x="7308850" y="5229225"/>
            <a:ext cx="1584325" cy="1008063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ANP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VO</a:t>
            </a:r>
            <a:r>
              <a:rPr lang="cs-CZ" sz="2000" baseline="-25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MAX</a:t>
            </a:r>
            <a:endParaRPr lang="cs-CZ" sz="20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ekonomika</a:t>
            </a:r>
            <a:endParaRPr lang="cs-CZ">
              <a:cs typeface="Arial" charset="0"/>
            </a:endParaRPr>
          </a:p>
        </p:txBody>
      </p:sp>
      <p:sp>
        <p:nvSpPr>
          <p:cNvPr id="20" name="Šipka dolů 19"/>
          <p:cNvSpPr/>
          <p:nvPr/>
        </p:nvSpPr>
        <p:spPr>
          <a:xfrm>
            <a:off x="7740650" y="4365625"/>
            <a:ext cx="287338" cy="719138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6588125" y="5589588"/>
            <a:ext cx="647700" cy="287337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908050"/>
            <a:ext cx="7308850" cy="73025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424862" cy="554355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METABOLICKÁ CHARAKTERISTIKA VÝKONU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délka zápasu/utkání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intenzita zatížení</a:t>
            </a:r>
          </a:p>
          <a:p>
            <a:pPr algn="l" eaLnBrk="0" hangingPunct="0"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energie pro výkon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energetický výdej (kJ/kCal, MET)</a:t>
            </a: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hodnoty LA během výkonu/po výkonu</a:t>
            </a:r>
          </a:p>
        </p:txBody>
      </p:sp>
      <p:sp>
        <p:nvSpPr>
          <p:cNvPr id="92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9223" name="Rectangle 16"/>
          <p:cNvSpPr>
            <a:spLocks noChangeArrowheads="1"/>
          </p:cNvSpPr>
          <p:nvPr/>
        </p:nvSpPr>
        <p:spPr bwMode="auto">
          <a:xfrm>
            <a:off x="-468313" y="1125538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578225" y="3638550"/>
            <a:ext cx="1779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908050"/>
            <a:ext cx="7308850" cy="73025"/>
          </a:xfrm>
          <a:prstGeom prst="rect">
            <a:avLst/>
          </a:prstGeom>
          <a:solidFill>
            <a:srgbClr val="009999"/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cs-CZ" sz="3200" b="1" smtClean="0"/>
              <a:t>FYZIOLOGIE SPORTU</a:t>
            </a:r>
            <a:endParaRPr lang="fr-FR" sz="1800" b="1" smtClean="0"/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424862" cy="5543550"/>
          </a:xfrm>
          <a:prstGeom prst="rect">
            <a:avLst/>
          </a:prstGeom>
          <a:solidFill>
            <a:srgbClr val="FF66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FUNKČNÍ CHARAKTERISTIKA</a:t>
            </a:r>
          </a:p>
          <a:p>
            <a:pPr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intenzita zatížení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Times New Roman" pitchFamily="18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reakce oběhového systému na zátěž</a:t>
            </a:r>
          </a:p>
          <a:p>
            <a:pPr algn="l" eaLnBrk="0" hangingPunct="0"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		(SF, TK, Q, SV)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 reakce dýchacího systému na zátěž</a:t>
            </a:r>
          </a:p>
          <a:p>
            <a:pPr algn="l" eaLnBrk="0" hangingPunct="0">
              <a:tabLst>
                <a:tab pos="114300" algn="l"/>
              </a:tabLst>
            </a:pPr>
            <a:r>
              <a:rPr lang="cs-CZ" sz="3200">
                <a:latin typeface="Calibri" pitchFamily="34" charset="0"/>
                <a:cs typeface="Times New Roman" pitchFamily="18" charset="0"/>
              </a:rPr>
              <a:t>		(DF, V</a:t>
            </a:r>
            <a:r>
              <a:rPr lang="cs-CZ" sz="3200" baseline="-25000">
                <a:latin typeface="Calibri" pitchFamily="34" charset="0"/>
                <a:cs typeface="Times New Roman" pitchFamily="18" charset="0"/>
              </a:rPr>
              <a:t>E</a:t>
            </a:r>
            <a:r>
              <a:rPr lang="cs-CZ" sz="3200">
                <a:latin typeface="Calibri" pitchFamily="34" charset="0"/>
                <a:cs typeface="Times New Roman" pitchFamily="18" charset="0"/>
              </a:rPr>
              <a:t>, DO, VO</a:t>
            </a:r>
            <a:r>
              <a:rPr lang="cs-CZ" sz="3200" baseline="-25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3200">
                <a:latin typeface="Calibri" pitchFamily="34" charset="0"/>
                <a:cs typeface="Times New Roman" pitchFamily="18" charset="0"/>
              </a:rPr>
              <a:t>)</a:t>
            </a:r>
          </a:p>
          <a:p>
            <a:pPr algn="l" eaLnBrk="0" hangingPunct="0">
              <a:tabLst>
                <a:tab pos="114300" algn="l"/>
              </a:tabLst>
            </a:pPr>
            <a:endParaRPr lang="cs-CZ" sz="3200">
              <a:latin typeface="Calibri" pitchFamily="34" charset="0"/>
              <a:cs typeface="Arial" charset="0"/>
            </a:endParaRPr>
          </a:p>
          <a:p>
            <a:pPr algn="l" eaLnBrk="0" hangingPunct="0">
              <a:buFontTx/>
              <a:buChar char="•"/>
              <a:tabLst>
                <a:tab pos="114300" algn="l"/>
              </a:tabLst>
            </a:pPr>
            <a:endParaRPr lang="cs-CZ">
              <a:cs typeface="Arial" charset="0"/>
            </a:endParaRPr>
          </a:p>
        </p:txBody>
      </p:sp>
      <p:sp>
        <p:nvSpPr>
          <p:cNvPr id="102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latin typeface="Calibri" pitchFamily="34" charset="0"/>
              <a:cs typeface="Arial" charset="0"/>
            </a:endParaRPr>
          </a:p>
        </p:txBody>
      </p:sp>
      <p:sp>
        <p:nvSpPr>
          <p:cNvPr id="10247" name="Rectangle 16"/>
          <p:cNvSpPr>
            <a:spLocks noChangeArrowheads="1"/>
          </p:cNvSpPr>
          <p:nvPr/>
        </p:nvSpPr>
        <p:spPr bwMode="auto">
          <a:xfrm>
            <a:off x="-468313" y="1125538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cs-CZ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451</Words>
  <Application>Microsoft Office PowerPoint</Application>
  <PresentationFormat>Předvádění na obrazovce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Agency FB</vt:lpstr>
      <vt:lpstr>Times New Roman</vt:lpstr>
      <vt:lpstr>Výchozí návrh</vt:lpstr>
      <vt:lpstr>Snímek 1</vt:lpstr>
      <vt:lpstr>Snímek 2</vt:lpstr>
      <vt:lpstr>Snímek 3</vt:lpstr>
      <vt:lpstr>Snímek 4</vt:lpstr>
      <vt:lpstr>FYZIOLOGIE SPORTU</vt:lpstr>
      <vt:lpstr>FYZIOLOGIE SPORTU</vt:lpstr>
      <vt:lpstr>FAKTORY SPORTOVNÍHO VÝKONU</vt:lpstr>
      <vt:lpstr>FYZIOLOGIE SPORTU</vt:lpstr>
      <vt:lpstr>FYZIOLOGIE SPORTU</vt:lpstr>
      <vt:lpstr>FYZIOLOGIE SPORTU</vt:lpstr>
      <vt:lpstr>FYZIOLOGIE SPORTU</vt:lpstr>
      <vt:lpstr>FYZIOLOGIE SPORTU</vt:lpstr>
      <vt:lpstr>FYZIOLOGIE SPORTU</vt:lpstr>
      <vt:lpstr>FYZIOLOGIE SPORTU</vt:lpstr>
    </vt:vector>
  </TitlesOfParts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novotna</dc:creator>
  <cp:lastModifiedBy>Martina</cp:lastModifiedBy>
  <cp:revision>30</cp:revision>
  <dcterms:created xsi:type="dcterms:W3CDTF">2010-10-01T06:19:53Z</dcterms:created>
  <dcterms:modified xsi:type="dcterms:W3CDTF">2013-11-21T22:24:41Z</dcterms:modified>
</cp:coreProperties>
</file>