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67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6FE2D0-3F61-4AF5-95DA-096BBF07B470}" type="datetimeFigureOut">
              <a:rPr lang="cs-CZ" smtClean="0"/>
              <a:t>13.10.2013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65F2235-F967-4B49-BC3F-5978E19E356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jtv60orwI" TargetMode="External"/><Relationship Id="rId2" Type="http://schemas.openxmlformats.org/officeDocument/2006/relationships/hyperlink" Target="http://www.youtube.com/watch?v=rQSeD5EftD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YV0RXf7FTGk" TargetMode="External"/><Relationship Id="rId5" Type="http://schemas.openxmlformats.org/officeDocument/2006/relationships/hyperlink" Target="http://www.youtube.com/watch?v=HtV1Wd_buXo" TargetMode="External"/><Relationship Id="rId4" Type="http://schemas.openxmlformats.org/officeDocument/2006/relationships/hyperlink" Target="http://www.youtube.com/watch?v=evW3d_THzx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smtClean="0"/>
              <a:t>Technicko - estetický sport</a:t>
            </a:r>
          </a:p>
          <a:p>
            <a:pPr marL="0" indent="0">
              <a:buNone/>
            </a:pPr>
            <a:endParaRPr lang="cs-CZ" sz="3600" dirty="0" smtClean="0"/>
          </a:p>
          <a:p>
            <a:r>
              <a:rPr lang="cs-CZ" sz="3600" dirty="0"/>
              <a:t>nejnovější gymnastický </a:t>
            </a:r>
            <a:r>
              <a:rPr lang="cs-CZ" sz="3600" dirty="0" smtClean="0"/>
              <a:t>sport - třetí </a:t>
            </a:r>
            <a:r>
              <a:rPr lang="cs-CZ" sz="3600" dirty="0"/>
              <a:t>gymnastické odvětví </a:t>
            </a:r>
            <a:r>
              <a:rPr lang="cs-CZ" sz="3600" dirty="0" smtClean="0"/>
              <a:t>zařazené </a:t>
            </a:r>
            <a:r>
              <a:rPr lang="cs-CZ" sz="3600" dirty="0"/>
              <a:t>do programu </a:t>
            </a:r>
            <a:r>
              <a:rPr lang="cs-CZ" sz="3600" dirty="0" smtClean="0"/>
              <a:t>OH (2000)</a:t>
            </a:r>
            <a:endParaRPr lang="cs-CZ" sz="36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Skoky na trampolíně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902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kvalifikační kolo - </a:t>
            </a:r>
            <a:r>
              <a:rPr lang="cs-CZ" dirty="0" smtClean="0"/>
              <a:t>povinná sestava – deset prvků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     volná sestava -  deset prvků (nesmí opakovat)</a:t>
            </a:r>
            <a:endParaRPr lang="cs-CZ" dirty="0"/>
          </a:p>
          <a:p>
            <a:r>
              <a:rPr lang="cs-CZ" dirty="0"/>
              <a:t>finále - postupuje deset závodníků, pokud není určeno jinak. </a:t>
            </a:r>
            <a:r>
              <a:rPr lang="cs-CZ" dirty="0" smtClean="0"/>
              <a:t>	Každý </a:t>
            </a:r>
            <a:r>
              <a:rPr lang="cs-CZ" dirty="0"/>
              <a:t>finalista cvičí desetiprvkovou finálovou volnou </a:t>
            </a:r>
            <a:r>
              <a:rPr lang="cs-CZ" dirty="0" smtClean="0"/>
              <a:t>	sestavu - může </a:t>
            </a:r>
            <a:r>
              <a:rPr lang="cs-CZ" dirty="0"/>
              <a:t>i nemusí být stejná jako v kvalifikaci. Jednotlivé cviky se nesmí opakovat a v sestavě se nesmí vyskytovat přímý skok, kromě libovolného počtu prvních přípravných přímých skoků před zahájením sestavy. Po posledním cviku sestavy musí závodník buď okamžitě zastavit a stát - „stopáž“ po dobu nejméně tří vteřin, nebo provést ještě jeden přímý skok a zůstat stát po dobu nejméně tří vteřin.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61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Obtížnost + provedení </a:t>
            </a:r>
          </a:p>
          <a:p>
            <a:r>
              <a:rPr lang="cs-CZ" dirty="0" smtClean="0"/>
              <a:t>Pravidla → bezpečně </a:t>
            </a:r>
            <a:r>
              <a:rPr lang="cs-CZ" dirty="0"/>
              <a:t>zvládnuté </a:t>
            </a:r>
            <a:r>
              <a:rPr lang="cs-CZ" dirty="0" smtClean="0"/>
              <a:t>prvky</a:t>
            </a:r>
          </a:p>
          <a:p>
            <a:r>
              <a:rPr lang="cs-CZ" dirty="0" smtClean="0"/>
              <a:t>Provedení:</a:t>
            </a:r>
          </a:p>
          <a:p>
            <a:pPr marL="0" indent="0">
              <a:buNone/>
            </a:pPr>
            <a:r>
              <a:rPr lang="cs-CZ" dirty="0" smtClean="0"/>
              <a:t>5 </a:t>
            </a:r>
            <a:r>
              <a:rPr lang="cs-CZ" dirty="0"/>
              <a:t>rozhodčích, </a:t>
            </a:r>
            <a:r>
              <a:rPr lang="cs-CZ" dirty="0" smtClean="0"/>
              <a:t>u synchronních </a:t>
            </a:r>
            <a:r>
              <a:rPr lang="cs-CZ" dirty="0"/>
              <a:t>dvojic 6 rozhodčích (3 pro každou trampolínu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Maximální </a:t>
            </a:r>
            <a:r>
              <a:rPr lang="cs-CZ" dirty="0"/>
              <a:t>známka je 10 bodů.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Srážky - v </a:t>
            </a:r>
            <a:r>
              <a:rPr lang="cs-CZ" dirty="0"/>
              <a:t>každém </a:t>
            </a:r>
            <a:r>
              <a:rPr lang="cs-CZ" dirty="0" smtClean="0"/>
              <a:t>prvku možná srážka </a:t>
            </a:r>
            <a:r>
              <a:rPr lang="cs-CZ" dirty="0"/>
              <a:t>0,1 - 0,5 bodu.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Nejvyšší </a:t>
            </a:r>
            <a:r>
              <a:rPr lang="cs-CZ" dirty="0"/>
              <a:t>a nejnižší známka rozhodčího provedení se škrtá, ostatní se sečtou.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 - hodnocení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848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Obtížnost:</a:t>
            </a:r>
          </a:p>
          <a:p>
            <a:pPr marL="0" indent="0">
              <a:buNone/>
            </a:pPr>
            <a:r>
              <a:rPr lang="cs-CZ" dirty="0" smtClean="0"/>
              <a:t>součet </a:t>
            </a:r>
            <a:r>
              <a:rPr lang="cs-CZ" dirty="0"/>
              <a:t>obtížnosti všech předvedených </a:t>
            </a:r>
            <a:r>
              <a:rPr lang="cs-CZ" dirty="0" smtClean="0"/>
              <a:t>prvků</a:t>
            </a:r>
          </a:p>
          <a:p>
            <a:pPr marL="0" indent="0">
              <a:buNone/>
            </a:pPr>
            <a:r>
              <a:rPr lang="cs-CZ" dirty="0" smtClean="0"/>
              <a:t>Obtížnost </a:t>
            </a:r>
            <a:r>
              <a:rPr lang="cs-CZ" dirty="0"/>
              <a:t>každého prvku je určena rozsahem saltové </a:t>
            </a:r>
            <a:r>
              <a:rPr lang="cs-CZ" dirty="0" smtClean="0"/>
              <a:t>a vrutové rotace - počet </a:t>
            </a:r>
            <a:r>
              <a:rPr lang="cs-CZ" dirty="0"/>
              <a:t>čtvrtsalt : 1 čtvrtsalto 90° = 0,1 bodu)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             - počtem </a:t>
            </a:r>
            <a:r>
              <a:rPr lang="cs-CZ" dirty="0"/>
              <a:t>půlvrutů : 1 půlvrut 180° = 0,1 bodu</a:t>
            </a:r>
            <a:r>
              <a:rPr lang="cs-CZ"/>
              <a:t>)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Soutěže - hodnocení</a:t>
            </a:r>
          </a:p>
        </p:txBody>
      </p:sp>
    </p:spTree>
    <p:extLst>
      <p:ext uri="{BB962C8B-B14F-4D97-AF65-F5344CB8AC3E}">
        <p14:creationId xmlns:p14="http://schemas.microsoft.com/office/powerpoint/2010/main" val="2004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školy </a:t>
            </a:r>
            <a:r>
              <a:rPr lang="cs-CZ" dirty="0"/>
              <a:t>a sportovních </a:t>
            </a:r>
            <a:r>
              <a:rPr lang="cs-CZ" dirty="0" smtClean="0"/>
              <a:t>kluby - často </a:t>
            </a:r>
            <a:r>
              <a:rPr lang="cs-CZ" dirty="0"/>
              <a:t>pomáhají získat a zlepšovat pohybové dovednosti a jsou neocenitelné při nácviku akrobatických </a:t>
            </a:r>
            <a:r>
              <a:rPr lang="cs-CZ" dirty="0" smtClean="0"/>
              <a:t>prvků</a:t>
            </a:r>
          </a:p>
          <a:p>
            <a:r>
              <a:rPr lang="cs-CZ" dirty="0" smtClean="0"/>
              <a:t>rehabilitační programy (zdravotní efekt)</a:t>
            </a:r>
          </a:p>
          <a:p>
            <a:r>
              <a:rPr lang="cs-CZ" dirty="0" smtClean="0"/>
              <a:t>cvičení </a:t>
            </a:r>
            <a:r>
              <a:rPr lang="cs-CZ" dirty="0"/>
              <a:t>handicapovaných </a:t>
            </a:r>
            <a:r>
              <a:rPr lang="cs-CZ" dirty="0" smtClean="0"/>
              <a:t>sportovců</a:t>
            </a: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Jaké motorické schopnosti jsou při skocích na trampolíně rozvíjeny?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 jakých dalších sportovních odvětvích je možné využít pro trénink trampolíny?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/>
              <a:t>     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678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 jakém věku je možné začít se skoky na trampolíně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</a:p>
          <a:p>
            <a:r>
              <a:rPr lang="cs-CZ" b="1" dirty="0" smtClean="0"/>
              <a:t>malá trampolína</a:t>
            </a:r>
            <a:r>
              <a:rPr lang="cs-CZ" dirty="0" smtClean="0"/>
              <a:t> - náhrada </a:t>
            </a:r>
            <a:r>
              <a:rPr lang="cs-CZ" dirty="0"/>
              <a:t>běžných odrazových můstků s podstatně větším odrazovým </a:t>
            </a:r>
            <a:r>
              <a:rPr lang="cs-CZ" dirty="0" smtClean="0"/>
              <a:t>efektem, průprava pro velkou trampolínu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13576"/>
            <a:ext cx="34988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17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Skoky vhodné pro školní TV a volnočasové aktivity:</a:t>
            </a:r>
          </a:p>
          <a:p>
            <a:pPr>
              <a:buFontTx/>
              <a:buChar char="-"/>
            </a:pPr>
            <a:r>
              <a:rPr lang="cs-CZ" dirty="0" smtClean="0"/>
              <a:t>přímý </a:t>
            </a:r>
            <a:r>
              <a:rPr lang="cs-CZ" dirty="0"/>
              <a:t>skok, skrčka, schylka, roznožka, sedy, lehy na břicho, na záda, salta vpřed i vzad –jednoduché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Odlišnost odrazu </a:t>
            </a:r>
            <a:r>
              <a:rPr lang="cs-CZ" dirty="0"/>
              <a:t>z trampolíny </a:t>
            </a:r>
            <a:r>
              <a:rPr lang="cs-CZ" dirty="0" smtClean="0"/>
              <a:t>, můstku a </a:t>
            </a:r>
            <a:r>
              <a:rPr lang="cs-CZ" dirty="0"/>
              <a:t>p</a:t>
            </a:r>
            <a:r>
              <a:rPr lang="cs-CZ" dirty="0" smtClean="0"/>
              <a:t>evné země. </a:t>
            </a:r>
          </a:p>
          <a:p>
            <a:pPr marL="0" indent="0">
              <a:buNone/>
            </a:pPr>
            <a:r>
              <a:rPr lang="cs-CZ" dirty="0" smtClean="0"/>
              <a:t>- tlumený </a:t>
            </a:r>
            <a:r>
              <a:rPr lang="cs-CZ" dirty="0"/>
              <a:t>odraz reagující na delší dobu prohybu odrazové plochy </a:t>
            </a:r>
            <a:r>
              <a:rPr lang="cs-CZ" dirty="0" smtClean="0"/>
              <a:t>trampolíny, v </a:t>
            </a:r>
            <a:r>
              <a:rPr lang="cs-CZ" dirty="0"/>
              <a:t>druhé fázi odrazu (kdy se odrazová plocha vrací do původní polohy) je však nutné její energii zachytit zpevněnými končetinami a </a:t>
            </a:r>
            <a:r>
              <a:rPr lang="cs-CZ" dirty="0" smtClean="0"/>
              <a:t>trupem; u </a:t>
            </a:r>
            <a:r>
              <a:rPr lang="cs-CZ" dirty="0"/>
              <a:t>přímého skoku se napomáhá pohybem paží - ve chvíli odrazu švihem nataženými pažemi směrem vzhůru (k zabránění rotace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</p:txBody>
      </p:sp>
    </p:spTree>
    <p:extLst>
      <p:ext uri="{BB962C8B-B14F-4D97-AF65-F5344CB8AC3E}">
        <p14:creationId xmlns:p14="http://schemas.microsoft.com/office/powerpoint/2010/main" val="2550900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Časté chyby: Skok bez dopomoci rukou , švih rukama až za hlavu, nezpevnění se (prohnutí, vystrčení břicha), odražení se ze </a:t>
            </a:r>
            <a:r>
              <a:rPr lang="cs-CZ" dirty="0" smtClean="0"/>
              <a:t>skrčených nohou</a:t>
            </a:r>
          </a:p>
          <a:p>
            <a:r>
              <a:rPr lang="cs-CZ" dirty="0" smtClean="0"/>
              <a:t>Bezpečnost – žíněnky, dopomoc, postupnost, organizace kolem trampolíny, individualita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25144"/>
            <a:ext cx="45365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96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Trampolíny v komerční sféře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22177" cy="534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06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Trampolíny v komerční sféře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9941"/>
            <a:ext cx="7620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141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Trampolíny v komerční sféře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488832" cy="477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8" y="1719654"/>
            <a:ext cx="7620000" cy="468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065901"/>
          </a:xfrm>
        </p:spPr>
        <p:txBody>
          <a:bodyPr>
            <a:noAutofit/>
          </a:bodyPr>
          <a:lstStyle/>
          <a:p>
            <a:r>
              <a:rPr lang="cs-CZ" sz="2800" dirty="0"/>
              <a:t>Skoky na trampolíně jsou sportovní odvětví, při němž jednotliví závodníci předvádějí ve vzduchu akrobatické </a:t>
            </a:r>
            <a:r>
              <a:rPr lang="cs-CZ" sz="2800" dirty="0" smtClean="0"/>
              <a:t>prvky vpřed a vzad. </a:t>
            </a:r>
            <a:endParaRPr lang="cs-CZ" sz="2800" dirty="0" smtClean="0"/>
          </a:p>
          <a:p>
            <a:r>
              <a:rPr lang="cs-CZ" sz="2800" dirty="0" smtClean="0"/>
              <a:t>Akrobatické prvky: skrčmo, schylmo, toporně</a:t>
            </a:r>
          </a:p>
          <a:p>
            <a:pPr marL="0" indent="0">
              <a:buNone/>
            </a:pPr>
            <a:r>
              <a:rPr lang="cs-CZ" sz="2800" dirty="0"/>
              <a:t>       a) bez rotace - přímé skoky </a:t>
            </a:r>
            <a:br>
              <a:rPr lang="cs-CZ" sz="2800" dirty="0"/>
            </a:br>
            <a:r>
              <a:rPr lang="cs-CZ" sz="2800" dirty="0"/>
              <a:t>       b) se saltovou </a:t>
            </a:r>
            <a:r>
              <a:rPr lang="cs-CZ" sz="2800" dirty="0" smtClean="0"/>
              <a:t>rotací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       c) s vrutovou rotací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       d) s kombinovanou vrutovou a saltovou </a:t>
            </a:r>
            <a:r>
              <a:rPr lang="cs-CZ" sz="2800" dirty="0" smtClean="0"/>
              <a:t>	rotací 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99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Trampolíny v komerční sféře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78757"/>
            <a:ext cx="7704856" cy="46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22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05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Trikoty, šponovky, tílka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914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www.youtube.com/watch?v=rQSeD5EftDM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www.youtube.com/watch?v=iYjtv60orwI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www.youtube.com/watch?v=evW3d_THzxU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www.youtube.com/watch?v=HtV1Wd_buXo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www.youtube.com/watch?v=YV0RXf7FTGk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48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Průkopníci - Eskymáci k </a:t>
            </a:r>
            <a:r>
              <a:rPr lang="cs-CZ" dirty="0"/>
              <a:t>vyhazování používali mroží kůže </a:t>
            </a:r>
            <a:endParaRPr lang="cs-CZ" dirty="0" smtClean="0"/>
          </a:p>
          <a:p>
            <a:r>
              <a:rPr lang="cs-CZ" dirty="0" smtClean="0"/>
              <a:t>trampolína </a:t>
            </a:r>
            <a:r>
              <a:rPr lang="cs-CZ" dirty="0"/>
              <a:t>- </a:t>
            </a:r>
            <a:r>
              <a:rPr lang="cs-CZ" dirty="0" smtClean="0"/>
              <a:t>francouzský </a:t>
            </a:r>
            <a:r>
              <a:rPr lang="cs-CZ" dirty="0"/>
              <a:t>akrobat du Trampoline, </a:t>
            </a:r>
            <a:r>
              <a:rPr lang="cs-CZ" dirty="0" smtClean="0"/>
              <a:t>úprava záchranné sítě pod </a:t>
            </a:r>
            <a:r>
              <a:rPr lang="cs-CZ" dirty="0"/>
              <a:t>visutou </a:t>
            </a:r>
            <a:r>
              <a:rPr lang="cs-CZ" dirty="0" smtClean="0"/>
              <a:t>hrazdou</a:t>
            </a:r>
          </a:p>
          <a:p>
            <a:r>
              <a:rPr lang="cs-CZ" dirty="0"/>
              <a:t>novodobá historie </a:t>
            </a:r>
            <a:r>
              <a:rPr lang="cs-CZ" dirty="0" smtClean="0"/>
              <a:t>-  čtyřicátá léta </a:t>
            </a:r>
            <a:r>
              <a:rPr lang="cs-CZ" dirty="0"/>
              <a:t>dvacátého století:</a:t>
            </a:r>
          </a:p>
          <a:p>
            <a:pPr marL="0" indent="0">
              <a:buNone/>
            </a:pPr>
            <a:r>
              <a:rPr lang="cs-CZ" dirty="0"/>
              <a:t>1936 - Mistr USA ve skocích do vody George </a:t>
            </a:r>
            <a:r>
              <a:rPr lang="cs-CZ" dirty="0" err="1"/>
              <a:t>Nissen</a:t>
            </a:r>
            <a:r>
              <a:rPr lang="cs-CZ" dirty="0"/>
              <a:t> postavil </a:t>
            </a:r>
            <a:r>
              <a:rPr lang="cs-CZ" dirty="0" smtClean="0"/>
              <a:t>trampolínu (patent). </a:t>
            </a:r>
          </a:p>
          <a:p>
            <a:pPr>
              <a:buFontTx/>
              <a:buChar char="-"/>
            </a:pPr>
            <a:r>
              <a:rPr lang="cs-CZ" dirty="0" smtClean="0"/>
              <a:t>škola </a:t>
            </a:r>
            <a:r>
              <a:rPr lang="cs-CZ" dirty="0"/>
              <a:t>skákání na trampolíně, </a:t>
            </a:r>
            <a:r>
              <a:rPr lang="cs-CZ" dirty="0" smtClean="0"/>
              <a:t>exhibice, první metodické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materiály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312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1947 - první </a:t>
            </a:r>
            <a:r>
              <a:rPr lang="cs-CZ" dirty="0" smtClean="0"/>
              <a:t>závody -  Dallas </a:t>
            </a:r>
            <a:r>
              <a:rPr lang="cs-CZ" dirty="0"/>
              <a:t>(Texas, USA)</a:t>
            </a:r>
          </a:p>
          <a:p>
            <a:r>
              <a:rPr lang="cs-CZ" dirty="0"/>
              <a:t>1964 - první mistrovství světa </a:t>
            </a:r>
            <a:r>
              <a:rPr lang="cs-CZ" dirty="0" smtClean="0"/>
              <a:t>jednotlivců </a:t>
            </a:r>
            <a:r>
              <a:rPr lang="cs-CZ" dirty="0"/>
              <a:t>(Londýn, UK)</a:t>
            </a:r>
          </a:p>
          <a:p>
            <a:r>
              <a:rPr lang="cs-CZ" dirty="0"/>
              <a:t>1965 - první mistrovství světa </a:t>
            </a:r>
            <a:r>
              <a:rPr lang="cs-CZ" dirty="0" smtClean="0"/>
              <a:t>synchronních </a:t>
            </a:r>
            <a:r>
              <a:rPr lang="cs-CZ" dirty="0"/>
              <a:t>dvojic (</a:t>
            </a:r>
            <a:r>
              <a:rPr lang="cs-CZ" dirty="0" err="1"/>
              <a:t>Lafayette</a:t>
            </a:r>
            <a:r>
              <a:rPr lang="cs-CZ" dirty="0"/>
              <a:t>, Francie)</a:t>
            </a:r>
          </a:p>
          <a:p>
            <a:r>
              <a:rPr lang="cs-CZ" dirty="0"/>
              <a:t>1969 - první mistrovství Evropy (Paříž, Francie)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19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3200" dirty="0" smtClean="0"/>
              <a:t>70. </a:t>
            </a:r>
            <a:r>
              <a:rPr lang="cs-CZ" sz="3200" dirty="0"/>
              <a:t>léta - dovezeno několik </a:t>
            </a:r>
            <a:r>
              <a:rPr lang="cs-CZ" sz="3200" dirty="0" smtClean="0"/>
              <a:t>trampolín do ČR</a:t>
            </a:r>
          </a:p>
          <a:p>
            <a:r>
              <a:rPr lang="cs-CZ" sz="3200" dirty="0" smtClean="0"/>
              <a:t>Zařazení skoků na trampolíně -  příprava </a:t>
            </a:r>
            <a:r>
              <a:rPr lang="cs-CZ" sz="3200" dirty="0"/>
              <a:t>sportovních gymnastů a </a:t>
            </a:r>
            <a:r>
              <a:rPr lang="cs-CZ" sz="3200" dirty="0" smtClean="0"/>
              <a:t>skokanů </a:t>
            </a:r>
            <a:r>
              <a:rPr lang="cs-CZ" sz="3200" dirty="0"/>
              <a:t>do </a:t>
            </a:r>
            <a:r>
              <a:rPr lang="cs-CZ" sz="3200" dirty="0" smtClean="0"/>
              <a:t>vody</a:t>
            </a:r>
          </a:p>
          <a:p>
            <a:r>
              <a:rPr lang="cs-CZ" sz="3200" dirty="0"/>
              <a:t>1975 - První Mistrovství České republiky (Litoměřice)</a:t>
            </a:r>
          </a:p>
          <a:p>
            <a:pPr marL="0" indent="0">
              <a:buNone/>
            </a:pPr>
            <a:endParaRPr lang="cs-CZ" sz="32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v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5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závodní trampolína – 5 x 3 metry, výška </a:t>
            </a:r>
            <a:r>
              <a:rPr lang="cs-CZ" dirty="0"/>
              <a:t>110 </a:t>
            </a:r>
            <a:r>
              <a:rPr lang="cs-CZ" dirty="0" smtClean="0"/>
              <a:t>cm, rozměry plachty -  4,2 x 2,15 m</a:t>
            </a:r>
            <a:r>
              <a:rPr lang="cs-CZ" dirty="0"/>
              <a:t>, </a:t>
            </a:r>
            <a:r>
              <a:rPr lang="cs-CZ" dirty="0" smtClean="0"/>
              <a:t>nylonové pruhy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4 </a:t>
            </a:r>
            <a:r>
              <a:rPr lang="cs-CZ" dirty="0"/>
              <a:t>– </a:t>
            </a:r>
            <a:r>
              <a:rPr lang="cs-CZ" dirty="0" smtClean="0"/>
              <a:t>6 cm (</a:t>
            </a:r>
            <a:r>
              <a:rPr lang="en-US" dirty="0" smtClean="0"/>
              <a:t>otvory </a:t>
            </a:r>
            <a:r>
              <a:rPr lang="en-US" dirty="0"/>
              <a:t>1,6 x 1,6 </a:t>
            </a:r>
            <a:r>
              <a:rPr lang="en-US" dirty="0" smtClean="0"/>
              <a:t>cm</a:t>
            </a:r>
            <a:r>
              <a:rPr lang="cs-CZ" dirty="0" smtClean="0"/>
              <a:t>) a </a:t>
            </a:r>
            <a:r>
              <a:rPr lang="cs-CZ" dirty="0"/>
              <a:t>k trampolíně je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uchycena </a:t>
            </a:r>
            <a:r>
              <a:rPr lang="cs-CZ" dirty="0"/>
              <a:t>kovovými </a:t>
            </a:r>
            <a:r>
              <a:rPr lang="cs-CZ" dirty="0" smtClean="0"/>
              <a:t>pružinami </a:t>
            </a:r>
            <a:r>
              <a:rPr lang="cs-CZ" dirty="0"/>
              <a:t>(</a:t>
            </a:r>
            <a:r>
              <a:rPr lang="cs-CZ" dirty="0" smtClean="0"/>
              <a:t>zakryté)</a:t>
            </a:r>
            <a:endParaRPr lang="cs-CZ" dirty="0"/>
          </a:p>
          <a:p>
            <a:r>
              <a:rPr lang="cs-CZ" dirty="0" smtClean="0"/>
              <a:t>pro </a:t>
            </a:r>
            <a:r>
              <a:rPr lang="cs-CZ" dirty="0"/>
              <a:t>zvýšení bezpečnosti jsou </a:t>
            </a:r>
            <a:r>
              <a:rPr lang="cs-CZ" dirty="0" smtClean="0"/>
              <a:t>na </a:t>
            </a:r>
            <a:r>
              <a:rPr lang="cs-CZ" dirty="0"/>
              <a:t>kratších stranách trampolíny </a:t>
            </a:r>
            <a:r>
              <a:rPr lang="cs-CZ" dirty="0" smtClean="0"/>
              <a:t>matrace </a:t>
            </a:r>
            <a:r>
              <a:rPr lang="cs-CZ" dirty="0"/>
              <a:t>o rozměrech 2 x 3 metry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Trampolína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831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532000" cy="56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14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sz="3200" dirty="0" smtClean="0"/>
              <a:t>jednotlivci</a:t>
            </a:r>
            <a:endParaRPr lang="cs-CZ" sz="3200" dirty="0"/>
          </a:p>
          <a:p>
            <a:r>
              <a:rPr lang="cs-CZ" sz="3200" dirty="0"/>
              <a:t>synchronní dvojice </a:t>
            </a:r>
            <a:endParaRPr lang="cs-CZ" sz="3200" dirty="0" smtClean="0"/>
          </a:p>
          <a:p>
            <a:r>
              <a:rPr lang="cs-CZ" sz="3200" dirty="0" smtClean="0"/>
              <a:t>týmy</a:t>
            </a:r>
            <a:endParaRPr lang="cs-CZ" sz="3200" dirty="0" smtClean="0"/>
          </a:p>
          <a:p>
            <a:pPr marL="0" indent="0">
              <a:buNone/>
            </a:pP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Věkové </a:t>
            </a:r>
            <a:r>
              <a:rPr lang="cs-CZ" sz="3200" dirty="0"/>
              <a:t>kategorie: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Žákovská věková kategorie - do 15 let včetně </a:t>
            </a:r>
          </a:p>
          <a:p>
            <a:pPr marL="0" indent="0">
              <a:buNone/>
            </a:pPr>
            <a:r>
              <a:rPr lang="cs-CZ" sz="3200" dirty="0"/>
              <a:t>Juniorská věková kategorie - od 13 let do 17 let </a:t>
            </a:r>
            <a:endParaRPr lang="cs-CZ" sz="3200" dirty="0" smtClean="0"/>
          </a:p>
          <a:p>
            <a:pPr marL="0" indent="0">
              <a:buNone/>
            </a:pPr>
            <a:r>
              <a:rPr lang="cs-CZ" sz="3200" dirty="0" smtClean="0"/>
              <a:t>Věková </a:t>
            </a:r>
            <a:r>
              <a:rPr lang="cs-CZ" sz="3200" dirty="0"/>
              <a:t>kategorie dospělých - od 15 let včetně </a:t>
            </a:r>
            <a:br>
              <a:rPr lang="cs-CZ" sz="3200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1916832"/>
            <a:ext cx="31638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6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Soutěže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12968" cy="52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482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635</Words>
  <Application>Microsoft Office PowerPoint</Application>
  <PresentationFormat>Předvádění na obrazovce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Vlnění</vt:lpstr>
      <vt:lpstr>Skoky na trampolíně</vt:lpstr>
      <vt:lpstr>Charakteristika</vt:lpstr>
      <vt:lpstr>Historie</vt:lpstr>
      <vt:lpstr>Historie</vt:lpstr>
      <vt:lpstr>Historie v ČR</vt:lpstr>
      <vt:lpstr>Trampolína</vt:lpstr>
      <vt:lpstr>Prezentace aplikace PowerPoint</vt:lpstr>
      <vt:lpstr>Soutěže</vt:lpstr>
      <vt:lpstr>Soutěže</vt:lpstr>
      <vt:lpstr>Soutěže</vt:lpstr>
      <vt:lpstr>Soutěže - hodnocení</vt:lpstr>
      <vt:lpstr>Soutěže - hodnocení</vt:lpstr>
      <vt:lpstr>Využití</vt:lpstr>
      <vt:lpstr>Využití</vt:lpstr>
      <vt:lpstr>Využití</vt:lpstr>
      <vt:lpstr>Využití</vt:lpstr>
      <vt:lpstr>Trampolíny v komerční sféře</vt:lpstr>
      <vt:lpstr>Trampolíny v komerční sféře</vt:lpstr>
      <vt:lpstr>Trampolíny v komerční sféře</vt:lpstr>
      <vt:lpstr>Trampolíny v komerční sféře</vt:lpstr>
      <vt:lpstr>Prezentace aplikace PowerPoint</vt:lpstr>
      <vt:lpstr>Trikoty, šponovky, tílka</vt:lpstr>
      <vt:lpstr>Ukázky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Skoky na trampolíně</dc:title>
  <dc:creator>User</dc:creator>
  <cp:lastModifiedBy>User</cp:lastModifiedBy>
  <cp:revision>36</cp:revision>
  <dcterms:created xsi:type="dcterms:W3CDTF">2013-10-13T14:01:12Z</dcterms:created>
  <dcterms:modified xsi:type="dcterms:W3CDTF">2013-10-13T17:36:56Z</dcterms:modified>
</cp:coreProperties>
</file>