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55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D0EEB5-8550-4C65-9FCE-E0FC8A85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D4B0D-24C3-4F8E-879A-573B2EE8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E913-0E54-4DD3-96D6-F1AC03A64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7786-B28C-42F0-B517-23CECA67E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223B-A47B-4661-A79A-EAC9A0E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981CC-79D4-4743-97C0-40A6A5DB3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516DF-D042-4D85-8734-92692B855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A67B8-35F4-46AD-B328-2945C709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83A2-7127-4898-8251-233D93588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A056-76BD-47A0-8AAE-A89AAB376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D370-1ABC-4B64-B8F1-BC3E4FAE8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CCFE62-8B88-4CFA-A9E0-CEC695E7D6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1583141"/>
            <a:ext cx="5786982" cy="2017310"/>
          </a:xfrm>
        </p:spPr>
        <p:txBody>
          <a:bodyPr/>
          <a:lstStyle/>
          <a:p>
            <a:r>
              <a:rPr lang="cs-CZ" sz="5400" b="1" dirty="0" smtClean="0">
                <a:latin typeface="Comic Sans MS" pitchFamily="66" charset="0"/>
              </a:rPr>
              <a:t>Etika a etiketa karate</a:t>
            </a:r>
            <a:endParaRPr lang="cs-CZ" sz="5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8107" y="274638"/>
            <a:ext cx="6932068" cy="680705"/>
          </a:xfrm>
        </p:spPr>
        <p:txBody>
          <a:bodyPr/>
          <a:lstStyle/>
          <a:p>
            <a:r>
              <a:rPr lang="cs-CZ" b="1" dirty="0" err="1" smtClean="0">
                <a:latin typeface="Comic Sans MS" pitchFamily="66" charset="0"/>
              </a:rPr>
              <a:t>Gichin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0561" y="968991"/>
            <a:ext cx="7259615" cy="5889009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1919 – 1922 karate za hranice Okinawy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 „čínská ruka“ </a:t>
            </a:r>
            <a:r>
              <a:rPr lang="cs-CZ" dirty="0">
                <a:latin typeface="Comic Sans MS" pitchFamily="66" charset="0"/>
                <a:cs typeface="Arial" charset="0"/>
              </a:rPr>
              <a:t>→ „prázdná ruka“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Systematizace technik, vštěpování etiky a disciplíny z jiných bojových umění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Pravidla pro </a:t>
            </a:r>
            <a:r>
              <a:rPr lang="cs-CZ" dirty="0" err="1">
                <a:latin typeface="Comic Sans MS" pitchFamily="66" charset="0"/>
                <a:cs typeface="Arial" charset="0"/>
              </a:rPr>
              <a:t>jiu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kumite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Požadavky na stupně a třídy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Shotokan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Žáci: </a:t>
            </a:r>
            <a:r>
              <a:rPr lang="cs-CZ" dirty="0" err="1">
                <a:latin typeface="Comic Sans MS" pitchFamily="66" charset="0"/>
                <a:cs typeface="Arial" charset="0"/>
              </a:rPr>
              <a:t>Hironori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Otsuka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>
                <a:latin typeface="Comic Sans MS" pitchFamily="66" charset="0"/>
                <a:cs typeface="Arial" charset="0"/>
              </a:rPr>
              <a:t>Wado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ryu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Masatoshi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Nakajama</a:t>
            </a:r>
            <a:r>
              <a:rPr lang="cs-CZ" dirty="0">
                <a:latin typeface="Comic Sans MS" pitchFamily="66" charset="0"/>
                <a:cs typeface="Arial" charset="0"/>
              </a:rPr>
              <a:t> → JKA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Hidetaka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Nishiyama</a:t>
            </a:r>
            <a:r>
              <a:rPr lang="cs-CZ" dirty="0">
                <a:latin typeface="Comic Sans MS" pitchFamily="66" charset="0"/>
                <a:cs typeface="Arial" charset="0"/>
              </a:rPr>
              <a:t> → ITKF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Hirozoku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Kanazawa</a:t>
            </a:r>
            <a:r>
              <a:rPr lang="cs-CZ" dirty="0">
                <a:latin typeface="Comic Sans MS" pitchFamily="66" charset="0"/>
                <a:cs typeface="Arial" charset="0"/>
              </a:rPr>
              <a:t> → SKI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Masutacu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Ójama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 smtClean="0">
                <a:latin typeface="Comic Sans MS" pitchFamily="66" charset="0"/>
                <a:cs typeface="Arial" charset="0"/>
              </a:rPr>
              <a:t>Kjokushinkai</a:t>
            </a:r>
            <a:endParaRPr lang="cs-CZ" dirty="0" smtClean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Goju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Chojun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Miyagi</a:t>
            </a:r>
            <a:endParaRPr lang="cs-CZ" sz="18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Shito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Kenwa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Mabuni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Kombinace </a:t>
            </a:r>
            <a:r>
              <a:rPr lang="cs-CZ" sz="1800" dirty="0" err="1">
                <a:latin typeface="Comic Sans MS" pitchFamily="66" charset="0"/>
              </a:rPr>
              <a:t>Shorin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a </a:t>
            </a:r>
            <a:r>
              <a:rPr lang="cs-CZ" sz="1800" dirty="0" err="1">
                <a:latin typeface="Comic Sans MS" pitchFamily="66" charset="0"/>
              </a:rPr>
              <a:t>Shorei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Vedle </a:t>
            </a:r>
            <a:r>
              <a:rPr lang="cs-CZ" sz="1800" dirty="0" err="1">
                <a:latin typeface="Comic Sans MS" pitchFamily="66" charset="0"/>
              </a:rPr>
              <a:t>karatedo</a:t>
            </a:r>
            <a:r>
              <a:rPr lang="cs-CZ" sz="1800" dirty="0">
                <a:latin typeface="Comic Sans MS" pitchFamily="66" charset="0"/>
              </a:rPr>
              <a:t> také ovládání zbraní </a:t>
            </a:r>
            <a:r>
              <a:rPr lang="cs-CZ" sz="1800" dirty="0" err="1" smtClean="0">
                <a:latin typeface="Comic Sans MS" pitchFamily="66" charset="0"/>
              </a:rPr>
              <a:t>kobudo</a:t>
            </a:r>
            <a:endParaRPr lang="cs-CZ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036" y="274638"/>
            <a:ext cx="8324139" cy="871774"/>
          </a:xfrm>
        </p:spPr>
        <p:txBody>
          <a:bodyPr/>
          <a:lstStyle/>
          <a:p>
            <a:r>
              <a:rPr lang="cs-CZ" sz="3600" b="1" dirty="0" smtClean="0">
                <a:latin typeface="Comic Sans MS" pitchFamily="66" charset="0"/>
              </a:rPr>
              <a:t>Etika a etiketa v karate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5846" y="1310186"/>
            <a:ext cx="7464330" cy="4815978"/>
          </a:xfrm>
        </p:spPr>
        <p:txBody>
          <a:bodyPr/>
          <a:lstStyle/>
          <a:p>
            <a:pPr>
              <a:defRPr/>
            </a:pPr>
            <a:r>
              <a:rPr lang="cs-CZ" sz="2800" dirty="0">
                <a:latin typeface="Comic Sans MS" pitchFamily="66" charset="0"/>
              </a:rPr>
              <a:t>Etika – </a:t>
            </a:r>
            <a:r>
              <a:rPr lang="cs-CZ" sz="2800" dirty="0" err="1">
                <a:latin typeface="Comic Sans MS" pitchFamily="66" charset="0"/>
              </a:rPr>
              <a:t>fil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disc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zab</a:t>
            </a:r>
            <a:r>
              <a:rPr lang="cs-CZ" sz="2800" dirty="0">
                <a:latin typeface="Comic Sans MS" pitchFamily="66" charset="0"/>
              </a:rPr>
              <a:t>. morálními jevy, které usilují o vzájemné promítnutí postoje jedince i společnosti při posuzování lidských úkolů z hlediska svědomí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čestné a ohleduplné chování k tréninkovým partnerům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Respekt k </a:t>
            </a:r>
            <a:r>
              <a:rPr lang="cs-CZ" sz="2400" dirty="0" smtClean="0">
                <a:latin typeface="Comic Sans MS" pitchFamily="66" charset="0"/>
              </a:rPr>
              <a:t>trenérovi a rozhodčím</a:t>
            </a:r>
            <a:endParaRPr lang="cs-CZ" sz="2400" dirty="0">
              <a:latin typeface="Comic Sans MS" pitchFamily="66" charset="0"/>
            </a:endParaRP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Vítězství bez ohrožení zdraví soupeře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agresivita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sebeobrana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75140"/>
            <a:ext cx="2960308" cy="844478"/>
          </a:xfrm>
        </p:spPr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Etika karate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9427" y="245660"/>
            <a:ext cx="6564574" cy="6612340"/>
          </a:xfrm>
        </p:spPr>
        <p:txBody>
          <a:bodyPr/>
          <a:lstStyle/>
          <a:p>
            <a:pPr>
              <a:buNone/>
              <a:defRPr/>
            </a:pPr>
            <a:r>
              <a:rPr lang="cs-CZ" b="1" dirty="0" err="1">
                <a:latin typeface="Comic Sans MS" pitchFamily="66" charset="0"/>
              </a:rPr>
              <a:t>Dojokun</a:t>
            </a:r>
            <a:r>
              <a:rPr lang="cs-CZ" b="1" dirty="0">
                <a:latin typeface="Comic Sans MS" pitchFamily="66" charset="0"/>
              </a:rPr>
              <a:t> -</a:t>
            </a:r>
            <a:r>
              <a:rPr lang="cs-CZ" b="1" dirty="0" err="1">
                <a:latin typeface="Comic Sans MS" pitchFamily="66" charset="0"/>
              </a:rPr>
              <a:t>Sakugawa</a:t>
            </a:r>
            <a:r>
              <a:rPr lang="cs-CZ" b="1" dirty="0">
                <a:latin typeface="Comic Sans MS" pitchFamily="66" charset="0"/>
              </a:rPr>
              <a:t>, 5 zákl. předpisů chování</a:t>
            </a:r>
          </a:p>
          <a:p>
            <a:pPr marL="342900" lvl="2" indent="-342900">
              <a:buNone/>
              <a:defRPr/>
            </a:pPr>
            <a:r>
              <a:rPr lang="cs-CZ" dirty="0">
                <a:latin typeface="Comic Sans MS" pitchFamily="66" charset="0"/>
              </a:rPr>
              <a:t>	</a:t>
            </a:r>
            <a:r>
              <a:rPr lang="cs-CZ" dirty="0"/>
              <a:t>Hledej dokonalost charakteru. Buď věrný. Snaž se. Respektuj ostatní. Vyvaruj se násilného chování. </a:t>
            </a:r>
            <a:endParaRPr lang="cs-CZ" dirty="0" smtClean="0"/>
          </a:p>
          <a:p>
            <a:pPr marL="342900" lvl="2" indent="-342900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Z </a:t>
            </a:r>
            <a:r>
              <a:rPr lang="cs-CZ" b="1" dirty="0" err="1" smtClean="0">
                <a:latin typeface="Comic Sans MS" pitchFamily="66" charset="0"/>
              </a:rPr>
              <a:t>dojokun</a:t>
            </a:r>
            <a:r>
              <a:rPr lang="cs-CZ" b="1" dirty="0" smtClean="0">
                <a:latin typeface="Comic Sans MS" pitchFamily="66" charset="0"/>
              </a:rPr>
              <a:t> vychází </a:t>
            </a:r>
            <a:r>
              <a:rPr lang="cs-CZ" b="1" dirty="0" err="1" smtClean="0">
                <a:latin typeface="Comic Sans MS" pitchFamily="66" charset="0"/>
              </a:rPr>
              <a:t>Shoto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Nijuku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Gichina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Funakoshiho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>
                <a:latin typeface="Comic Sans MS" pitchFamily="66" charset="0"/>
              </a:rPr>
              <a:t>– 20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začíná a končí respektem („</a:t>
            </a:r>
            <a:r>
              <a:rPr lang="cs-CZ" sz="2000" dirty="0" err="1"/>
              <a:t>rei</a:t>
            </a:r>
            <a:r>
              <a:rPr lang="cs-CZ" sz="2000" dirty="0"/>
              <a:t>“)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nezná první útok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stojí na straně pravdy (práva)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Nejdřív poznej sebe, potom ostatní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Nejprve duch, potom technika. způsob myšlení nad technikou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Mysl musí být osvobozená, uvolněná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Pohroma pramení v nedbalosti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přesahuje </a:t>
            </a:r>
            <a:r>
              <a:rPr lang="cs-CZ" sz="2000" dirty="0" err="1"/>
              <a:t>dojo</a:t>
            </a:r>
            <a:endParaRPr lang="cs-CZ" sz="2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je celoživotní cestou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7039" y="341194"/>
            <a:ext cx="7123136" cy="6114197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Dej karate do všeho, co děláš a najdeš </a:t>
            </a:r>
            <a:r>
              <a:rPr lang="cs-CZ" sz="2000" dirty="0" err="1"/>
              <a:t>Myo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 err="1" smtClean="0"/>
              <a:t>Karatedo</a:t>
            </a:r>
            <a:r>
              <a:rPr lang="cs-CZ" sz="2000" dirty="0" smtClean="0"/>
              <a:t> </a:t>
            </a:r>
            <a:r>
              <a:rPr lang="cs-CZ" sz="2000" dirty="0"/>
              <a:t>je jako vroucí </a:t>
            </a:r>
            <a:r>
              <a:rPr lang="cs-CZ" sz="2000" dirty="0" smtClean="0"/>
              <a:t>voda, která chladne, když ji neohříváš.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Nepřemýšlej o tom, jak vyhrát, raději přemýšlej, jak neprohrát.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Přizpůsob se protivníkovi. (Vítězství závisí na schopnosti rozlišit zranitelná místa od nezranitelných.)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Výsledek zápasu vězí v uchopení </a:t>
            </a:r>
            <a:r>
              <a:rPr lang="cs-CZ" sz="2000" dirty="0" smtClean="0"/>
              <a:t>„</a:t>
            </a:r>
            <a:r>
              <a:rPr lang="cs-CZ" sz="2000" dirty="0" err="1" smtClean="0"/>
              <a:t>keyo</a:t>
            </a:r>
            <a:r>
              <a:rPr lang="cs-CZ" sz="2000" dirty="0" smtClean="0"/>
              <a:t>“ (nehlídaný) a „</a:t>
            </a:r>
            <a:r>
              <a:rPr lang="cs-CZ" sz="2000" dirty="0" err="1" smtClean="0"/>
              <a:t>jitsu</a:t>
            </a:r>
            <a:r>
              <a:rPr lang="cs-CZ" sz="2000" dirty="0" smtClean="0"/>
              <a:t>“ (hlídaný)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Představ si že ruce a nohy jsou meče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Když překročíš svůj práh, uvidíš milióny nepřátel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Začátečníci se musí učit nízké postoje, pokročilí stojí v </a:t>
            </a:r>
            <a:r>
              <a:rPr lang="cs-CZ" sz="2000" dirty="0" smtClean="0"/>
              <a:t>„</a:t>
            </a:r>
            <a:r>
              <a:rPr lang="cs-CZ" sz="2000" dirty="0" err="1" smtClean="0"/>
              <a:t>shizen</a:t>
            </a:r>
            <a:r>
              <a:rPr lang="cs-CZ" sz="2000" dirty="0" smtClean="0"/>
              <a:t> </a:t>
            </a:r>
            <a:r>
              <a:rPr lang="cs-CZ" sz="2000" dirty="0" err="1" smtClean="0"/>
              <a:t>tai</a:t>
            </a:r>
            <a:r>
              <a:rPr lang="cs-CZ" sz="2000" dirty="0" smtClean="0"/>
              <a:t>“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Kata cvič přesně, opravdový boj je jiná věc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Nikdy nezapomeň </a:t>
            </a:r>
            <a:r>
              <a:rPr lang="cs-CZ" sz="2000" dirty="0" smtClean="0"/>
              <a:t>ve své technice uplatnit tvrdé a měkké, napětí a uvolnění, pomalu a rychle – všechno ve spojení se správným dýcháním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Ve svém hledání životní cesty buď pilný, nápaditý a dbej těchto pravidel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858" y="247343"/>
            <a:ext cx="8487651" cy="1143000"/>
          </a:xfrm>
        </p:spPr>
        <p:txBody>
          <a:bodyPr/>
          <a:lstStyle/>
          <a:p>
            <a:r>
              <a:rPr lang="cs-CZ" sz="2400" b="1" dirty="0" smtClean="0">
                <a:latin typeface="Comic Sans MS" pitchFamily="66" charset="0"/>
              </a:rPr>
              <a:t>Etiketa</a:t>
            </a:r>
            <a:r>
              <a:rPr lang="cs-CZ" sz="2000" dirty="0" smtClean="0">
                <a:latin typeface="Comic Sans MS" pitchFamily="66" charset="0"/>
              </a:rPr>
              <a:t> – souhrn předpisů týkajících se vnějšího projevu konání v procesu </a:t>
            </a:r>
            <a:r>
              <a:rPr lang="cs-CZ" sz="2000" dirty="0" err="1" smtClean="0">
                <a:latin typeface="Comic Sans MS" pitchFamily="66" charset="0"/>
              </a:rPr>
              <a:t>karatedo</a:t>
            </a:r>
            <a:r>
              <a:rPr lang="cs-CZ" sz="2000" dirty="0" smtClean="0">
                <a:latin typeface="Comic Sans MS" pitchFamily="66" charset="0"/>
              </a:rPr>
              <a:t>, prostředek pro vytváření určitých postojů a hodnotových systémů v oblasti etiky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4209" y="1460309"/>
            <a:ext cx="7245966" cy="519979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Úklona ve stoji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musubi</a:t>
            </a:r>
            <a:r>
              <a:rPr lang="cs-CZ" dirty="0" smtClean="0">
                <a:latin typeface="Comic Sans MS" pitchFamily="66" charset="0"/>
              </a:rPr>
              <a:t> dači) </a:t>
            </a:r>
            <a:r>
              <a:rPr lang="cs-CZ" dirty="0" err="1" smtClean="0">
                <a:latin typeface="Comic Sans MS" pitchFamily="66" charset="0"/>
              </a:rPr>
              <a:t>ricurej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na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se chci trenéra zeptat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mi trenér něco řekne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chci vyjádřit souhlas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s partnerem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 při nástupu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kata</a:t>
            </a:r>
          </a:p>
          <a:p>
            <a:pPr marL="742950" lvl="2" indent="-342900">
              <a:lnSpc>
                <a:spcPct val="90000"/>
              </a:lnSpc>
              <a:defRPr/>
            </a:pPr>
            <a:endParaRPr lang="cs-CZ" sz="800" dirty="0" smtClean="0">
              <a:latin typeface="Comic Sans MS" pitchFamily="66" charset="0"/>
            </a:endParaRP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err="1" smtClean="0">
                <a:latin typeface="Comic Sans MS" pitchFamily="66" charset="0"/>
              </a:rPr>
              <a:t>Úkolna</a:t>
            </a:r>
            <a:r>
              <a:rPr lang="cs-CZ" sz="2400" b="1" dirty="0" smtClean="0">
                <a:latin typeface="Comic Sans MS" pitchFamily="66" charset="0"/>
              </a:rPr>
              <a:t> v sedu na patách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seiza</a:t>
            </a:r>
            <a:r>
              <a:rPr lang="cs-CZ" dirty="0" smtClean="0">
                <a:latin typeface="Comic Sans MS" pitchFamily="66" charset="0"/>
              </a:rPr>
              <a:t>) </a:t>
            </a:r>
            <a:r>
              <a:rPr lang="cs-CZ" dirty="0" err="1" smtClean="0">
                <a:latin typeface="Comic Sans MS" pitchFamily="66" charset="0"/>
              </a:rPr>
              <a:t>zarej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r>
              <a:rPr lang="cs-CZ" dirty="0" smtClean="0">
                <a:latin typeface="Comic Sans MS" pitchFamily="66" charset="0"/>
              </a:rPr>
              <a:t>, když probíhá trénink (po vyzvání)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Po komunikaci v sedě</a:t>
            </a:r>
          </a:p>
          <a:p>
            <a:pPr>
              <a:lnSpc>
                <a:spcPct val="90000"/>
              </a:lnSpc>
              <a:defRPr/>
            </a:pPr>
            <a:endParaRPr lang="cs-CZ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cs-CZ" dirty="0"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9238" y="274638"/>
            <a:ext cx="6316662" cy="735296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Pozdrav - nástup I: „</a:t>
            </a:r>
            <a:r>
              <a:rPr lang="cs-CZ" sz="3600" dirty="0" err="1" smtClean="0">
                <a:latin typeface="Comic Sans MS" pitchFamily="66" charset="0"/>
              </a:rPr>
              <a:t>Ricurej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201003"/>
            <a:ext cx="6326187" cy="5418161"/>
          </a:xfrm>
        </p:spPr>
        <p:txBody>
          <a:bodyPr/>
          <a:lstStyle/>
          <a:p>
            <a:r>
              <a:rPr lang="cs-CZ" dirty="0" smtClean="0"/>
              <a:t>Řada zprava doleva</a:t>
            </a:r>
          </a:p>
          <a:p>
            <a:r>
              <a:rPr lang="cs-CZ" dirty="0" smtClean="0"/>
              <a:t>Podle pásků od nejvyššího</a:t>
            </a:r>
          </a:p>
          <a:p>
            <a:r>
              <a:rPr lang="cs-CZ" dirty="0" smtClean="0"/>
              <a:t>První naproti trenérovi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JAME!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nemluvit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JOJ! </a:t>
            </a:r>
            <a:r>
              <a:rPr lang="cs-CZ" dirty="0" err="1" smtClean="0">
                <a:solidFill>
                  <a:schemeClr val="tx1"/>
                </a:solidFill>
              </a:rPr>
              <a:t>heiko</a:t>
            </a:r>
            <a:r>
              <a:rPr lang="cs-CZ" dirty="0" smtClean="0">
                <a:solidFill>
                  <a:schemeClr val="tx1"/>
                </a:solidFill>
              </a:rPr>
              <a:t> dači, ruce zkřížit po oblouku před tělo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Trenér se otočí čelem k </a:t>
            </a:r>
            <a:r>
              <a:rPr lang="cs-CZ" dirty="0" err="1" smtClean="0">
                <a:solidFill>
                  <a:schemeClr val="tx1"/>
                </a:solidFill>
              </a:rPr>
              <a:t>šomenovi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šinze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 smtClean="0">
                <a:solidFill>
                  <a:srgbClr val="FF0000"/>
                </a:solidFill>
              </a:rPr>
              <a:t>ŠOMENI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shinzen</a:t>
            </a:r>
            <a:r>
              <a:rPr lang="cs-CZ" dirty="0" smtClean="0">
                <a:solidFill>
                  <a:schemeClr val="tx1"/>
                </a:solidFill>
              </a:rPr>
              <a:t> ni) </a:t>
            </a:r>
            <a:r>
              <a:rPr lang="cs-CZ" dirty="0" smtClean="0">
                <a:solidFill>
                  <a:srgbClr val="FF0000"/>
                </a:solidFill>
              </a:rPr>
              <a:t>REJ!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 OTAGENI REJ!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069" y="177421"/>
            <a:ext cx="2823830" cy="1337479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Nástup II</a:t>
            </a:r>
            <a:br>
              <a:rPr lang="cs-CZ" sz="3600" dirty="0" smtClean="0">
                <a:latin typeface="Comic Sans MS" pitchFamily="66" charset="0"/>
              </a:rPr>
            </a:br>
            <a:r>
              <a:rPr lang="cs-CZ" sz="3600" dirty="0" smtClean="0">
                <a:latin typeface="Comic Sans MS" pitchFamily="66" charset="0"/>
              </a:rPr>
              <a:t>„</a:t>
            </a:r>
            <a:r>
              <a:rPr lang="cs-CZ" sz="3600" dirty="0" err="1" smtClean="0">
                <a:latin typeface="Comic Sans MS" pitchFamily="66" charset="0"/>
              </a:rPr>
              <a:t>Zarej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1063" y="327546"/>
            <a:ext cx="6782937" cy="6243851"/>
          </a:xfrm>
        </p:spPr>
        <p:txBody>
          <a:bodyPr/>
          <a:lstStyle/>
          <a:p>
            <a:r>
              <a:rPr lang="cs-CZ" sz="2100" dirty="0" smtClean="0"/>
              <a:t>Řada zprava doleva</a:t>
            </a:r>
          </a:p>
          <a:p>
            <a:r>
              <a:rPr lang="cs-CZ" sz="2100" dirty="0" smtClean="0"/>
              <a:t>Podle pásků od nejvyššího</a:t>
            </a:r>
          </a:p>
          <a:p>
            <a:r>
              <a:rPr lang="cs-CZ" sz="2100" dirty="0" smtClean="0"/>
              <a:t>První naproti trenérovi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JAME!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nemluvit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endParaRPr lang="cs-CZ" sz="2100" dirty="0" smtClean="0">
              <a:solidFill>
                <a:schemeClr val="tx1"/>
              </a:solidFill>
            </a:endParaRPr>
          </a:p>
          <a:p>
            <a:r>
              <a:rPr lang="cs-CZ" sz="2100" dirty="0" smtClean="0">
                <a:solidFill>
                  <a:schemeClr val="tx1"/>
                </a:solidFill>
              </a:rPr>
              <a:t>První v řadě dá nahlas povel </a:t>
            </a:r>
            <a:r>
              <a:rPr lang="cs-CZ" sz="2100" dirty="0" smtClean="0">
                <a:solidFill>
                  <a:srgbClr val="FF0000"/>
                </a:solidFill>
              </a:rPr>
              <a:t>SEIZA!</a:t>
            </a:r>
            <a:r>
              <a:rPr lang="cs-CZ" sz="2100" dirty="0" smtClean="0">
                <a:solidFill>
                  <a:schemeClr val="tx1"/>
                </a:solidFill>
              </a:rPr>
              <a:t> Postupně od nejvyššího pásku celá řada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r>
              <a:rPr lang="cs-CZ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MOKUSO!</a:t>
            </a:r>
            <a:r>
              <a:rPr lang="cs-CZ" sz="2100" dirty="0" smtClean="0">
                <a:solidFill>
                  <a:schemeClr val="tx1"/>
                </a:solidFill>
              </a:rPr>
              <a:t> Zavřít oči, uvolněně dýchat do břicha, stále rovná záda</a:t>
            </a:r>
            <a:endParaRPr lang="cs-CZ" sz="2100" dirty="0" smtClean="0">
              <a:solidFill>
                <a:srgbClr val="FF0000"/>
              </a:solidFill>
            </a:endParaRPr>
          </a:p>
          <a:p>
            <a:r>
              <a:rPr lang="cs-CZ" sz="2100" dirty="0" smtClean="0">
                <a:solidFill>
                  <a:srgbClr val="FF0000"/>
                </a:solidFill>
              </a:rPr>
              <a:t>MOKUSO JAME! </a:t>
            </a:r>
            <a:r>
              <a:rPr lang="cs-CZ" sz="2100" dirty="0" smtClean="0"/>
              <a:t>Otevřít oči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se otočí čelem k </a:t>
            </a:r>
            <a:r>
              <a:rPr lang="cs-CZ" sz="2100" dirty="0" err="1" smtClean="0">
                <a:solidFill>
                  <a:schemeClr val="tx1"/>
                </a:solidFill>
              </a:rPr>
              <a:t>šomenovi</a:t>
            </a:r>
            <a:r>
              <a:rPr lang="cs-CZ" sz="2100" dirty="0" smtClean="0">
                <a:solidFill>
                  <a:schemeClr val="tx1"/>
                </a:solidFill>
              </a:rPr>
              <a:t> , </a:t>
            </a:r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ŠOMEN NI REJ!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sz="2100" dirty="0" smtClean="0"/>
          </a:p>
          <a:p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SENSEI NI</a:t>
            </a:r>
            <a:r>
              <a:rPr lang="cs-CZ" sz="2100" dirty="0" smtClean="0">
                <a:solidFill>
                  <a:schemeClr val="tx1"/>
                </a:solidFill>
              </a:rPr>
              <a:t> (</a:t>
            </a:r>
            <a:r>
              <a:rPr lang="cs-CZ" sz="2000" dirty="0" err="1" smtClean="0">
                <a:solidFill>
                  <a:schemeClr val="tx1"/>
                </a:solidFill>
              </a:rPr>
              <a:t>sempai</a:t>
            </a:r>
            <a:r>
              <a:rPr lang="cs-CZ" sz="2000" dirty="0" smtClean="0">
                <a:solidFill>
                  <a:schemeClr val="tx1"/>
                </a:solidFill>
              </a:rPr>
              <a:t> ni, </a:t>
            </a:r>
            <a:r>
              <a:rPr lang="cs-CZ" sz="2000" dirty="0" err="1" smtClean="0">
                <a:solidFill>
                  <a:schemeClr val="tx1"/>
                </a:solidFill>
              </a:rPr>
              <a:t>shihan</a:t>
            </a:r>
            <a:r>
              <a:rPr lang="cs-CZ" sz="2000" dirty="0" smtClean="0">
                <a:solidFill>
                  <a:schemeClr val="tx1"/>
                </a:solidFill>
              </a:rPr>
              <a:t> ni)</a:t>
            </a:r>
            <a:r>
              <a:rPr lang="cs-CZ" sz="2100" dirty="0" smtClean="0">
                <a:solidFill>
                  <a:schemeClr val="tx1"/>
                </a:solidFill>
              </a:rPr>
              <a:t> </a:t>
            </a:r>
            <a:r>
              <a:rPr lang="cs-CZ" sz="2100" dirty="0" smtClean="0">
                <a:solidFill>
                  <a:srgbClr val="FF0000"/>
                </a:solidFill>
              </a:rPr>
              <a:t>REJ! </a:t>
            </a:r>
            <a:r>
              <a:rPr lang="cs-CZ" sz="2100" dirty="0" smtClean="0"/>
              <a:t>Úklona vedoucímu tréninku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OTAGEN NI REJ! </a:t>
            </a:r>
            <a:r>
              <a:rPr lang="cs-CZ" sz="2100" dirty="0" smtClean="0"/>
              <a:t>Úklona</a:t>
            </a:r>
          </a:p>
          <a:p>
            <a:r>
              <a:rPr lang="cs-CZ" sz="2100" dirty="0" smtClean="0"/>
              <a:t>Trenér vstane a na povel </a:t>
            </a:r>
            <a:r>
              <a:rPr lang="cs-CZ" sz="2100" dirty="0" smtClean="0">
                <a:solidFill>
                  <a:srgbClr val="FF0000"/>
                </a:solidFill>
              </a:rPr>
              <a:t>KIRICUJ! </a:t>
            </a:r>
            <a:r>
              <a:rPr lang="cs-CZ" sz="2100" dirty="0" smtClean="0"/>
              <a:t>Vstávají ostatní</a:t>
            </a:r>
            <a:endParaRPr lang="cs-CZ" sz="2100" dirty="0"/>
          </a:p>
        </p:txBody>
      </p:sp>
      <p:sp>
        <p:nvSpPr>
          <p:cNvPr id="4" name="Šipka doleva 3"/>
          <p:cNvSpPr/>
          <p:nvPr/>
        </p:nvSpPr>
        <p:spPr>
          <a:xfrm rot="19173885">
            <a:off x="1644417" y="2541355"/>
            <a:ext cx="936849" cy="4974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6788" y="274638"/>
            <a:ext cx="7423387" cy="830831"/>
          </a:xfrm>
        </p:spPr>
        <p:txBody>
          <a:bodyPr/>
          <a:lstStyle/>
          <a:p>
            <a:r>
              <a:rPr lang="cs-CZ" b="1" dirty="0" smtClean="0"/>
              <a:t>Častá pravidla používaná v </a:t>
            </a:r>
            <a:r>
              <a:rPr lang="cs-CZ" b="1" dirty="0" err="1" smtClean="0"/>
              <a:t>dojo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5404" y="1460310"/>
            <a:ext cx="6904772" cy="5172502"/>
          </a:xfrm>
        </p:spPr>
        <p:txBody>
          <a:bodyPr/>
          <a:lstStyle/>
          <a:p>
            <a:r>
              <a:rPr lang="cs-CZ" sz="2300" dirty="0" smtClean="0"/>
              <a:t>Zařadit se mezi cvičící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nebo jeho opuštění je povoleno pouze se souhlasem toho, kdo vede trénink.</a:t>
            </a:r>
          </a:p>
          <a:p>
            <a:r>
              <a:rPr lang="cs-CZ" sz="2300" dirty="0" smtClean="0"/>
              <a:t>Pokud není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z jakéhokoliv důvodu přítomen hlavní učitel </a:t>
            </a:r>
            <a:r>
              <a:rPr lang="cs-CZ" sz="2300" dirty="0" err="1" smtClean="0"/>
              <a:t>dojo</a:t>
            </a:r>
            <a:r>
              <a:rPr lang="cs-CZ" sz="2300" dirty="0" smtClean="0"/>
              <a:t>, přebírá vedení tréninku přítomný nositel nejvyššího stupně </a:t>
            </a:r>
            <a:r>
              <a:rPr lang="cs-CZ" sz="2300" smtClean="0"/>
              <a:t>technické </a:t>
            </a:r>
            <a:r>
              <a:rPr lang="cs-CZ" sz="2300" smtClean="0"/>
              <a:t>výkonnosti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Přítomný nositel nejvyššího technického stupně má právo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rozhodnout o čemkoliv, co se týká samotného cvičení </a:t>
            </a:r>
            <a:r>
              <a:rPr lang="cs-CZ" sz="2300" dirty="0" err="1" smtClean="0"/>
              <a:t>karatedo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Při cvičení ve dvojicích, pokud neurčí vedoucí tréninku, vyzývá ke cvičení či do zápasu vždy nositel vyššího technického stupně.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300_slide">
  <a:themeElements>
    <a:clrScheme name="Motiv sady Office 2">
      <a:dk1>
        <a:srgbClr val="000000"/>
      </a:dk1>
      <a:lt1>
        <a:srgbClr val="C8C5F0"/>
      </a:lt1>
      <a:dk2>
        <a:srgbClr val="000000"/>
      </a:dk2>
      <a:lt2>
        <a:srgbClr val="B2B2B2"/>
      </a:lt2>
      <a:accent1>
        <a:srgbClr val="8C38CC"/>
      </a:accent1>
      <a:accent2>
        <a:srgbClr val="3069BB"/>
      </a:accent2>
      <a:accent3>
        <a:srgbClr val="E0DFF6"/>
      </a:accent3>
      <a:accent4>
        <a:srgbClr val="000000"/>
      </a:accent4>
      <a:accent5>
        <a:srgbClr val="C5AEE2"/>
      </a:accent5>
      <a:accent6>
        <a:srgbClr val="2A5EA9"/>
      </a:accent6>
      <a:hlink>
        <a:srgbClr val="332BA7"/>
      </a:hlink>
      <a:folHlink>
        <a:srgbClr val="3A1757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E0DFF6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E0DFF6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E0DFF6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E0DFF6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FFFFFF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FFFFFF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FFFFFF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FFFFFF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ind_3300_slide</Template>
  <TotalTime>685</TotalTime>
  <Words>711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ind_3300_slide</vt:lpstr>
      <vt:lpstr>Etika a etiketa karate</vt:lpstr>
      <vt:lpstr>Gichin Funakoshi</vt:lpstr>
      <vt:lpstr>Etika a etiketa v karate</vt:lpstr>
      <vt:lpstr>Etika karate</vt:lpstr>
      <vt:lpstr>Snímek 5</vt:lpstr>
      <vt:lpstr>Etiketa – souhrn předpisů týkajících se vnějšího projevu konání v procesu karatedo, prostředek pro vytváření určitých postojů a hodnotových systémů v oblasti etiky</vt:lpstr>
      <vt:lpstr>Pozdrav - nástup I: „Ricurej“</vt:lpstr>
      <vt:lpstr>Nástup II „Zarej“</vt:lpstr>
      <vt:lpstr>Častá pravidla používaná v dojo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Historie, etika a etiketa karate</dc:title>
  <dc:creator>Čihounková</dc:creator>
  <cp:lastModifiedBy>Čihounková</cp:lastModifiedBy>
  <cp:revision>57</cp:revision>
  <dcterms:created xsi:type="dcterms:W3CDTF">2010-08-05T08:46:55Z</dcterms:created>
  <dcterms:modified xsi:type="dcterms:W3CDTF">2012-09-14T07:28:38Z</dcterms:modified>
</cp:coreProperties>
</file>