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10.1.2014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10.1.2014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10.1.2014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10.1.2014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10.1.2014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10.1.2014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10.1.2014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10.1.2014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10.1.2014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10.1.2014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pPr/>
              <a:t>10.1.2014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 cstate="print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5EC1D4A-A796-47C3-A63E-CE236FB377E2}" type="datetimeFigureOut">
              <a:rPr lang="cs-CZ" smtClean="0"/>
              <a:pPr/>
              <a:t>10.1.2014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rvp.cz/" TargetMode="External"/><Relationship Id="rId2" Type="http://schemas.openxmlformats.org/officeDocument/2006/relationships/hyperlink" Target="http://www.acor.cz/getattachment/Studovny/Online-zdroje/PedOr11_3_ZkusenostneReflektivniUceni_Nehyba.pdf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knihy.abz.cz/prodej/respektovat-a-byt-respektovan" TargetMode="External"/><Relationship Id="rId5" Type="http://schemas.openxmlformats.org/officeDocument/2006/relationships/hyperlink" Target="http://knihy.abz.cz/obchod/autor-novackova-jana-novackova" TargetMode="External"/><Relationship Id="rId4" Type="http://schemas.openxmlformats.org/officeDocument/2006/relationships/hyperlink" Target="http://www.kosmas.cz/autor/16840/james-s.-cangelosi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Pedagogika </a:t>
            </a:r>
            <a:r>
              <a:rPr lang="cs-CZ" cap="none" dirty="0" smtClean="0"/>
              <a:t>&amp; </a:t>
            </a:r>
            <a:br>
              <a:rPr lang="cs-CZ" cap="none" dirty="0" smtClean="0"/>
            </a:br>
            <a:r>
              <a:rPr lang="cs-CZ" cap="none" dirty="0" smtClean="0"/>
              <a:t>DIDAKTIKA</a:t>
            </a:r>
            <a:endParaRPr lang="cs-CZ" cap="none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podzim 2013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Mgr. Zuzana Kročáková</a:t>
            </a:r>
          </a:p>
          <a:p>
            <a:r>
              <a:rPr lang="cs-CZ" dirty="0" smtClean="0"/>
              <a:t>7477@mail.muni.cz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4227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77809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Témata ke zkoušce z pedagogiky a didaktiky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124744"/>
            <a:ext cx="7772400" cy="5328591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Specifika vzdělávání </a:t>
            </a:r>
            <a:r>
              <a:rPr lang="cs-CZ" dirty="0" smtClean="0"/>
              <a:t>dospělých – učivo, přístup učitele, kázeň, vztahy</a:t>
            </a:r>
            <a:endParaRPr lang="cs-CZ" dirty="0" smtClean="0"/>
          </a:p>
          <a:p>
            <a:r>
              <a:rPr lang="cs-CZ" dirty="0" smtClean="0"/>
              <a:t>Učení – proces i vědomá činnost</a:t>
            </a:r>
          </a:p>
          <a:p>
            <a:r>
              <a:rPr lang="cs-CZ" dirty="0" smtClean="0"/>
              <a:t>Zkušenostní učení – </a:t>
            </a:r>
            <a:r>
              <a:rPr lang="cs-CZ" dirty="0" err="1" smtClean="0"/>
              <a:t>Kolbův</a:t>
            </a:r>
            <a:r>
              <a:rPr lang="cs-CZ" dirty="0" smtClean="0"/>
              <a:t> cyklus</a:t>
            </a:r>
          </a:p>
          <a:p>
            <a:r>
              <a:rPr lang="cs-CZ" dirty="0" smtClean="0"/>
              <a:t>Optimální podmínky pro proces učení – co ho usnadňuje</a:t>
            </a:r>
          </a:p>
          <a:p>
            <a:r>
              <a:rPr lang="cs-CZ" dirty="0" smtClean="0"/>
              <a:t>Učitel jako </a:t>
            </a:r>
            <a:r>
              <a:rPr lang="cs-CZ" dirty="0" err="1" smtClean="0"/>
              <a:t>facilitátor</a:t>
            </a:r>
            <a:r>
              <a:rPr lang="cs-CZ" dirty="0" smtClean="0"/>
              <a:t> procesu učení</a:t>
            </a:r>
          </a:p>
          <a:p>
            <a:r>
              <a:rPr lang="cs-CZ" dirty="0" smtClean="0"/>
              <a:t>Učitel jako manažer – vědomé řízení třídy</a:t>
            </a:r>
          </a:p>
          <a:p>
            <a:r>
              <a:rPr lang="cs-CZ" dirty="0" smtClean="0"/>
              <a:t>Vztahy – </a:t>
            </a:r>
            <a:r>
              <a:rPr lang="cs-CZ" dirty="0" smtClean="0"/>
              <a:t>formální, neformální, chyby v sociální percepci, očekávání</a:t>
            </a:r>
            <a:r>
              <a:rPr lang="cs-CZ" dirty="0" smtClean="0"/>
              <a:t>, </a:t>
            </a:r>
            <a:r>
              <a:rPr lang="cs-CZ" dirty="0" err="1" smtClean="0"/>
              <a:t>labeling</a:t>
            </a:r>
            <a:r>
              <a:rPr lang="cs-CZ" dirty="0" smtClean="0"/>
              <a:t> apod.</a:t>
            </a:r>
          </a:p>
          <a:p>
            <a:r>
              <a:rPr lang="cs-CZ" dirty="0" smtClean="0"/>
              <a:t>Zdroje učitelovy </a:t>
            </a:r>
            <a:r>
              <a:rPr lang="cs-CZ" dirty="0" smtClean="0"/>
              <a:t>autority – jak autoritu udržet, jak ji posílit</a:t>
            </a:r>
            <a:endParaRPr lang="cs-CZ" dirty="0" smtClean="0"/>
          </a:p>
          <a:p>
            <a:r>
              <a:rPr lang="cs-CZ" dirty="0" smtClean="0"/>
              <a:t>Udržování kázně – prevence, řešení </a:t>
            </a:r>
          </a:p>
          <a:p>
            <a:r>
              <a:rPr lang="cs-CZ" dirty="0" smtClean="0"/>
              <a:t>Problematické aspekty současného školství a tendence jdoucí proti </a:t>
            </a:r>
            <a:r>
              <a:rPr lang="cs-CZ" dirty="0" smtClean="0"/>
              <a:t>nim</a:t>
            </a:r>
          </a:p>
          <a:p>
            <a:r>
              <a:rPr lang="cs-CZ" dirty="0" smtClean="0"/>
              <a:t>RVP a Metodický portál RVP</a:t>
            </a:r>
            <a:endParaRPr lang="cs-CZ" dirty="0" smtClean="0"/>
          </a:p>
          <a:p>
            <a:r>
              <a:rPr lang="cs-CZ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Zátěžové situace, reakce na frustraci a jejich vliv na žáka i učitele</a:t>
            </a:r>
          </a:p>
          <a:p>
            <a:r>
              <a:rPr lang="cs-CZ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Hodnocení, jeho role ve procesu učení a při socializaci a </a:t>
            </a:r>
            <a:r>
              <a:rPr lang="cs-CZ" dirty="0" smtClean="0">
                <a:solidFill>
                  <a:schemeClr val="bg2">
                    <a:lumMod val="90000"/>
                    <a:lumOff val="10000"/>
                  </a:schemeClr>
                </a:solidFill>
              </a:rPr>
              <a:t>jeho význam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11256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FONTANA, David. </a:t>
            </a:r>
            <a:r>
              <a:rPr lang="cs-CZ" i="1" dirty="0"/>
              <a:t>Psychologie ve školní praxi :příručka pro učitele</a:t>
            </a:r>
            <a:r>
              <a:rPr lang="cs-CZ" dirty="0"/>
              <a:t>. </a:t>
            </a:r>
            <a:r>
              <a:rPr lang="cs-CZ" dirty="0" err="1"/>
              <a:t>Translated</a:t>
            </a:r>
            <a:r>
              <a:rPr lang="cs-CZ" dirty="0"/>
              <a:t> by Karel Balcar. Vyd. 3. Praha: Portál, 2010. 383 s. ISBN </a:t>
            </a:r>
            <a:r>
              <a:rPr lang="cs-CZ" dirty="0" smtClean="0"/>
              <a:t>9788073677251</a:t>
            </a:r>
          </a:p>
          <a:p>
            <a:r>
              <a:rPr lang="pt-BR" dirty="0"/>
              <a:t>Maňák, J. Švec, V.: Výukové metody, Brno, Paido 2003 </a:t>
            </a:r>
            <a:endParaRPr lang="cs-CZ" dirty="0" smtClean="0"/>
          </a:p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www.acor.cz/getattachment/Studovny/Online-zdroje/PedOr11_3_ZkusenostneReflektivniUceni_Nehyba.pdf.aspx</a:t>
            </a:r>
            <a:endParaRPr lang="cs-CZ" dirty="0" smtClean="0"/>
          </a:p>
          <a:p>
            <a:r>
              <a:rPr lang="cs-CZ" dirty="0">
                <a:hlinkClick r:id="rId3"/>
              </a:rPr>
              <a:t>http://rvp.cz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i="1" dirty="0"/>
              <a:t>home.pf.jcu.cz/~</a:t>
            </a:r>
            <a:r>
              <a:rPr lang="cs-CZ" i="1" dirty="0" err="1"/>
              <a:t>vsoucek</a:t>
            </a:r>
            <a:r>
              <a:rPr lang="cs-CZ" i="1" dirty="0"/>
              <a:t>/11autorita.doc</a:t>
            </a:r>
            <a:r>
              <a:rPr lang="cs-CZ" dirty="0" smtClean="0"/>
              <a:t>‎</a:t>
            </a:r>
          </a:p>
          <a:p>
            <a:r>
              <a:rPr lang="cs-CZ" dirty="0">
                <a:hlinkClick r:id="rId4" tooltip="James S. Cangelosi"/>
              </a:rPr>
              <a:t>James S. </a:t>
            </a:r>
            <a:r>
              <a:rPr lang="cs-CZ" dirty="0" err="1" smtClean="0">
                <a:hlinkClick r:id="rId4" tooltip="James S. Cangelosi"/>
              </a:rPr>
              <a:t>Cangelosi</a:t>
            </a:r>
            <a:r>
              <a:rPr lang="cs-CZ" dirty="0" smtClean="0"/>
              <a:t>: Strategie </a:t>
            </a:r>
            <a:r>
              <a:rPr lang="cs-CZ" dirty="0"/>
              <a:t>řízení </a:t>
            </a:r>
            <a:r>
              <a:rPr lang="cs-CZ" dirty="0" err="1" smtClean="0"/>
              <a:t>třídy.Jak</a:t>
            </a:r>
            <a:r>
              <a:rPr lang="cs-CZ" dirty="0" smtClean="0"/>
              <a:t> </a:t>
            </a:r>
            <a:r>
              <a:rPr lang="cs-CZ" dirty="0"/>
              <a:t>získat a udržet spolupráci žáků při </a:t>
            </a:r>
            <a:r>
              <a:rPr lang="cs-CZ" dirty="0" smtClean="0"/>
              <a:t>výuce. </a:t>
            </a:r>
            <a:r>
              <a:rPr lang="cs-CZ" dirty="0"/>
              <a:t>Portál </a:t>
            </a:r>
            <a:r>
              <a:rPr lang="cs-CZ" dirty="0" smtClean="0"/>
              <a:t>2009.ISBN978-80-7367-650-6</a:t>
            </a:r>
          </a:p>
          <a:p>
            <a:r>
              <a:rPr lang="cs-CZ" dirty="0">
                <a:hlinkClick r:id="rId5"/>
              </a:rPr>
              <a:t>Nováčková, </a:t>
            </a:r>
            <a:r>
              <a:rPr lang="cs-CZ" dirty="0" smtClean="0">
                <a:hlinkClick r:id="rId5"/>
              </a:rPr>
              <a:t>Jana</a:t>
            </a:r>
            <a:r>
              <a:rPr lang="cs-CZ" dirty="0" smtClean="0"/>
              <a:t>: Mýty </a:t>
            </a:r>
            <a:r>
              <a:rPr lang="cs-CZ" dirty="0"/>
              <a:t>ve </a:t>
            </a:r>
            <a:r>
              <a:rPr lang="cs-CZ" dirty="0" smtClean="0"/>
              <a:t>vzdělávání. Spirála 2010.</a:t>
            </a:r>
          </a:p>
          <a:p>
            <a:r>
              <a:rPr lang="cs-CZ" dirty="0"/>
              <a:t>Kopřiva, Pavel; Nováčková, </a:t>
            </a:r>
            <a:r>
              <a:rPr lang="cs-CZ" dirty="0" smtClean="0"/>
              <a:t>Jana: </a:t>
            </a:r>
            <a:r>
              <a:rPr lang="cs-CZ" dirty="0" smtClean="0">
                <a:hlinkClick r:id="rId6"/>
              </a:rPr>
              <a:t>Respektovat </a:t>
            </a:r>
            <a:r>
              <a:rPr lang="cs-CZ" dirty="0">
                <a:hlinkClick r:id="rId6"/>
              </a:rPr>
              <a:t>a být </a:t>
            </a:r>
            <a:r>
              <a:rPr lang="cs-CZ" dirty="0" smtClean="0">
                <a:hlinkClick r:id="rId6"/>
              </a:rPr>
              <a:t>respektován</a:t>
            </a:r>
            <a:r>
              <a:rPr lang="cs-CZ" dirty="0" smtClean="0"/>
              <a:t>. </a:t>
            </a:r>
            <a:r>
              <a:rPr lang="cs-CZ"/>
              <a:t>+ stránka http://www.respektovani.com/</a:t>
            </a: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1220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učení</a:t>
            </a:r>
            <a:br>
              <a:rPr lang="cs-CZ" dirty="0" smtClean="0"/>
            </a:br>
            <a:r>
              <a:rPr lang="cs-CZ" sz="2000" cap="none" dirty="0" smtClean="0"/>
              <a:t>vytvořte mentální mapu pojmu „učení“ vytvořením vztahů s</a:t>
            </a:r>
            <a:r>
              <a:rPr lang="cs-CZ" sz="2000" cap="none" dirty="0" smtClean="0">
                <a:latin typeface="Calibri"/>
              </a:rPr>
              <a:t> </a:t>
            </a:r>
            <a:r>
              <a:rPr lang="cs-CZ" sz="2000" cap="none" dirty="0" smtClean="0"/>
              <a:t>následujícími pojmy</a:t>
            </a:r>
            <a:r>
              <a:rPr lang="cs-CZ" cap="none" dirty="0" smtClean="0"/>
              <a:t/>
            </a:r>
            <a:br>
              <a:rPr lang="cs-CZ" cap="none" dirty="0" smtClean="0"/>
            </a:br>
            <a:r>
              <a:rPr lang="cs-CZ" sz="2000" cap="none" dirty="0" smtClean="0"/>
              <a:t>chybějící pojmy doplňujte</a:t>
            </a:r>
            <a:endParaRPr lang="cs-CZ" sz="2000" cap="non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PROCES</a:t>
            </a:r>
          </a:p>
          <a:p>
            <a:r>
              <a:rPr lang="cs-CZ" dirty="0" smtClean="0"/>
              <a:t>OBSAH</a:t>
            </a:r>
          </a:p>
          <a:p>
            <a:r>
              <a:rPr lang="cs-CZ" dirty="0" smtClean="0"/>
              <a:t>FORMÁLNÍ</a:t>
            </a:r>
          </a:p>
          <a:p>
            <a:r>
              <a:rPr lang="cs-CZ" dirty="0" smtClean="0"/>
              <a:t>ZNALOSTI</a:t>
            </a:r>
          </a:p>
          <a:p>
            <a:r>
              <a:rPr lang="cs-CZ" dirty="0" smtClean="0"/>
              <a:t>PEDAGOGIKA</a:t>
            </a:r>
          </a:p>
          <a:p>
            <a:r>
              <a:rPr lang="cs-CZ" dirty="0" smtClean="0"/>
              <a:t>DIDAKTIKA</a:t>
            </a:r>
          </a:p>
          <a:p>
            <a:r>
              <a:rPr lang="cs-CZ" dirty="0" smtClean="0"/>
              <a:t>DĚTSTVÍ</a:t>
            </a:r>
          </a:p>
          <a:p>
            <a:r>
              <a:rPr lang="cs-CZ" dirty="0" smtClean="0"/>
              <a:t>PODMIŇOVÁNÍ</a:t>
            </a:r>
          </a:p>
          <a:p>
            <a:r>
              <a:rPr lang="cs-CZ" dirty="0" smtClean="0"/>
              <a:t>SOCIÁLNÍ UČENÍ</a:t>
            </a:r>
          </a:p>
          <a:p>
            <a:r>
              <a:rPr lang="cs-CZ" dirty="0" smtClean="0"/>
              <a:t>UČENÍ ZÁŽITKEM</a:t>
            </a:r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POJMOVÉ UČENÍ</a:t>
            </a:r>
          </a:p>
          <a:p>
            <a:r>
              <a:rPr lang="cs-CZ" dirty="0" smtClean="0"/>
              <a:t>PAMĚŤ</a:t>
            </a:r>
          </a:p>
          <a:p>
            <a:r>
              <a:rPr lang="cs-CZ" dirty="0" smtClean="0"/>
              <a:t>ZÁMĚRNÉ</a:t>
            </a:r>
          </a:p>
          <a:p>
            <a:r>
              <a:rPr lang="cs-CZ" dirty="0" smtClean="0"/>
              <a:t>MENTÁLNÍ MODEL</a:t>
            </a:r>
          </a:p>
          <a:p>
            <a:r>
              <a:rPr lang="cs-CZ" dirty="0" smtClean="0"/>
              <a:t>UČITEL</a:t>
            </a:r>
          </a:p>
          <a:p>
            <a:r>
              <a:rPr lang="cs-CZ" dirty="0" smtClean="0"/>
              <a:t>MOTORICKÉ UČENÍ</a:t>
            </a:r>
          </a:p>
          <a:p>
            <a:r>
              <a:rPr lang="cs-CZ" dirty="0" smtClean="0"/>
              <a:t>NÁPODOBA</a:t>
            </a:r>
          </a:p>
          <a:p>
            <a:r>
              <a:rPr lang="cs-CZ" dirty="0" smtClean="0"/>
              <a:t>FÁZE UČENÍ</a:t>
            </a:r>
          </a:p>
          <a:p>
            <a:r>
              <a:rPr lang="cs-CZ" dirty="0" smtClean="0"/>
              <a:t>MOTIVACE</a:t>
            </a:r>
          </a:p>
          <a:p>
            <a:r>
              <a:rPr lang="cs-CZ" smtClean="0"/>
              <a:t>KOLBŮV CYKLUS UČENÍ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7756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MYŠLENKOVÁ MAPA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556792"/>
            <a:ext cx="8064896" cy="4536504"/>
          </a:xfrm>
        </p:spPr>
      </p:pic>
    </p:spTree>
    <p:extLst>
      <p:ext uri="{BB962C8B-B14F-4D97-AF65-F5344CB8AC3E}">
        <p14:creationId xmlns:p14="http://schemas.microsoft.com/office/powerpoint/2010/main" val="176659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usnadňuje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učící se</a:t>
            </a:r>
          </a:p>
          <a:p>
            <a:r>
              <a:rPr lang="cs-CZ" dirty="0" smtClean="0"/>
              <a:t>učitel</a:t>
            </a:r>
          </a:p>
          <a:p>
            <a:r>
              <a:rPr lang="cs-CZ" dirty="0" smtClean="0"/>
              <a:t>učivo</a:t>
            </a:r>
          </a:p>
          <a:p>
            <a:r>
              <a:rPr lang="cs-CZ" dirty="0" smtClean="0"/>
              <a:t>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515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ztěžuje 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učící se</a:t>
            </a:r>
          </a:p>
          <a:p>
            <a:r>
              <a:rPr lang="cs-CZ" dirty="0"/>
              <a:t>učitel</a:t>
            </a:r>
          </a:p>
          <a:p>
            <a:r>
              <a:rPr lang="cs-CZ" dirty="0"/>
              <a:t>učivo</a:t>
            </a:r>
          </a:p>
          <a:p>
            <a:r>
              <a:rPr lang="cs-CZ" dirty="0"/>
              <a:t>prostředí</a:t>
            </a:r>
          </a:p>
          <a:p>
            <a:pPr marL="6858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18262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charakteristika současného formálního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21087"/>
          </a:xfrm>
        </p:spPr>
        <p:txBody>
          <a:bodyPr>
            <a:normAutofit/>
          </a:bodyPr>
          <a:lstStyle/>
          <a:p>
            <a:r>
              <a:rPr lang="cs-CZ" sz="2400" dirty="0" smtClean="0"/>
              <a:t>učení ve škole je založené na převážně vnější motivaci</a:t>
            </a:r>
          </a:p>
          <a:p>
            <a:r>
              <a:rPr lang="cs-CZ" sz="2400" dirty="0" smtClean="0"/>
              <a:t>žák, student je hodnocen učitelem, a to má vliv na jeho další vzdělávací cestu</a:t>
            </a:r>
          </a:p>
          <a:p>
            <a:r>
              <a:rPr lang="cs-CZ" sz="2400" dirty="0" smtClean="0"/>
              <a:t>často se ignoruje či odsouvá naplnění základních potřeb</a:t>
            </a:r>
          </a:p>
          <a:p>
            <a:r>
              <a:rPr lang="cs-CZ" sz="2400" dirty="0" smtClean="0"/>
              <a:t>strach a hrozba trestem jsou považovány za přijatelné motivační prostředky k učení</a:t>
            </a:r>
          </a:p>
          <a:p>
            <a:r>
              <a:rPr lang="cs-CZ" sz="2400" dirty="0" smtClean="0"/>
              <a:t>kritické myšlení a nezávislé vyjadřování nejsou podněcovány a vyžadovány</a:t>
            </a:r>
          </a:p>
          <a:p>
            <a:r>
              <a:rPr lang="cs-CZ" sz="2400" dirty="0" smtClean="0"/>
              <a:t>škola učí starat se zejména o sebe</a:t>
            </a:r>
          </a:p>
          <a:p>
            <a:r>
              <a:rPr lang="cs-CZ" sz="2400" dirty="0" smtClean="0">
                <a:solidFill>
                  <a:srgbClr val="002060"/>
                </a:solidFill>
              </a:rPr>
              <a:t>vychovává pro život v demokracii autoritativním způsobem</a:t>
            </a:r>
            <a:endParaRPr lang="cs-CZ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254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aspekt…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600200"/>
            <a:ext cx="7632847" cy="4565104"/>
          </a:xfrm>
        </p:spPr>
      </p:pic>
    </p:spTree>
    <p:extLst>
      <p:ext uri="{BB962C8B-B14F-4D97-AF65-F5344CB8AC3E}">
        <p14:creationId xmlns:p14="http://schemas.microsoft.com/office/powerpoint/2010/main" val="38072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 ještě jeden…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040" y="1600200"/>
            <a:ext cx="4410728" cy="4565104"/>
          </a:xfrm>
        </p:spPr>
      </p:pic>
    </p:spTree>
    <p:extLst>
      <p:ext uri="{BB962C8B-B14F-4D97-AF65-F5344CB8AC3E}">
        <p14:creationId xmlns:p14="http://schemas.microsoft.com/office/powerpoint/2010/main" val="282131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Jak by </a:t>
            </a:r>
            <a:r>
              <a:rPr lang="cs-CZ" dirty="0" smtClean="0"/>
              <a:t>mělo </a:t>
            </a:r>
            <a:r>
              <a:rPr lang="cs-CZ" dirty="0"/>
              <a:t>vypadat opravdové vzdělávání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5040559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cs-CZ" dirty="0" smtClean="0"/>
              <a:t>Mělo </a:t>
            </a:r>
            <a:r>
              <a:rPr lang="cs-CZ" dirty="0"/>
              <a:t>by respektovat tři oblasti:</a:t>
            </a:r>
          </a:p>
          <a:p>
            <a:r>
              <a:rPr lang="cs-CZ" dirty="0"/>
              <a:t>Jsme biologické bytosti a náš mozek funguje podle určitých principů: učení může probíhat jen když se cítíme bezpečně a dává nám to </a:t>
            </a:r>
            <a:r>
              <a:rPr lang="cs-CZ" dirty="0" smtClean="0"/>
              <a:t>smysl</a:t>
            </a:r>
          </a:p>
          <a:p>
            <a:r>
              <a:rPr lang="cs-CZ" dirty="0" smtClean="0"/>
              <a:t>Máme </a:t>
            </a:r>
            <a:r>
              <a:rPr lang="cs-CZ" dirty="0"/>
              <a:t>své základní lidské potřeby, většinou už lidé znají pyramidu potřeb podle </a:t>
            </a:r>
            <a:r>
              <a:rPr lang="cs-CZ" dirty="0" err="1"/>
              <a:t>Maslowa</a:t>
            </a:r>
            <a:r>
              <a:rPr lang="cs-CZ" dirty="0"/>
              <a:t>. Vzdělávání by mělo umožňovat naplňování všech. Když jsou potřeby frustrovány, pak se naše snahy zaměřují na jejich odstranění, a učení je zase na vedlejší koleji.</a:t>
            </a:r>
          </a:p>
          <a:p>
            <a:r>
              <a:rPr lang="cs-CZ" dirty="0"/>
              <a:t>Mělo by být založeno na vnitřní motivaci – tj. děti by se měly učit to, co jim dává smysl. Námitka, že děti jsou příliš malé na to, aby dohlédly smysl něčeho, co se jim bude v životě hodit, neobstojí. Vývoj každého člověka je nastaven vnitřně, jeho prostředí by mu mělo akorát nabízet dostatek podnětů k realizaci tohoto vývoje. Cokoliv se děje ve vývoji předčasně, </a:t>
            </a:r>
            <a:r>
              <a:rPr lang="cs-CZ" dirty="0" smtClean="0"/>
              <a:t>je </a:t>
            </a:r>
            <a:r>
              <a:rPr lang="cs-CZ" dirty="0"/>
              <a:t>rizikem</a:t>
            </a:r>
            <a:r>
              <a:rPr lang="cs-CZ" dirty="0" smtClean="0"/>
              <a:t>.</a:t>
            </a:r>
          </a:p>
          <a:p>
            <a:r>
              <a:rPr lang="cs-CZ" dirty="0" smtClean="0">
                <a:solidFill>
                  <a:srgbClr val="002060"/>
                </a:solidFill>
              </a:rPr>
              <a:t>z rozhovoru s psycholožkou Janou Nováčkovou ze Společnosti pro mozkově kompatibilní vzdělávání http</a:t>
            </a:r>
            <a:r>
              <a:rPr lang="cs-CZ" dirty="0">
                <a:solidFill>
                  <a:srgbClr val="002060"/>
                </a:solidFill>
              </a:rPr>
              <a:t>://www.svobodauceni.cz/clanek/rozhovor-s-janou-novackovou</a:t>
            </a:r>
          </a:p>
        </p:txBody>
      </p:sp>
    </p:spTree>
    <p:extLst>
      <p:ext uri="{BB962C8B-B14F-4D97-AF65-F5344CB8AC3E}">
        <p14:creationId xmlns:p14="http://schemas.microsoft.com/office/powerpoint/2010/main" val="298177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Městská zábava</Template>
  <TotalTime>236</TotalTime>
  <Words>381</Words>
  <Application>Microsoft Office PowerPoint</Application>
  <PresentationFormat>Předvádění na obrazovce (4:3)</PresentationFormat>
  <Paragraphs>81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Urban Pop</vt:lpstr>
      <vt:lpstr>Pedagogika &amp;  DIDAKTIKA</vt:lpstr>
      <vt:lpstr>učení vytvořte mentální mapu pojmu „učení“ vytvořením vztahů s následujícími pojmy chybějící pojmy doplňujte</vt:lpstr>
      <vt:lpstr>MYŠLENKOVÁ MAPA</vt:lpstr>
      <vt:lpstr>Co usnadňuje učení</vt:lpstr>
      <vt:lpstr>co ztěžuje učení</vt:lpstr>
      <vt:lpstr>charakteristika současného formálního vzdělávání</vt:lpstr>
      <vt:lpstr>další aspekt…</vt:lpstr>
      <vt:lpstr>a ještě jeden…</vt:lpstr>
      <vt:lpstr>Jak by mělo vypadat opravdové vzdělávání?</vt:lpstr>
      <vt:lpstr>Témata ke zkoušce z pedagogiky a didaktiky</vt:lpstr>
      <vt:lpstr>Doporučená literatura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Pedagogika &amp;  DIDAKTIKA</dc:title>
  <dc:creator>Blake</dc:creator>
  <cp:lastModifiedBy>Blake</cp:lastModifiedBy>
  <cp:revision>20</cp:revision>
  <dcterms:created xsi:type="dcterms:W3CDTF">2013-09-22T15:07:45Z</dcterms:created>
  <dcterms:modified xsi:type="dcterms:W3CDTF">2014-01-10T10:28:44Z</dcterms:modified>
</cp:coreProperties>
</file>