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77" r:id="rId9"/>
    <p:sldId id="259" r:id="rId10"/>
    <p:sldId id="260" r:id="rId11"/>
    <p:sldId id="261" r:id="rId12"/>
    <p:sldId id="262" r:id="rId13"/>
    <p:sldId id="264" r:id="rId14"/>
    <p:sldId id="265" r:id="rId15"/>
    <p:sldId id="266" r:id="rId16"/>
    <p:sldId id="272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0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08D62F-5023-407B-B409-9CFF7DD10713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8EC7A77-6699-4C96-A360-65756CDF93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Pedagogocká</a:t>
            </a:r>
            <a:r>
              <a:rPr lang="cs-CZ" dirty="0" smtClean="0"/>
              <a:t> </a:t>
            </a:r>
            <a:r>
              <a:rPr lang="cs-CZ" dirty="0" smtClean="0"/>
              <a:t>psychologie II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8.10.2011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Zuzana </a:t>
            </a:r>
            <a:r>
              <a:rPr lang="cs-CZ" dirty="0" err="1" smtClean="0"/>
              <a:t>Kročáková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Prokrastinace</a:t>
            </a:r>
            <a:r>
              <a:rPr lang="cs-CZ" dirty="0" smtClean="0"/>
              <a:t> – fajn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MVH nebo GTD</a:t>
            </a:r>
          </a:p>
          <a:p>
            <a:pPr>
              <a:buNone/>
            </a:pPr>
            <a:r>
              <a:rPr lang="cs-CZ" dirty="0" smtClean="0"/>
              <a:t>www.</a:t>
            </a:r>
            <a:r>
              <a:rPr lang="cs-CZ" dirty="0" err="1" smtClean="0"/>
              <a:t>mitvsehotovo.cz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webové stránky o tom, jak si uspořádat práci tak, abyste byli efektivní, neztráceli čas a omezili </a:t>
            </a:r>
            <a:r>
              <a:rPr lang="cs-CZ" dirty="0" err="1" smtClean="0"/>
              <a:t>prokrastinaci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vychází z knihy </a:t>
            </a:r>
            <a:r>
              <a:rPr lang="cs-CZ" dirty="0" err="1" smtClean="0"/>
              <a:t>Getting</a:t>
            </a:r>
            <a:r>
              <a:rPr lang="cs-CZ" dirty="0" smtClean="0"/>
              <a:t> </a:t>
            </a:r>
            <a:r>
              <a:rPr lang="cs-CZ" dirty="0" err="1" smtClean="0"/>
              <a:t>Things</a:t>
            </a:r>
            <a:r>
              <a:rPr lang="cs-CZ" dirty="0" smtClean="0"/>
              <a:t> Done Davida Allena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Popište svůj styl učení se.</a:t>
            </a:r>
          </a:p>
          <a:p>
            <a:pPr>
              <a:buNone/>
            </a:pPr>
            <a:r>
              <a:rPr lang="cs-CZ" dirty="0" smtClean="0"/>
              <a:t>Co vám nejvíce vyhovuje, jaký typ studijních materiálů?</a:t>
            </a:r>
          </a:p>
          <a:p>
            <a:pPr>
              <a:buNone/>
            </a:pPr>
            <a:r>
              <a:rPr lang="cs-CZ" dirty="0" smtClean="0"/>
              <a:t>Kdy se učíte nejefektivněji?</a:t>
            </a:r>
          </a:p>
          <a:p>
            <a:pPr>
              <a:buNone/>
            </a:pPr>
            <a:r>
              <a:rPr lang="cs-CZ" dirty="0" smtClean="0"/>
              <a:t>S jakými nejčastějšími potížemi se potýkáte?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úspěšnost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Co je to školní úspěšnost?</a:t>
            </a:r>
          </a:p>
          <a:p>
            <a:pPr>
              <a:buNone/>
            </a:pPr>
            <a:r>
              <a:rPr lang="cs-CZ" dirty="0" smtClean="0"/>
              <a:t>Situace, stav žáka, kdy žák zvládá učivo, povinnosti, dostát nárokům na chování, dodržování pravidel. Zvládnout jiné prostředí, obstát v kolektivu, jednat s autoritami.</a:t>
            </a:r>
          </a:p>
          <a:p>
            <a:pPr>
              <a:buNone/>
            </a:pPr>
            <a:r>
              <a:rPr lang="cs-CZ" dirty="0" smtClean="0"/>
              <a:t>Pocit úspěšnosti, žák rád chodí do školy.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neúspěšnost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chování žáka a výsledky jeho činností neodpovídají/nedostačují normám odpovídajícím věku</a:t>
            </a:r>
          </a:p>
          <a:p>
            <a:pPr>
              <a:buNone/>
            </a:pPr>
            <a:r>
              <a:rPr lang="cs-CZ" dirty="0" smtClean="0"/>
              <a:t>relativní – dočasná </a:t>
            </a:r>
          </a:p>
          <a:p>
            <a:pPr>
              <a:buNone/>
            </a:pPr>
            <a:r>
              <a:rPr lang="cs-CZ" dirty="0" smtClean="0"/>
              <a:t>absolutní – neodstranitelná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Důsledek sociálně patologických jevů působících na žáka.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neúspěšnost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cs-CZ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Prof.PhDr.Rudolf</a:t>
            </a: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Kohoutek,CSc.</a:t>
            </a:r>
          </a:p>
          <a:p>
            <a:r>
              <a:rPr lang="cs-CZ" dirty="0" smtClean="0"/>
              <a:t>tzv. </a:t>
            </a:r>
            <a:r>
              <a:rPr lang="cs-CZ" i="1" dirty="0" smtClean="0">
                <a:solidFill>
                  <a:schemeClr val="accent3"/>
                </a:solidFill>
              </a:rPr>
              <a:t>absolutní školní</a:t>
            </a:r>
            <a:r>
              <a:rPr lang="cs-CZ" dirty="0" smtClean="0">
                <a:solidFill>
                  <a:schemeClr val="accent3"/>
                </a:solidFill>
              </a:rPr>
              <a:t> neúspěšnost</a:t>
            </a:r>
            <a:r>
              <a:rPr lang="cs-CZ" dirty="0" smtClean="0"/>
              <a:t>. To je taková výuková </a:t>
            </a:r>
            <a:r>
              <a:rPr lang="cs-CZ" dirty="0" err="1" smtClean="0"/>
              <a:t>nedostačivost</a:t>
            </a:r>
            <a:r>
              <a:rPr lang="cs-CZ" dirty="0" smtClean="0"/>
              <a:t>, kdy žák neprospívá proto, že nemá dostatečně rozvinuté intelektové schopnosti nutné k úspěšné docházce do normální školy.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neúspěšnost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285860"/>
            <a:ext cx="7772400" cy="5214974"/>
          </a:xfrm>
        </p:spPr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</a:t>
            </a:r>
            <a:r>
              <a:rPr lang="cs-CZ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ferovaskola.cz</a:t>
            </a:r>
            <a:endParaRPr lang="cs-CZ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cs-CZ" dirty="0" smtClean="0"/>
              <a:t>V užším kontextu (pedagogickém i laickém) jde o podprůměrné až nevyhovující výsledky při školním hodnocení vzdělávacích výsledků žáka („špatné známky“). Odráží se ve skutečnosti, že v ČR u určitého počtu žáků dochází k opakování ročníku nebo k nedokončení studia.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 hlediska pedagogicko-psychologického a </a:t>
            </a:r>
            <a:r>
              <a:rPr lang="cs-CZ" dirty="0" err="1" smtClean="0"/>
              <a:t>sociopedagogického</a:t>
            </a:r>
            <a:r>
              <a:rPr lang="cs-CZ" dirty="0" smtClean="0"/>
              <a:t> je tento pojem chápán </a:t>
            </a:r>
            <a:r>
              <a:rPr lang="cs-CZ" dirty="0" err="1" smtClean="0"/>
              <a:t>šířeji</a:t>
            </a:r>
            <a:r>
              <a:rPr lang="cs-CZ" dirty="0" smtClean="0"/>
              <a:t>, a to jako selhávání dítěte či adolescenta v podmínkách školního edukačního prostředí nejen špatným prospěchem, ale také vytvářením negativních psychických postojů a emočních stavů ve vztahu k vlastnímu učení, ke vzdělávání vůbec, učitelům aj.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nízká inteligence, úroveň schopností</a:t>
            </a:r>
          </a:p>
          <a:p>
            <a:r>
              <a:rPr lang="cs-CZ" dirty="0" smtClean="0"/>
              <a:t>fyzické poruchy, nemoci</a:t>
            </a:r>
          </a:p>
          <a:p>
            <a:r>
              <a:rPr lang="cs-CZ" dirty="0" smtClean="0"/>
              <a:t>prostředí či situace</a:t>
            </a:r>
          </a:p>
          <a:p>
            <a:r>
              <a:rPr lang="cs-CZ" dirty="0" smtClean="0"/>
              <a:t>osobní nastavení – sebevědomí, </a:t>
            </a:r>
            <a:r>
              <a:rPr lang="cs-CZ" dirty="0" err="1" smtClean="0"/>
              <a:t>cílevědmost</a:t>
            </a:r>
            <a:r>
              <a:rPr lang="cs-CZ" dirty="0" smtClean="0"/>
              <a:t>, hodnoty</a:t>
            </a:r>
          </a:p>
          <a:p>
            <a:r>
              <a:rPr lang="cs-CZ" dirty="0" smtClean="0"/>
              <a:t>poruchy učení, ADHD</a:t>
            </a:r>
          </a:p>
          <a:p>
            <a:r>
              <a:rPr lang="cs-CZ" dirty="0" smtClean="0"/>
              <a:t>emoční problémy – motivace, vztahy, šikana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možné reakce na školní neúspěch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28736"/>
            <a:ext cx="7772400" cy="492682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Pokud jedinec zažije frustraci je jeho přirozenou reakcí tento nepříjemný pocit kompenzovat (</a:t>
            </a:r>
            <a:r>
              <a:rPr lang="cs-CZ" dirty="0" err="1" smtClean="0"/>
              <a:t>sebepotvrdit</a:t>
            </a:r>
            <a:r>
              <a:rPr lang="cs-CZ" dirty="0" smtClean="0"/>
              <a:t> ego, vrátit mu hodnotu). </a:t>
            </a:r>
          </a:p>
          <a:p>
            <a:pPr>
              <a:buNone/>
            </a:pPr>
            <a:r>
              <a:rPr lang="cs-CZ" dirty="0" smtClean="0"/>
              <a:t>Existuje celá řada </a:t>
            </a:r>
            <a:r>
              <a:rPr lang="cs-CZ" dirty="0" smtClean="0">
                <a:solidFill>
                  <a:srgbClr val="FFFF00"/>
                </a:solidFill>
              </a:rPr>
              <a:t>kompenzačních mechanismů </a:t>
            </a:r>
            <a:r>
              <a:rPr lang="cs-CZ" dirty="0" smtClean="0"/>
              <a:t>(reakcí na frustraci) a my vybíráme naučené, ověřené strategie s přihlédnutím na situaci, která frustraci vyvolala.</a:t>
            </a:r>
          </a:p>
          <a:p>
            <a:pPr>
              <a:buNone/>
            </a:pPr>
            <a:r>
              <a:rPr lang="cs-CZ" dirty="0" smtClean="0"/>
              <a:t>Tj. je přirozené, že žák na prožitý neúspěch reaguje, v naší moci je ale naučit ho strategie, které neubližují jemu ani ostatním.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možné reakce na školní neúspěch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28736"/>
            <a:ext cx="7772400" cy="492682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agrese obrácená ven</a:t>
            </a:r>
          </a:p>
          <a:p>
            <a:pPr>
              <a:buNone/>
            </a:pPr>
            <a:r>
              <a:rPr lang="cs-CZ" dirty="0" smtClean="0"/>
              <a:t>práskání dveřmi, ničení školního majetku, napadání učitele i spolužáků, házení věcmi, </a:t>
            </a:r>
          </a:p>
          <a:p>
            <a:pPr>
              <a:buNone/>
            </a:pPr>
            <a:r>
              <a:rPr lang="cs-CZ" dirty="0" smtClean="0"/>
              <a:t>zesměšňování úspěšných žáků nebo pravidel a jejich dodržování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agrese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FF00"/>
                </a:solidFill>
              </a:rPr>
              <a:t>obrácená dovnitř</a:t>
            </a:r>
          </a:p>
          <a:p>
            <a:pPr>
              <a:buNone/>
            </a:pPr>
            <a:r>
              <a:rPr lang="cs-CZ" dirty="0" smtClean="0"/>
              <a:t>podceňování, sebeobviňování, </a:t>
            </a:r>
            <a:r>
              <a:rPr lang="cs-CZ" dirty="0" err="1" smtClean="0"/>
              <a:t>sebetrestání</a:t>
            </a:r>
            <a:r>
              <a:rPr lang="cs-CZ" dirty="0" smtClean="0"/>
              <a:t>, sebepoškozování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projekce</a:t>
            </a:r>
          </a:p>
          <a:p>
            <a:pPr>
              <a:buNone/>
            </a:pPr>
            <a:r>
              <a:rPr lang="cs-CZ" dirty="0" smtClean="0"/>
              <a:t>obviňování  jiných z neúspěchu – spolužáků, učitele, příp. rodiny a sourozenců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kompenzace </a:t>
            </a:r>
            <a:r>
              <a:rPr lang="cs-CZ" dirty="0" err="1" smtClean="0"/>
              <a:t>šk</a:t>
            </a:r>
            <a:r>
              <a:rPr lang="cs-CZ" dirty="0" smtClean="0"/>
              <a:t>. neúspěchu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100" dirty="0" smtClean="0">
                <a:solidFill>
                  <a:srgbClr val="FFFF00"/>
                </a:solidFill>
              </a:rPr>
              <a:t>racionalizace</a:t>
            </a:r>
          </a:p>
          <a:p>
            <a:pPr>
              <a:buNone/>
            </a:pPr>
            <a:r>
              <a:rPr lang="cs-CZ" sz="3100" dirty="0" smtClean="0"/>
              <a:t>zdůvodňování neúspěchu, hledání „výhod“ neuspění, přepólování neúspěchu na úspěch „já jsem to tak chtěl“</a:t>
            </a:r>
            <a:endParaRPr lang="cs-CZ" sz="3100" dirty="0" smtClean="0">
              <a:solidFill>
                <a:srgbClr val="FFFF00"/>
              </a:solidFill>
            </a:endParaRPr>
          </a:p>
          <a:p>
            <a:r>
              <a:rPr lang="cs-CZ" sz="3100" dirty="0" smtClean="0">
                <a:solidFill>
                  <a:srgbClr val="FFFF00"/>
                </a:solidFill>
              </a:rPr>
              <a:t>vytváření póz, masek</a:t>
            </a:r>
          </a:p>
          <a:p>
            <a:pPr>
              <a:buNone/>
            </a:pPr>
            <a:r>
              <a:rPr lang="cs-CZ" sz="3100" dirty="0" smtClean="0"/>
              <a:t>cílem je neztratit sociální prestiž – předstírání lhostejnosti k neúspěchu, bagatelizování, ironizování – přesouvání důležitosti na něco jiného (peníze, sport…)</a:t>
            </a:r>
          </a:p>
          <a:p>
            <a:pPr>
              <a:buNone/>
            </a:pPr>
            <a:r>
              <a:rPr lang="cs-CZ" sz="3100" dirty="0" smtClean="0"/>
              <a:t>postoj „když nemůžu být nejlepší, budu nejhorší“</a:t>
            </a:r>
          </a:p>
          <a:p>
            <a:r>
              <a:rPr lang="cs-CZ" sz="3100" dirty="0" smtClean="0">
                <a:solidFill>
                  <a:srgbClr val="FFFF00"/>
                </a:solidFill>
              </a:rPr>
              <a:t>únik</a:t>
            </a:r>
          </a:p>
          <a:p>
            <a:pPr>
              <a:buNone/>
            </a:pPr>
            <a:r>
              <a:rPr lang="cs-CZ" sz="3100" dirty="0" smtClean="0"/>
              <a:t>nalézání úspěchu v jiné oblasti a utíkání do ní (počítačové hry, sport, skaut, hry na hrdiny, ale i parta, alkohol…)</a:t>
            </a:r>
          </a:p>
          <a:p>
            <a:pPr>
              <a:buNone/>
            </a:pPr>
            <a:r>
              <a:rPr lang="cs-CZ" sz="3100" dirty="0" smtClean="0"/>
              <a:t>vyhýbání se škole, učiteli, písemkám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</a:pPr>
            <a:r>
              <a:rPr lang="cs-CZ" sz="4000" dirty="0" smtClean="0"/>
              <a:t>Jak se učit efektivně?</a:t>
            </a:r>
          </a:p>
          <a:p>
            <a:pPr marL="582930" indent="-514350">
              <a:buFont typeface="+mj-lt"/>
              <a:buAutoNum type="arabicPeriod"/>
            </a:pPr>
            <a:r>
              <a:rPr lang="cs-CZ" sz="4000" dirty="0" smtClean="0"/>
              <a:t>Školní úspěšnost a neúspěšnost. </a:t>
            </a:r>
          </a:p>
          <a:p>
            <a:pPr marL="582930" indent="-514350">
              <a:buFont typeface="+mj-lt"/>
              <a:buAutoNum type="arabicPeriod"/>
            </a:pPr>
            <a:r>
              <a:rPr lang="cs-CZ" sz="4000" dirty="0" smtClean="0"/>
              <a:t>Příčiny </a:t>
            </a:r>
            <a:r>
              <a:rPr lang="cs-CZ" sz="4000" dirty="0" err="1" smtClean="0"/>
              <a:t>šk</a:t>
            </a:r>
            <a:r>
              <a:rPr lang="cs-CZ" sz="4000" dirty="0" smtClean="0"/>
              <a:t>. neúspěšnosti a reakce na ni.</a:t>
            </a:r>
          </a:p>
          <a:p>
            <a:pPr marL="582930" indent="-514350">
              <a:buFont typeface="+mj-lt"/>
              <a:buAutoNum type="arabicPeriod"/>
            </a:pPr>
            <a:endParaRPr lang="cs-CZ" sz="3600" dirty="0" smtClean="0"/>
          </a:p>
          <a:p>
            <a:pPr marL="582930" indent="-514350">
              <a:buNone/>
            </a:pPr>
            <a:endParaRPr lang="cs-CZ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kompenzace </a:t>
            </a:r>
            <a:r>
              <a:rPr lang="cs-CZ" dirty="0" err="1" smtClean="0"/>
              <a:t>šk</a:t>
            </a:r>
            <a:r>
              <a:rPr lang="cs-CZ" dirty="0" smtClean="0"/>
              <a:t>. neúspěchu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náhradní cíl</a:t>
            </a:r>
          </a:p>
          <a:p>
            <a:pPr>
              <a:buNone/>
            </a:pPr>
            <a:r>
              <a:rPr lang="cs-CZ" dirty="0" smtClean="0"/>
              <a:t>většinou nižší hodnoty – peníze, krása, štíhlost, svalnatost, sportovní úspěchy</a:t>
            </a:r>
          </a:p>
          <a:p>
            <a:pPr>
              <a:buNone/>
            </a:pPr>
            <a:r>
              <a:rPr lang="cs-CZ" dirty="0" smtClean="0"/>
              <a:t>snaha o oblibu u učitelů –nošení dárků, drobné úsluhy</a:t>
            </a:r>
          </a:p>
          <a:p>
            <a:pPr>
              <a:buNone/>
            </a:pPr>
            <a:r>
              <a:rPr lang="cs-CZ" dirty="0" smtClean="0"/>
              <a:t>dělání kašpárka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rezignace</a:t>
            </a:r>
          </a:p>
          <a:p>
            <a:pPr>
              <a:buNone/>
            </a:pPr>
            <a:r>
              <a:rPr lang="cs-CZ" dirty="0" smtClean="0"/>
              <a:t>žák se přestane snažit, ztratí motivaci, přesvědčí se, že to nemá cenu, ztráta sebedůvěry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regrese</a:t>
            </a:r>
          </a:p>
          <a:p>
            <a:pPr>
              <a:buNone/>
            </a:pPr>
            <a:r>
              <a:rPr lang="cs-CZ" dirty="0" smtClean="0"/>
              <a:t>návrat k vývojově překonanému chování, „chová se jako </a:t>
            </a:r>
            <a:r>
              <a:rPr lang="cs-CZ" dirty="0" err="1" smtClean="0"/>
              <a:t>malej</a:t>
            </a:r>
            <a:r>
              <a:rPr lang="cs-CZ" dirty="0" smtClean="0"/>
              <a:t>“, obzvláště směrem k učitelům, autoritám – např. roztomilé dětské chování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158808"/>
          </a:xfrm>
        </p:spPr>
        <p:txBody>
          <a:bodyPr>
            <a:normAutofit/>
          </a:bodyPr>
          <a:lstStyle/>
          <a:p>
            <a:r>
              <a:rPr lang="cs-CZ" dirty="0" smtClean="0"/>
              <a:t>Každý žák někdy zažije období neúspěchu.</a:t>
            </a:r>
          </a:p>
          <a:p>
            <a:r>
              <a:rPr lang="cs-CZ" dirty="0" smtClean="0"/>
              <a:t>Neúspěch může být pociťován v sociálních vztazích, v neschopnosti dostát nárokům, ve zklamání vlastních očekávání.</a:t>
            </a:r>
          </a:p>
          <a:p>
            <a:r>
              <a:rPr lang="cs-CZ" dirty="0" smtClean="0"/>
              <a:t>Při diagnostikování školní neúspěšnosti je rozhodující žákův pocit.</a:t>
            </a:r>
          </a:p>
          <a:p>
            <a:r>
              <a:rPr lang="cs-CZ" dirty="0" smtClean="0"/>
              <a:t>Pocit neúspěšnosti navozuje pocit frustrace a snížení sebehodnocení, které je kompenzováno různými reakcemi, které mohou vypadat jako nekázeň.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učit efektivněji?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Stanovte doporučení pro:</a:t>
            </a:r>
          </a:p>
          <a:p>
            <a:r>
              <a:rPr lang="cs-CZ" dirty="0" smtClean="0"/>
              <a:t>fyzický stav</a:t>
            </a:r>
          </a:p>
          <a:p>
            <a:r>
              <a:rPr lang="cs-CZ" dirty="0" smtClean="0"/>
              <a:t>psychické naladění</a:t>
            </a:r>
          </a:p>
          <a:p>
            <a:r>
              <a:rPr lang="cs-CZ" dirty="0" smtClean="0"/>
              <a:t>práci v čase a s časem</a:t>
            </a:r>
          </a:p>
          <a:p>
            <a:r>
              <a:rPr lang="cs-CZ" dirty="0" smtClean="0"/>
              <a:t>prostředí a fyzikální podmínky</a:t>
            </a:r>
          </a:p>
          <a:p>
            <a:r>
              <a:rPr lang="cs-CZ" dirty="0" smtClean="0"/>
              <a:t>učební materiál, pomůcky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Fyzický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Zdravý</a:t>
            </a:r>
          </a:p>
          <a:p>
            <a:r>
              <a:rPr lang="cs-CZ" dirty="0" smtClean="0"/>
              <a:t>Odpočatý, ne ospalý</a:t>
            </a:r>
          </a:p>
          <a:p>
            <a:r>
              <a:rPr lang="cs-CZ" dirty="0" smtClean="0"/>
              <a:t>Po mírné </a:t>
            </a:r>
            <a:r>
              <a:rPr lang="cs-CZ" dirty="0" smtClean="0"/>
              <a:t>fyzické námaze (je prokrvený mozek)</a:t>
            </a:r>
            <a:endParaRPr lang="cs-CZ" dirty="0" smtClean="0"/>
          </a:p>
          <a:p>
            <a:r>
              <a:rPr lang="cs-CZ" dirty="0" smtClean="0"/>
              <a:t>Ne bezprostředně po jídle</a:t>
            </a:r>
          </a:p>
          <a:p>
            <a:r>
              <a:rPr lang="cs-CZ" dirty="0" smtClean="0"/>
              <a:t>Střízlivý</a:t>
            </a:r>
          </a:p>
          <a:p>
            <a:r>
              <a:rPr lang="cs-CZ" dirty="0" smtClean="0"/>
              <a:t>V hladině alfa (pro ty, co to umí)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8911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rozpoložení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Motivovaní, dobře naladění</a:t>
            </a:r>
          </a:p>
          <a:p>
            <a:r>
              <a:rPr lang="cs-CZ" dirty="0" smtClean="0"/>
              <a:t>Pozitivní stres, co motivuje</a:t>
            </a:r>
            <a:endParaRPr lang="cs-CZ" dirty="0" smtClean="0"/>
          </a:p>
          <a:p>
            <a:r>
              <a:rPr lang="cs-CZ" dirty="0" smtClean="0"/>
              <a:t>Zájem</a:t>
            </a:r>
          </a:p>
          <a:p>
            <a:r>
              <a:rPr lang="cs-CZ" dirty="0" smtClean="0"/>
              <a:t>Nerušící myšlenky</a:t>
            </a:r>
          </a:p>
          <a:p>
            <a:r>
              <a:rPr lang="cs-CZ" dirty="0" smtClean="0"/>
              <a:t>S</a:t>
            </a:r>
            <a:r>
              <a:rPr lang="cs-CZ" dirty="0" smtClean="0"/>
              <a:t>oustředěný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74027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časem a v čase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Respektovat biorytmy</a:t>
            </a:r>
          </a:p>
          <a:p>
            <a:r>
              <a:rPr lang="cs-CZ" dirty="0" smtClean="0"/>
              <a:t>Přestávky musí být</a:t>
            </a:r>
          </a:p>
          <a:p>
            <a:r>
              <a:rPr lang="cs-CZ" dirty="0" smtClean="0"/>
              <a:t>Mít plán a zveřejnit 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4727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Prostředí, fyzikální podmínky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 místo</a:t>
            </a:r>
          </a:p>
          <a:p>
            <a:r>
              <a:rPr lang="cs-CZ" dirty="0" smtClean="0"/>
              <a:t>Teplota 21 stupňů</a:t>
            </a:r>
          </a:p>
          <a:p>
            <a:r>
              <a:rPr lang="cs-CZ" dirty="0" smtClean="0"/>
              <a:t>Světlo,  hodně světla</a:t>
            </a:r>
          </a:p>
          <a:p>
            <a:r>
              <a:rPr lang="cs-CZ" dirty="0" smtClean="0"/>
              <a:t>Přiměřený klid</a:t>
            </a:r>
          </a:p>
          <a:p>
            <a:r>
              <a:rPr lang="cs-CZ" dirty="0" smtClean="0"/>
              <a:t>Vyvětráno</a:t>
            </a:r>
          </a:p>
          <a:p>
            <a:r>
              <a:rPr lang="cs-CZ" dirty="0" smtClean="0"/>
              <a:t>Poloha vsedě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09114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Učební materiál, 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Mít je</a:t>
            </a:r>
          </a:p>
          <a:p>
            <a:r>
              <a:rPr lang="cs-CZ" dirty="0" smtClean="0"/>
              <a:t>2 učební materiály</a:t>
            </a:r>
          </a:p>
          <a:p>
            <a:r>
              <a:rPr lang="cs-CZ" dirty="0" smtClean="0"/>
              <a:t>Tužku</a:t>
            </a:r>
          </a:p>
          <a:p>
            <a:r>
              <a:rPr lang="cs-CZ" dirty="0" smtClean="0"/>
              <a:t>zobání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69084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k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vnější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vnitřní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Která na Vás funguje lépe?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615</TotalTime>
  <Words>783</Words>
  <Application>Microsoft Office PowerPoint</Application>
  <PresentationFormat>Předvádění na obrazovce (4:3)</PresentationFormat>
  <Paragraphs>120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Metro</vt:lpstr>
      <vt:lpstr>Pedagogocká psychologie II 8.10.2011</vt:lpstr>
      <vt:lpstr>Dnešní témata</vt:lpstr>
      <vt:lpstr>Jak se učit efektivněji?</vt:lpstr>
      <vt:lpstr>Fyzický stav</vt:lpstr>
      <vt:lpstr>Psychické rozpoložení</vt:lpstr>
      <vt:lpstr>Práce s časem a v čase</vt:lpstr>
      <vt:lpstr>Prostředí, fyzikální podmínky</vt:lpstr>
      <vt:lpstr>Učební materiál, pomůcky</vt:lpstr>
      <vt:lpstr>Motivace k učení</vt:lpstr>
      <vt:lpstr>Prokrastinace – fajn práce</vt:lpstr>
      <vt:lpstr>Domácí úkol:</vt:lpstr>
      <vt:lpstr>školní úspěšnost</vt:lpstr>
      <vt:lpstr>školní neúspěšnost</vt:lpstr>
      <vt:lpstr>školní neúspěšnost</vt:lpstr>
      <vt:lpstr>školní neúspěšnost</vt:lpstr>
      <vt:lpstr>příčiny</vt:lpstr>
      <vt:lpstr>možné reakce na školní neúspěch</vt:lpstr>
      <vt:lpstr>možné reakce na školní neúspěch</vt:lpstr>
      <vt:lpstr>kompenzace šk. neúspěchu</vt:lpstr>
      <vt:lpstr>kompenzace šk. neúspěchu</vt:lpstr>
      <vt:lpstr>shrnutí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Pedagogocká psychologie 8.10.2011</dc:title>
  <dc:creator>Uzivatel</dc:creator>
  <cp:lastModifiedBy>Blake</cp:lastModifiedBy>
  <cp:revision>20</cp:revision>
  <dcterms:created xsi:type="dcterms:W3CDTF">2011-10-06T11:19:51Z</dcterms:created>
  <dcterms:modified xsi:type="dcterms:W3CDTF">2011-10-17T12:56:29Z</dcterms:modified>
</cp:coreProperties>
</file>