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12CB08-9751-40EB-9160-70515E86D2CC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8C60E0-F5CF-4708-836A-71A83C4884DC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8isAGnZSsU" TargetMode="External"/><Relationship Id="rId2" Type="http://schemas.openxmlformats.org/officeDocument/2006/relationships/hyperlink" Target="http://www.youtube.com/watch?v=fhYfa6YjBz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kCxnkBT-wf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Estetická skupinová gymnastika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Svobodová\Downloads\fins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7416824" cy="4680520"/>
          </a:xfrm>
          <a:prstGeom prst="rect">
            <a:avLst/>
          </a:prstGeom>
          <a:noFill/>
        </p:spPr>
      </p:pic>
      <p:pic>
        <p:nvPicPr>
          <p:cNvPr id="5" name="Picture 2" descr="C:\Users\Svobodová\Downloads\es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9144000" cy="4927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 smtClean="0">
                <a:latin typeface="Calibri" pitchFamily="34" charset="0"/>
              </a:rPr>
              <a:t>Hodnocení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Calibri" pitchFamily="34" charset="0"/>
              </a:rPr>
              <a:t>Technická hodnota (TV) </a:t>
            </a:r>
            <a:r>
              <a:rPr lang="cs-CZ" dirty="0" smtClean="0">
                <a:latin typeface="Calibri" pitchFamily="34" charset="0"/>
              </a:rPr>
              <a:t>- předepsané </a:t>
            </a:r>
            <a:r>
              <a:rPr lang="cs-CZ" dirty="0" smtClean="0">
                <a:latin typeface="Calibri" pitchFamily="34" charset="0"/>
              </a:rPr>
              <a:t>prvky obtížnosti (</a:t>
            </a:r>
            <a:r>
              <a:rPr lang="cs-CZ" dirty="0" err="1" smtClean="0">
                <a:latin typeface="Calibri" pitchFamily="34" charset="0"/>
              </a:rPr>
              <a:t>max</a:t>
            </a:r>
            <a:r>
              <a:rPr lang="cs-CZ" dirty="0" smtClean="0">
                <a:latin typeface="Calibri" pitchFamily="34" charset="0"/>
              </a:rPr>
              <a:t> 3,8 bodu</a:t>
            </a:r>
            <a:r>
              <a:rPr lang="cs-CZ" dirty="0" smtClean="0">
                <a:latin typeface="Calibri" pitchFamily="34" charset="0"/>
              </a:rPr>
              <a:t>), doplňková obtížnost(</a:t>
            </a:r>
            <a:r>
              <a:rPr lang="cs-CZ" dirty="0" err="1" smtClean="0">
                <a:latin typeface="Calibri" pitchFamily="34" charset="0"/>
              </a:rPr>
              <a:t>max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2,1 bodů) + bonifikace (0,1</a:t>
            </a:r>
            <a:r>
              <a:rPr lang="cs-CZ" dirty="0" smtClean="0">
                <a:latin typeface="Calibri" pitchFamily="34" charset="0"/>
              </a:rPr>
              <a:t>) – max. 6 bodů</a:t>
            </a:r>
            <a:endParaRPr lang="cs-CZ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Calibri" pitchFamily="34" charset="0"/>
              </a:rPr>
              <a:t>Umělecká hodnota (AV</a:t>
            </a:r>
            <a:r>
              <a:rPr lang="cs-CZ" dirty="0" smtClean="0">
                <a:latin typeface="Calibri" pitchFamily="34" charset="0"/>
              </a:rPr>
              <a:t>) - </a:t>
            </a:r>
            <a:r>
              <a:rPr lang="cs-CZ" dirty="0" smtClean="0">
                <a:latin typeface="Calibri" pitchFamily="34" charset="0"/>
              </a:rPr>
              <a:t>(</a:t>
            </a:r>
            <a:r>
              <a:rPr lang="cs-CZ" dirty="0" smtClean="0">
                <a:latin typeface="Calibri" pitchFamily="34" charset="0"/>
              </a:rPr>
              <a:t>max. </a:t>
            </a:r>
            <a:r>
              <a:rPr lang="cs-CZ" dirty="0" smtClean="0">
                <a:latin typeface="Calibri" pitchFamily="34" charset="0"/>
              </a:rPr>
              <a:t>4 body) </a:t>
            </a:r>
            <a:r>
              <a:rPr lang="cs-CZ" dirty="0" smtClean="0">
                <a:latin typeface="Calibri" pitchFamily="34" charset="0"/>
              </a:rPr>
              <a:t>- struktura </a:t>
            </a:r>
            <a:r>
              <a:rPr lang="cs-CZ" dirty="0" smtClean="0">
                <a:latin typeface="Calibri" pitchFamily="34" charset="0"/>
              </a:rPr>
              <a:t>kompozice, umělecký dojem,  srážky (zdravotní aspekt, zakázaný prvek, hudební doprovod,..)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Calibri" pitchFamily="34" charset="0"/>
              </a:rPr>
              <a:t>Provedení (EXE) </a:t>
            </a:r>
            <a:r>
              <a:rPr lang="cs-CZ" dirty="0" smtClean="0">
                <a:latin typeface="Calibri" pitchFamily="34" charset="0"/>
              </a:rPr>
              <a:t>– (</a:t>
            </a:r>
            <a:r>
              <a:rPr lang="cs-CZ" dirty="0" err="1" smtClean="0">
                <a:latin typeface="Calibri" pitchFamily="34" charset="0"/>
              </a:rPr>
              <a:t>max</a:t>
            </a:r>
            <a:r>
              <a:rPr lang="cs-CZ" dirty="0" smtClean="0">
                <a:latin typeface="Calibri" pitchFamily="34" charset="0"/>
              </a:rPr>
              <a:t> 10 bodů) </a:t>
            </a:r>
            <a:r>
              <a:rPr lang="cs-CZ" dirty="0" smtClean="0">
                <a:latin typeface="Calibri" pitchFamily="34" charset="0"/>
              </a:rPr>
              <a:t>- soulad </a:t>
            </a:r>
            <a:r>
              <a:rPr lang="cs-CZ" dirty="0" smtClean="0">
                <a:latin typeface="Calibri" pitchFamily="34" charset="0"/>
              </a:rPr>
              <a:t>skupiny, </a:t>
            </a:r>
            <a:r>
              <a:rPr lang="cs-CZ" dirty="0" smtClean="0">
                <a:latin typeface="Calibri" pitchFamily="34" charset="0"/>
              </a:rPr>
              <a:t>přesuny </a:t>
            </a:r>
            <a:r>
              <a:rPr lang="cs-CZ" dirty="0" smtClean="0">
                <a:latin typeface="Calibri" pitchFamily="34" charset="0"/>
              </a:rPr>
              <a:t>mezi formacemi, přesnost pohybů, </a:t>
            </a:r>
            <a:r>
              <a:rPr lang="cs-CZ" dirty="0" smtClean="0">
                <a:latin typeface="Calibri" pitchFamily="34" charset="0"/>
              </a:rPr>
              <a:t>technické </a:t>
            </a:r>
            <a:r>
              <a:rPr lang="cs-CZ" dirty="0" smtClean="0">
                <a:latin typeface="Calibri" pitchFamily="34" charset="0"/>
              </a:rPr>
              <a:t>chyby u více než 3 </a:t>
            </a:r>
            <a:r>
              <a:rPr lang="cs-CZ" dirty="0" smtClean="0">
                <a:latin typeface="Calibri" pitchFamily="34" charset="0"/>
              </a:rPr>
              <a:t>gymnastek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 smtClean="0">
                <a:latin typeface="Calibri" pitchFamily="34" charset="0"/>
              </a:rPr>
              <a:t>V</a:t>
            </a:r>
            <a:r>
              <a:rPr lang="cs-CZ" b="1" dirty="0" smtClean="0">
                <a:latin typeface="Calibri" pitchFamily="34" charset="0"/>
              </a:rPr>
              <a:t>ýpočet </a:t>
            </a:r>
            <a:r>
              <a:rPr lang="cs-CZ" b="1" dirty="0" smtClean="0">
                <a:latin typeface="Calibri" pitchFamily="34" charset="0"/>
              </a:rPr>
              <a:t>celkové známky</a:t>
            </a:r>
            <a:r>
              <a:rPr lang="cs-CZ" dirty="0" smtClean="0">
                <a:latin typeface="Calibri" pitchFamily="34" charset="0"/>
              </a:rPr>
              <a:t>: součet 3 známek (provedení + TV + AV)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latin typeface="Calibri" pitchFamily="34" charset="0"/>
              </a:rPr>
              <a:t>- maximální hodnota může dosáhnout 20 bodů</a:t>
            </a:r>
          </a:p>
          <a:p>
            <a:pPr>
              <a:lnSpc>
                <a:spcPct val="80000"/>
              </a:lnSpc>
              <a:buNone/>
            </a:pPr>
            <a:endParaRPr lang="cs-CZ" dirty="0" smtClean="0">
              <a:latin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Soutěže dětských kategorií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Technické </a:t>
            </a:r>
            <a:r>
              <a:rPr lang="cs-CZ" dirty="0" smtClean="0"/>
              <a:t>prvky vždy korespondují s věkovou kategorií a technickou úrovní gymnastek</a:t>
            </a:r>
          </a:p>
          <a:p>
            <a:r>
              <a:rPr lang="cs-CZ" dirty="0" smtClean="0"/>
              <a:t>Prvky musí být prováděny všemi gymnastkami a ze skladby musí vyzařovat jistá kontinuita</a:t>
            </a:r>
          </a:p>
          <a:p>
            <a:r>
              <a:rPr lang="cs-CZ" dirty="0" smtClean="0"/>
              <a:t>V sestavách musí převažovat synchronizace, prvky musí být předvedeny současně, maximálně s krátkým časovým odstupem</a:t>
            </a:r>
          </a:p>
          <a:p>
            <a:r>
              <a:rPr lang="cs-CZ" dirty="0" smtClean="0"/>
              <a:t>Pro dané věkové kategorie je předepsán počet formací, které je nutné během skladby provést</a:t>
            </a:r>
          </a:p>
          <a:p>
            <a:r>
              <a:rPr lang="cs-CZ" dirty="0" smtClean="0"/>
              <a:t>Skladby by měly být rozmanité se střídáním pomalejších a rychlejších pasáží.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Soutěže dětských kategorií</a:t>
            </a:r>
            <a:endParaRPr lang="cs-CZ" dirty="0"/>
          </a:p>
        </p:txBody>
      </p:sp>
      <p:pic>
        <p:nvPicPr>
          <p:cNvPr id="5122" name="Picture 2" descr="C:\Users\Svobodová\Downloads\esg 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100" y="1488929"/>
            <a:ext cx="7499350" cy="4718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Calibri" pitchFamily="34" charset="0"/>
              </a:rPr>
              <a:t>Aplikace ESG do pedagogického procesu</a:t>
            </a: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latin typeface="Calibri" pitchFamily="34" charset="0"/>
              </a:rPr>
              <a:t>Pro ESG nutná gymnastická příprava v období mladšího školního věku </a:t>
            </a:r>
          </a:p>
          <a:p>
            <a:pPr>
              <a:lnSpc>
                <a:spcPct val="80000"/>
              </a:lnSpc>
            </a:pPr>
            <a:r>
              <a:rPr lang="cs-CZ" dirty="0" smtClean="0">
                <a:latin typeface="Calibri" pitchFamily="34" charset="0"/>
              </a:rPr>
              <a:t>Ve školní TV formou zájmových činností – ve spolupráci se sportovními kluby, kroužky, </a:t>
            </a:r>
            <a:r>
              <a:rPr lang="cs-CZ" dirty="0" smtClean="0">
                <a:latin typeface="Calibri" pitchFamily="34" charset="0"/>
              </a:rPr>
              <a:t>kurzy</a:t>
            </a:r>
            <a:endParaRPr lang="cs-CZ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dirty="0" smtClean="0">
                <a:latin typeface="Calibri" pitchFamily="34" charset="0"/>
              </a:rPr>
              <a:t>Sportovní kluby zabývající se ESG: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GK Sokol Opava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SK MG Mantila Brno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SK MG Plzeň </a:t>
            </a:r>
            <a:r>
              <a:rPr lang="cs-CZ" dirty="0" err="1" smtClean="0">
                <a:latin typeface="Calibri" pitchFamily="34" charset="0"/>
              </a:rPr>
              <a:t>Bolevec</a:t>
            </a:r>
            <a:r>
              <a:rPr lang="cs-CZ" dirty="0" smtClean="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SK PROVO Brno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SK TRASKO Vyškov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TJ Gumárny Zubří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SK MG Havířov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TJ Sokol Královo Pole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TJ Sokol Praha VII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TJ Sokol Velký Týnec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A další</a:t>
            </a:r>
            <a:endParaRPr lang="cs-CZ" dirty="0">
              <a:latin typeface="Calibri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932040" y="3140968"/>
            <a:ext cx="3960440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Ukázky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hlinkClick r:id="rId2"/>
              </a:rPr>
              <a:t>http://</a:t>
            </a:r>
            <a:r>
              <a:rPr lang="cs-CZ" dirty="0" smtClean="0">
                <a:latin typeface="Calibri" pitchFamily="34" charset="0"/>
                <a:hlinkClick r:id="rId2"/>
              </a:rPr>
              <a:t>www.</a:t>
            </a:r>
            <a:r>
              <a:rPr lang="cs-CZ" dirty="0" err="1" smtClean="0">
                <a:latin typeface="Calibri" pitchFamily="34" charset="0"/>
                <a:hlinkClick r:id="rId2"/>
              </a:rPr>
              <a:t>youtube.com</a:t>
            </a:r>
            <a:r>
              <a:rPr lang="cs-CZ" dirty="0" smtClean="0">
                <a:latin typeface="Calibri" pitchFamily="34" charset="0"/>
                <a:hlinkClick r:id="rId2"/>
              </a:rPr>
              <a:t>/</a:t>
            </a:r>
            <a:r>
              <a:rPr lang="cs-CZ" dirty="0" err="1" smtClean="0">
                <a:latin typeface="Calibri" pitchFamily="34" charset="0"/>
                <a:hlinkClick r:id="rId2"/>
              </a:rPr>
              <a:t>watch</a:t>
            </a:r>
            <a:r>
              <a:rPr lang="cs-CZ" dirty="0" smtClean="0">
                <a:latin typeface="Calibri" pitchFamily="34" charset="0"/>
                <a:hlinkClick r:id="rId2"/>
              </a:rPr>
              <a:t>?v=fhYfa6YjBz4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3"/>
              </a:rPr>
              <a:t>http://</a:t>
            </a:r>
            <a:r>
              <a:rPr lang="cs-CZ" dirty="0" smtClean="0">
                <a:latin typeface="Calibri" pitchFamily="34" charset="0"/>
                <a:hlinkClick r:id="rId3"/>
              </a:rPr>
              <a:t>www.</a:t>
            </a:r>
            <a:r>
              <a:rPr lang="cs-CZ" dirty="0" err="1" smtClean="0">
                <a:latin typeface="Calibri" pitchFamily="34" charset="0"/>
                <a:hlinkClick r:id="rId3"/>
              </a:rPr>
              <a:t>youtube.com</a:t>
            </a:r>
            <a:r>
              <a:rPr lang="cs-CZ" dirty="0" smtClean="0">
                <a:latin typeface="Calibri" pitchFamily="34" charset="0"/>
                <a:hlinkClick r:id="rId3"/>
              </a:rPr>
              <a:t>/</a:t>
            </a:r>
            <a:r>
              <a:rPr lang="cs-CZ" dirty="0" err="1" smtClean="0">
                <a:latin typeface="Calibri" pitchFamily="34" charset="0"/>
                <a:hlinkClick r:id="rId3"/>
              </a:rPr>
              <a:t>watch</a:t>
            </a:r>
            <a:r>
              <a:rPr lang="cs-CZ" dirty="0" smtClean="0">
                <a:latin typeface="Calibri" pitchFamily="34" charset="0"/>
                <a:hlinkClick r:id="rId3"/>
              </a:rPr>
              <a:t>?v=G8isAGnZSsU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4"/>
              </a:rPr>
              <a:t>http://www.</a:t>
            </a:r>
            <a:r>
              <a:rPr lang="cs-CZ" dirty="0" err="1" smtClean="0">
                <a:latin typeface="Calibri" pitchFamily="34" charset="0"/>
                <a:hlinkClick r:id="rId4"/>
              </a:rPr>
              <a:t>youtube.com</a:t>
            </a:r>
            <a:r>
              <a:rPr lang="cs-CZ" dirty="0" smtClean="0">
                <a:latin typeface="Calibri" pitchFamily="34" charset="0"/>
                <a:hlinkClick r:id="rId4"/>
              </a:rPr>
              <a:t>/</a:t>
            </a:r>
            <a:r>
              <a:rPr lang="cs-CZ" dirty="0" err="1" smtClean="0">
                <a:latin typeface="Calibri" pitchFamily="34" charset="0"/>
                <a:hlinkClick r:id="rId4"/>
              </a:rPr>
              <a:t>watch</a:t>
            </a:r>
            <a:r>
              <a:rPr lang="cs-CZ" dirty="0" smtClean="0">
                <a:latin typeface="Calibri" pitchFamily="34" charset="0"/>
                <a:hlinkClick r:id="rId4"/>
              </a:rPr>
              <a:t>?v=</a:t>
            </a:r>
            <a:r>
              <a:rPr lang="cs-CZ" dirty="0" err="1" smtClean="0">
                <a:latin typeface="Calibri" pitchFamily="34" charset="0"/>
                <a:hlinkClick r:id="rId4"/>
              </a:rPr>
              <a:t>kCxnkBT</a:t>
            </a:r>
            <a:r>
              <a:rPr lang="cs-CZ" dirty="0" smtClean="0">
                <a:latin typeface="Calibri" pitchFamily="34" charset="0"/>
                <a:hlinkClick r:id="rId4"/>
              </a:rPr>
              <a:t>-</a:t>
            </a:r>
            <a:r>
              <a:rPr lang="cs-CZ" dirty="0" err="1" smtClean="0">
                <a:latin typeface="Calibri" pitchFamily="34" charset="0"/>
                <a:hlinkClick r:id="rId4"/>
              </a:rPr>
              <a:t>wfc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bri" pitchFamily="34" charset="0"/>
              </a:rPr>
              <a:t>Historie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Vznik – Finsko</a:t>
            </a:r>
          </a:p>
          <a:p>
            <a:r>
              <a:rPr lang="cs-CZ" dirty="0" smtClean="0">
                <a:latin typeface="Calibri" pitchFamily="34" charset="0"/>
              </a:rPr>
              <a:t>Rozvoj - severní Evropa </a:t>
            </a:r>
            <a:r>
              <a:rPr lang="cs-CZ" dirty="0" smtClean="0">
                <a:latin typeface="Calibri" pitchFamily="34" charset="0"/>
              </a:rPr>
              <a:t>(Estonsko, Švédsko, Dánsko</a:t>
            </a:r>
            <a:r>
              <a:rPr lang="cs-CZ" dirty="0" smtClean="0">
                <a:latin typeface="Calibri" pitchFamily="34" charset="0"/>
              </a:rPr>
              <a:t>...)</a:t>
            </a:r>
          </a:p>
          <a:p>
            <a:r>
              <a:rPr lang="cs-CZ" dirty="0" smtClean="0">
                <a:latin typeface="Calibri" pitchFamily="34" charset="0"/>
              </a:rPr>
              <a:t>1</a:t>
            </a:r>
            <a:r>
              <a:rPr lang="cs-CZ" dirty="0" smtClean="0">
                <a:latin typeface="Calibri" pitchFamily="34" charset="0"/>
              </a:rPr>
              <a:t>996 – první mezinárodní závody</a:t>
            </a:r>
          </a:p>
          <a:p>
            <a:r>
              <a:rPr lang="cs-CZ" dirty="0" smtClean="0">
                <a:latin typeface="Calibri" pitchFamily="34" charset="0"/>
              </a:rPr>
              <a:t>2000 – první MS Finsko </a:t>
            </a:r>
          </a:p>
          <a:p>
            <a:r>
              <a:rPr lang="cs-CZ" dirty="0" smtClean="0">
                <a:latin typeface="Calibri" pitchFamily="34" charset="0"/>
              </a:rPr>
              <a:t>MS – 3 české týmy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1" name="Picture 3" descr="C:\Users\Svobodová\Downloads\fins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293096"/>
            <a:ext cx="3916498" cy="237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Historie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Calibri" pitchFamily="34" charset="0"/>
              </a:rPr>
              <a:t>Vznik svazů ESG: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>
                <a:latin typeface="Calibri" pitchFamily="34" charset="0"/>
              </a:rPr>
              <a:t>  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>
                <a:latin typeface="Calibri" pitchFamily="34" charset="0"/>
              </a:rPr>
              <a:t>Mezinárodní federace ESG -  </a:t>
            </a:r>
            <a:r>
              <a:rPr lang="cs-CZ" sz="3210" dirty="0" smtClean="0">
                <a:latin typeface="Calibri" pitchFamily="34" charset="0"/>
              </a:rPr>
              <a:t>IFAGG</a:t>
            </a:r>
          </a:p>
          <a:p>
            <a:pPr>
              <a:lnSpc>
                <a:spcPct val="90000"/>
              </a:lnSpc>
              <a:buNone/>
            </a:pPr>
            <a:r>
              <a:rPr lang="en-GB" sz="2060" dirty="0" smtClean="0">
                <a:latin typeface="Calibri" pitchFamily="34" charset="0"/>
              </a:rPr>
              <a:t>International </a:t>
            </a:r>
            <a:r>
              <a:rPr lang="en-GB" sz="2060" dirty="0" smtClean="0">
                <a:latin typeface="Calibri" pitchFamily="34" charset="0"/>
              </a:rPr>
              <a:t>Federation of Aesthetic Group Gymnastics</a:t>
            </a:r>
            <a:endParaRPr lang="cs-CZ" sz="206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dirty="0" smtClean="0">
                <a:latin typeface="Calibri" pitchFamily="34" charset="0"/>
              </a:rPr>
              <a:t>	     </a:t>
            </a:r>
            <a:endParaRPr lang="cs-CZ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dirty="0" smtClean="0">
                <a:latin typeface="Calibri" pitchFamily="34" charset="0"/>
              </a:rPr>
              <a:t>Český </a:t>
            </a:r>
            <a:r>
              <a:rPr lang="cs-CZ" dirty="0" smtClean="0">
                <a:latin typeface="Calibri" pitchFamily="34" charset="0"/>
              </a:rPr>
              <a:t>svaz ESG 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87824" y="3573016"/>
            <a:ext cx="1428750" cy="1022350"/>
          </a:xfrm>
          <a:prstGeom prst="rect">
            <a:avLst/>
          </a:prstGeom>
          <a:noFill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96136" y="4797152"/>
            <a:ext cx="1079500" cy="1368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Charakteristika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společná skladba </a:t>
            </a:r>
            <a:r>
              <a:rPr lang="cs-CZ" dirty="0" smtClean="0">
                <a:latin typeface="Calibri" pitchFamily="34" charset="0"/>
              </a:rPr>
              <a:t>bez </a:t>
            </a:r>
            <a:r>
              <a:rPr lang="cs-CZ" dirty="0" smtClean="0">
                <a:latin typeface="Calibri" pitchFamily="34" charset="0"/>
              </a:rPr>
              <a:t>náčiní - cvičí </a:t>
            </a:r>
            <a:r>
              <a:rPr lang="cs-CZ" dirty="0" smtClean="0">
                <a:latin typeface="Calibri" pitchFamily="34" charset="0"/>
              </a:rPr>
              <a:t>6 - 14 gymnastek (podle věkových </a:t>
            </a:r>
            <a:r>
              <a:rPr lang="cs-CZ" dirty="0" smtClean="0">
                <a:latin typeface="Calibri" pitchFamily="34" charset="0"/>
              </a:rPr>
              <a:t>kategorií, seniorky 6 - 10)</a:t>
            </a:r>
          </a:p>
          <a:p>
            <a:r>
              <a:rPr lang="cs-CZ" dirty="0" smtClean="0">
                <a:latin typeface="Calibri" pitchFamily="34" charset="0"/>
              </a:rPr>
              <a:t>cvičí se na koberci </a:t>
            </a:r>
            <a:r>
              <a:rPr lang="cs-CZ" dirty="0" smtClean="0">
                <a:latin typeface="Calibri" pitchFamily="34" charset="0"/>
              </a:rPr>
              <a:t>o rozměrech 13x13m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hudební </a:t>
            </a:r>
            <a:r>
              <a:rPr lang="cs-CZ" dirty="0" smtClean="0">
                <a:latin typeface="Calibri" pitchFamily="34" charset="0"/>
              </a:rPr>
              <a:t>doprovod </a:t>
            </a:r>
            <a:r>
              <a:rPr lang="cs-CZ" dirty="0" smtClean="0">
                <a:latin typeface="Calibri" pitchFamily="34" charset="0"/>
              </a:rPr>
              <a:t>- </a:t>
            </a:r>
            <a:r>
              <a:rPr lang="cs-CZ" dirty="0" smtClean="0">
                <a:latin typeface="Calibri" pitchFamily="34" charset="0"/>
              </a:rPr>
              <a:t>libovolný, </a:t>
            </a:r>
            <a:r>
              <a:rPr lang="cs-CZ" dirty="0" smtClean="0">
                <a:latin typeface="Calibri" pitchFamily="34" charset="0"/>
              </a:rPr>
              <a:t>myšlenka, příběh</a:t>
            </a:r>
          </a:p>
          <a:p>
            <a:r>
              <a:rPr lang="cs-CZ" dirty="0" smtClean="0">
                <a:latin typeface="Calibri" pitchFamily="34" charset="0"/>
              </a:rPr>
              <a:t>soutěžní </a:t>
            </a:r>
            <a:r>
              <a:rPr lang="cs-CZ" dirty="0" smtClean="0">
                <a:latin typeface="Calibri" pitchFamily="34" charset="0"/>
              </a:rPr>
              <a:t>sport určený výhradně ženám a dívkám </a:t>
            </a:r>
          </a:p>
          <a:p>
            <a:r>
              <a:rPr lang="cs-CZ" dirty="0" smtClean="0">
                <a:latin typeface="Calibri" pitchFamily="34" charset="0"/>
              </a:rPr>
              <a:t>skladby </a:t>
            </a:r>
            <a:r>
              <a:rPr lang="cs-CZ" dirty="0" smtClean="0">
                <a:latin typeface="Calibri" pitchFamily="34" charset="0"/>
              </a:rPr>
              <a:t>jsou spojením prvků moderní gymnastiky a tance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Srovnání MG a ESG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ESG neklade takový důraz na flexibilitu páteře, kyčelního a ramenního kloubu a na fyziologické předpoklady závodnic </a:t>
            </a:r>
          </a:p>
          <a:p>
            <a:r>
              <a:rPr lang="cs-CZ" dirty="0" smtClean="0">
                <a:latin typeface="Calibri" pitchFamily="34" charset="0"/>
              </a:rPr>
              <a:t>Klade důraz na plynulost a plasticitu pohybu, sladění pohybu s hudbou a především přesnost provedení </a:t>
            </a:r>
          </a:p>
          <a:p>
            <a:r>
              <a:rPr lang="cs-CZ" dirty="0" smtClean="0">
                <a:latin typeface="Calibri" pitchFamily="34" charset="0"/>
              </a:rPr>
              <a:t>Základní myšlenkou je prosazovat ženskost a ladnost bez apelace na maximální kloubní pohyblivost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Obsah skladeb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1. </a:t>
            </a:r>
            <a:r>
              <a:rPr lang="cs-CZ" dirty="0" smtClean="0">
                <a:latin typeface="Calibri" pitchFamily="34" charset="0"/>
              </a:rPr>
              <a:t>Speciální pohyby těla - swingy, kontrakce, vlny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2. Rovnovážné </a:t>
            </a:r>
            <a:r>
              <a:rPr lang="cs-CZ" dirty="0" smtClean="0">
                <a:latin typeface="Calibri" pitchFamily="34" charset="0"/>
              </a:rPr>
              <a:t>tvary</a:t>
            </a:r>
            <a:endParaRPr lang="cs-CZ" dirty="0" smtClean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3. Skoky a poskoky 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4. Ostatní pohyby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- pohyby paží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- pohyby dolních končetin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- kroky a jejich kombinace</a:t>
            </a:r>
          </a:p>
          <a:p>
            <a:endParaRPr lang="cs-CZ" dirty="0"/>
          </a:p>
        </p:txBody>
      </p:sp>
      <p:pic>
        <p:nvPicPr>
          <p:cNvPr id="3074" name="Picture 2" descr="C:\Users\Svobodová\Downloads\esg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132856"/>
            <a:ext cx="3816424" cy="2664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Soutěžní kategorie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cs-CZ" dirty="0" smtClean="0">
                <a:latin typeface="Calibri" pitchFamily="34" charset="0"/>
              </a:rPr>
              <a:t>Soutěže jsou dle pravidel IFAGG rozděleny dle věku </a:t>
            </a:r>
            <a:r>
              <a:rPr lang="cs-CZ" dirty="0" smtClean="0">
                <a:latin typeface="Calibri" pitchFamily="34" charset="0"/>
              </a:rPr>
              <a:t>na tyto </a:t>
            </a:r>
            <a:r>
              <a:rPr lang="cs-CZ" dirty="0" smtClean="0">
                <a:latin typeface="Calibri" pitchFamily="34" charset="0"/>
              </a:rPr>
              <a:t>kategorie</a:t>
            </a:r>
            <a:r>
              <a:rPr lang="cs-CZ" dirty="0" smtClean="0">
                <a:latin typeface="Calibri" pitchFamily="34" charset="0"/>
              </a:rPr>
              <a:t>: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dirty="0" smtClean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dirty="0" smtClean="0">
                <a:latin typeface="Calibri" pitchFamily="34" charset="0"/>
              </a:rPr>
              <a:t>Seniorky 16 a </a:t>
            </a:r>
            <a:r>
              <a:rPr lang="cs-CZ" dirty="0" smtClean="0">
                <a:latin typeface="Calibri" pitchFamily="34" charset="0"/>
              </a:rPr>
              <a:t>starší</a:t>
            </a:r>
            <a:endParaRPr lang="cs-CZ" dirty="0" smtClean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dirty="0" smtClean="0">
                <a:latin typeface="Calibri" pitchFamily="34" charset="0"/>
              </a:rPr>
              <a:t>Juniorky 14-16 </a:t>
            </a:r>
            <a:r>
              <a:rPr lang="cs-CZ" dirty="0" smtClean="0">
                <a:latin typeface="Calibri" pitchFamily="34" charset="0"/>
              </a:rPr>
              <a:t>let</a:t>
            </a:r>
            <a:endParaRPr lang="cs-CZ" dirty="0" smtClean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dirty="0" smtClean="0">
                <a:latin typeface="Calibri" pitchFamily="34" charset="0"/>
              </a:rPr>
              <a:t>Kategorie dětí: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12-14 let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10-12 let 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8 </a:t>
            </a:r>
            <a:r>
              <a:rPr lang="cs-CZ" dirty="0" smtClean="0">
                <a:latin typeface="Calibri" pitchFamily="34" charset="0"/>
              </a:rPr>
              <a:t>let a </a:t>
            </a:r>
            <a:r>
              <a:rPr lang="cs-CZ" dirty="0" smtClean="0">
                <a:latin typeface="Calibri" pitchFamily="34" charset="0"/>
              </a:rPr>
              <a:t>mladší (pouze v ČR)</a:t>
            </a:r>
            <a:endParaRPr lang="cs-CZ" dirty="0" smtClean="0"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C:\Users\Svobodová\Downloads\esg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420888"/>
            <a:ext cx="3707904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Soutěže seniorek a juniorek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buNone/>
            </a:pPr>
            <a:r>
              <a:rPr lang="cs-CZ" u="sng" dirty="0" smtClean="0">
                <a:latin typeface="Calibri" pitchFamily="34" charset="0"/>
              </a:rPr>
              <a:t>Sestava musí obsahovat tyto komponenty: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1. </a:t>
            </a:r>
            <a:r>
              <a:rPr lang="cs-CZ" b="1" dirty="0" smtClean="0">
                <a:latin typeface="Calibri" pitchFamily="34" charset="0"/>
              </a:rPr>
              <a:t>Speciální pohyby těla</a:t>
            </a:r>
            <a:r>
              <a:rPr lang="cs-CZ" dirty="0" smtClean="0">
                <a:latin typeface="Calibri" pitchFamily="34" charset="0"/>
              </a:rPr>
              <a:t> - 2 druhy vln, 2 druhy swingových pohybů, 2 kombinace dvou různých prvků obtížnosti A, 2 kombinace tří různých prvků obtížnosti B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2. </a:t>
            </a:r>
            <a:r>
              <a:rPr lang="cs-CZ" b="1" dirty="0" smtClean="0">
                <a:latin typeface="Calibri" pitchFamily="34" charset="0"/>
              </a:rPr>
              <a:t>Rovnovážné tvary</a:t>
            </a:r>
            <a:r>
              <a:rPr lang="cs-CZ" dirty="0" smtClean="0">
                <a:latin typeface="Calibri" pitchFamily="34" charset="0"/>
              </a:rPr>
              <a:t> - 2 druhy rovnováhy, 1 kombinace dvou rovnovážných prvků obtížnosti A nebo B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3. </a:t>
            </a:r>
            <a:r>
              <a:rPr lang="cs-CZ" b="1" dirty="0" smtClean="0">
                <a:latin typeface="Calibri" pitchFamily="34" charset="0"/>
              </a:rPr>
              <a:t>Skoky a poskoky</a:t>
            </a:r>
            <a:r>
              <a:rPr lang="cs-CZ" dirty="0" smtClean="0">
                <a:latin typeface="Calibri" pitchFamily="34" charset="0"/>
              </a:rPr>
              <a:t> - 2 druhy skoků, poskoků, 1 kombinace dvou různých skoků, poskoků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4. </a:t>
            </a:r>
            <a:r>
              <a:rPr lang="cs-CZ" b="1" dirty="0" smtClean="0">
                <a:latin typeface="Calibri" pitchFamily="34" charset="0"/>
              </a:rPr>
              <a:t>Ostatní pohyby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Pohyby paží (swingy, vlny, osmy, oblouky atd.)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Pohyby dolních končetin (swingy, švihy, podřepy atd.)</a:t>
            </a:r>
          </a:p>
          <a:p>
            <a:pPr marL="609600" indent="-609600">
              <a:buNone/>
            </a:pPr>
            <a:r>
              <a:rPr lang="cs-CZ" dirty="0" smtClean="0">
                <a:latin typeface="Calibri" pitchFamily="34" charset="0"/>
              </a:rPr>
              <a:t>Kroky a poskoky (chůze, běhy, taneční a rytmické kroky)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Soutěže seniorek a juniorek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dirty="0" smtClean="0">
                <a:latin typeface="Calibri" pitchFamily="34" charset="0"/>
              </a:rPr>
              <a:t>Skladby musí dále splňovat </a:t>
            </a:r>
            <a:r>
              <a:rPr lang="cs-CZ" dirty="0" smtClean="0">
                <a:latin typeface="Calibri" pitchFamily="34" charset="0"/>
              </a:rPr>
              <a:t>- výměny min. </a:t>
            </a:r>
            <a:r>
              <a:rPr lang="cs-CZ" dirty="0" smtClean="0">
                <a:latin typeface="Calibri" pitchFamily="34" charset="0"/>
              </a:rPr>
              <a:t>6 formací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cs-CZ" b="1" dirty="0" smtClean="0">
                <a:latin typeface="Calibri" pitchFamily="34" charset="0"/>
              </a:rPr>
              <a:t>Zakázané akrobatické prvky</a:t>
            </a:r>
            <a:r>
              <a:rPr lang="cs-CZ" dirty="0" smtClean="0">
                <a:latin typeface="Calibri" pitchFamily="34" charset="0"/>
              </a:rPr>
              <a:t>: stoj na rukou, most, stoj na hlavě, stoj na předloktí, salto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latin typeface="Calibri" pitchFamily="34" charset="0"/>
              </a:rPr>
              <a:t>Oblečení gymnastek</a:t>
            </a:r>
            <a:r>
              <a:rPr lang="cs-CZ" dirty="0" smtClean="0">
                <a:latin typeface="Calibri" pitchFamily="34" charset="0"/>
              </a:rPr>
              <a:t> družstva musí být jednotné: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 smtClean="0">
                <a:latin typeface="Calibri" pitchFamily="34" charset="0"/>
              </a:rPr>
              <a:t>kritéria: neprůhledný materiál (mimo paží, zad a hrudi), přiměřený výstřih, vykrojení trikotu nepřesahuje záhyb v třísle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latin typeface="Calibri" pitchFamily="34" charset="0"/>
              </a:rPr>
              <a:t>Délka </a:t>
            </a:r>
            <a:r>
              <a:rPr lang="cs-CZ" b="1" dirty="0" smtClean="0">
                <a:latin typeface="Calibri" pitchFamily="34" charset="0"/>
              </a:rPr>
              <a:t>sestavy</a:t>
            </a:r>
            <a:r>
              <a:rPr lang="cs-CZ" dirty="0" smtClean="0">
                <a:latin typeface="Calibri" pitchFamily="34" charset="0"/>
              </a:rPr>
              <a:t> se pohybuje v rozmezí </a:t>
            </a:r>
            <a:r>
              <a:rPr lang="cs-CZ" dirty="0" smtClean="0">
                <a:latin typeface="Calibri" pitchFamily="34" charset="0"/>
              </a:rPr>
              <a:t>2,15min. a 2,45min</a:t>
            </a:r>
            <a:endParaRPr lang="cs-CZ" dirty="0" smtClean="0">
              <a:latin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</TotalTime>
  <Words>589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Slunovrat</vt:lpstr>
      <vt:lpstr>Estetická skupinová gymnastika</vt:lpstr>
      <vt:lpstr>Historie</vt:lpstr>
      <vt:lpstr>Historie</vt:lpstr>
      <vt:lpstr>Charakteristika</vt:lpstr>
      <vt:lpstr>Srovnání MG a ESG</vt:lpstr>
      <vt:lpstr>Obsah skladeb</vt:lpstr>
      <vt:lpstr>Soutěžní kategorie</vt:lpstr>
      <vt:lpstr>Soutěže seniorek a juniorek</vt:lpstr>
      <vt:lpstr>Soutěže seniorek a juniorek</vt:lpstr>
      <vt:lpstr>Hodnocení</vt:lpstr>
      <vt:lpstr>Soutěže dětských kategorií</vt:lpstr>
      <vt:lpstr>Soutěže dětských kategorií</vt:lpstr>
      <vt:lpstr>Aplikace ESG do pedagogického procesu</vt:lpstr>
      <vt:lpstr>Ukázky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Estetická skupinová gymnastika</dc:title>
  <dc:creator>Svobodová</dc:creator>
  <cp:lastModifiedBy>Svobodová</cp:lastModifiedBy>
  <cp:revision>22</cp:revision>
  <dcterms:created xsi:type="dcterms:W3CDTF">2013-10-14T06:11:48Z</dcterms:created>
  <dcterms:modified xsi:type="dcterms:W3CDTF">2013-10-14T07:23:32Z</dcterms:modified>
</cp:coreProperties>
</file>