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CC3300"/>
    <a:srgbClr val="996633"/>
    <a:srgbClr val="0000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E0267A9-DEB9-4AE8-90F1-18852601450E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CEE24F-5BC5-43A6-801A-1EB886DD3809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67A9-DEB9-4AE8-90F1-18852601450E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E24F-5BC5-43A6-801A-1EB886DD38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67A9-DEB9-4AE8-90F1-18852601450E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7CEE24F-5BC5-43A6-801A-1EB886DD38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67A9-DEB9-4AE8-90F1-18852601450E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E24F-5BC5-43A6-801A-1EB886DD380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0267A9-DEB9-4AE8-90F1-18852601450E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7CEE24F-5BC5-43A6-801A-1EB886DD380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67A9-DEB9-4AE8-90F1-18852601450E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E24F-5BC5-43A6-801A-1EB886DD380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67A9-DEB9-4AE8-90F1-18852601450E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E24F-5BC5-43A6-801A-1EB886DD380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67A9-DEB9-4AE8-90F1-18852601450E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E24F-5BC5-43A6-801A-1EB886DD380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67A9-DEB9-4AE8-90F1-18852601450E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E24F-5BC5-43A6-801A-1EB886DD38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67A9-DEB9-4AE8-90F1-18852601450E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CEE24F-5BC5-43A6-801A-1EB886DD380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67A9-DEB9-4AE8-90F1-18852601450E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E24F-5BC5-43A6-801A-1EB886DD380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E0267A9-DEB9-4AE8-90F1-18852601450E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97CEE24F-5BC5-43A6-801A-1EB886DD380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h3ZdMzT6D0" TargetMode="External"/><Relationship Id="rId7" Type="http://schemas.openxmlformats.org/officeDocument/2006/relationships/hyperlink" Target="http://www.youtube.com/watch?v=dnquDBX2TYA" TargetMode="External"/><Relationship Id="rId2" Type="http://schemas.openxmlformats.org/officeDocument/2006/relationships/hyperlink" Target="http://www.youtube.com/watch?v=ZUDZRFnTM3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-FwiMlDQ7rI" TargetMode="External"/><Relationship Id="rId5" Type="http://schemas.openxmlformats.org/officeDocument/2006/relationships/hyperlink" Target="http://www.youtube.com/watch?v=PauY01rVmog" TargetMode="External"/><Relationship Id="rId4" Type="http://schemas.openxmlformats.org/officeDocument/2006/relationships/hyperlink" Target="http://www.youtube.com/watch?v=mO22BsA6Pz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8hprFQZQHlM" TargetMode="External"/><Relationship Id="rId2" Type="http://schemas.openxmlformats.org/officeDocument/2006/relationships/hyperlink" Target="http://www.youtube.com/watch?v=RpJYnaZsKf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HUXxfHVNfwY" TargetMode="External"/><Relationship Id="rId5" Type="http://schemas.openxmlformats.org/officeDocument/2006/relationships/hyperlink" Target="http://www.youtube.com/watch?v=kIgmXQXqIDQ" TargetMode="External"/><Relationship Id="rId4" Type="http://schemas.openxmlformats.org/officeDocument/2006/relationships/hyperlink" Target="http://www.youtube.com/watch?v=KcBop6cQV_k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CHcLoYkXro" TargetMode="External"/><Relationship Id="rId2" Type="http://schemas.openxmlformats.org/officeDocument/2006/relationships/hyperlink" Target="http://www.youtube.com/watch?v=4B4_XzYFs5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4Coe0QNTdg0" TargetMode="External"/><Relationship Id="rId5" Type="http://schemas.openxmlformats.org/officeDocument/2006/relationships/hyperlink" Target="http://www.youtube.com/watch?v=o8rKLwJfXm8" TargetMode="External"/><Relationship Id="rId4" Type="http://schemas.openxmlformats.org/officeDocument/2006/relationships/hyperlink" Target="http://www.youtube.com/watch?v=7OuQe-brvq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3A7Uf-PGzgc" TargetMode="External"/><Relationship Id="rId3" Type="http://schemas.openxmlformats.org/officeDocument/2006/relationships/hyperlink" Target="http://www.youtube.com/watch?v=9CfyNF4y-1c" TargetMode="External"/><Relationship Id="rId7" Type="http://schemas.openxmlformats.org/officeDocument/2006/relationships/hyperlink" Target="http://www.youtube.com/watch?v=U-v8fK8NFpM" TargetMode="External"/><Relationship Id="rId2" Type="http://schemas.openxmlformats.org/officeDocument/2006/relationships/hyperlink" Target="http://www.youtube.com/watch?v=bfseeI54y9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mdD8E2bADMk" TargetMode="External"/><Relationship Id="rId5" Type="http://schemas.openxmlformats.org/officeDocument/2006/relationships/hyperlink" Target="http://www.youtube.com/watch?v=1175H5tMREw" TargetMode="External"/><Relationship Id="rId4" Type="http://schemas.openxmlformats.org/officeDocument/2006/relationships/hyperlink" Target="http://www.youtube.com/watch?v=Bkhh0tHALeA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btFCAz_6lo" TargetMode="External"/><Relationship Id="rId2" Type="http://schemas.openxmlformats.org/officeDocument/2006/relationships/hyperlink" Target="http://www.youtube.com/watch?v=iPzgdmKUiI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Tanec - záměrné, rytmické </a:t>
            </a:r>
            <a:r>
              <a:rPr lang="cs-CZ" sz="2800" dirty="0"/>
              <a:t>a kulturně zakotvené </a:t>
            </a:r>
            <a:r>
              <a:rPr lang="cs-CZ" sz="2800" dirty="0" smtClean="0"/>
              <a:t>sekvence neverbálních </a:t>
            </a:r>
            <a:r>
              <a:rPr lang="cs-CZ" sz="2800" dirty="0"/>
              <a:t>tělesných pohybů</a:t>
            </a:r>
          </a:p>
          <a:p>
            <a:r>
              <a:rPr lang="cs-CZ" sz="2800" dirty="0" smtClean="0"/>
              <a:t>Historické aspekty </a:t>
            </a:r>
          </a:p>
          <a:p>
            <a:pPr marL="4572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– starší doba kamenná (kresby tančících </a:t>
            </a:r>
          </a:p>
          <a:p>
            <a:pPr marL="45720" indent="0">
              <a:buNone/>
            </a:pPr>
            <a:r>
              <a:rPr lang="cs-CZ" sz="2800" dirty="0"/>
              <a:t>	 </a:t>
            </a:r>
            <a:r>
              <a:rPr lang="cs-CZ" sz="2800" dirty="0" smtClean="0"/>
              <a:t>  osob)</a:t>
            </a:r>
          </a:p>
          <a:p>
            <a:pPr marL="45720" indent="0">
              <a:buNone/>
            </a:pPr>
            <a:r>
              <a:rPr lang="cs-CZ" sz="2800" dirty="0" smtClean="0"/>
              <a:t>	- sebevyjadřování, rituály (narození, </a:t>
            </a:r>
          </a:p>
          <a:p>
            <a:pPr marL="45720" indent="0">
              <a:buNone/>
            </a:pPr>
            <a:r>
              <a:rPr lang="cs-CZ" sz="2800" dirty="0"/>
              <a:t>	 </a:t>
            </a:r>
            <a:r>
              <a:rPr lang="cs-CZ" sz="2800" dirty="0" smtClean="0"/>
              <a:t> svatba, úmrtí, slunovrat, úroda, náboženské </a:t>
            </a:r>
          </a:p>
          <a:p>
            <a:pPr marL="45720" indent="0">
              <a:buNone/>
            </a:pPr>
            <a:r>
              <a:rPr lang="cs-CZ" sz="2800" dirty="0"/>
              <a:t>	 </a:t>
            </a:r>
            <a:r>
              <a:rPr lang="cs-CZ" sz="2800" dirty="0" smtClean="0"/>
              <a:t> motivy..)</a:t>
            </a:r>
          </a:p>
          <a:p>
            <a:r>
              <a:rPr lang="cs-CZ" sz="2800" dirty="0"/>
              <a:t>Současnost </a:t>
            </a:r>
            <a:r>
              <a:rPr lang="cs-CZ" sz="2800" dirty="0" smtClean="0"/>
              <a:t>– počátek 20.století – proměna tance</a:t>
            </a:r>
          </a:p>
          <a:p>
            <a:pPr marL="4572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 v zábavu</a:t>
            </a:r>
            <a:endParaRPr lang="cs-CZ" sz="28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000" dirty="0" smtClean="0"/>
              <a:t>Tance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852267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charakteristický množstvím vyjadřovacích prostředků a tak umožňuje přirozené vyjádření myšlenek, pocitů a </a:t>
            </a:r>
            <a:r>
              <a:rPr lang="cs-CZ" dirty="0" smtClean="0"/>
              <a:t>nálad</a:t>
            </a:r>
          </a:p>
          <a:p>
            <a:r>
              <a:rPr lang="cs-CZ" dirty="0"/>
              <a:t>Jazzový tanec </a:t>
            </a:r>
            <a:r>
              <a:rPr lang="cs-CZ" dirty="0" smtClean="0"/>
              <a:t>- forma </a:t>
            </a:r>
            <a:r>
              <a:rPr lang="cs-CZ" dirty="0"/>
              <a:t>tanečního projevu</a:t>
            </a:r>
            <a:r>
              <a:rPr lang="cs-CZ" dirty="0" smtClean="0"/>
              <a:t>, vznik </a:t>
            </a:r>
            <a:r>
              <a:rPr lang="cs-CZ" dirty="0"/>
              <a:t>v </a:t>
            </a:r>
            <a:r>
              <a:rPr lang="cs-CZ" dirty="0" smtClean="0"/>
              <a:t>USA 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   - základem </a:t>
            </a:r>
            <a:r>
              <a:rPr lang="cs-CZ" dirty="0"/>
              <a:t>jsou afroamerické tance obohacené 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     o </a:t>
            </a:r>
            <a:r>
              <a:rPr lang="cs-CZ" dirty="0"/>
              <a:t>prvky evropských lidových </a:t>
            </a:r>
            <a:r>
              <a:rPr lang="cs-CZ" dirty="0" smtClean="0"/>
              <a:t>tanců</a:t>
            </a:r>
          </a:p>
          <a:p>
            <a:pPr marL="45720" indent="0">
              <a:buNone/>
            </a:pPr>
            <a:r>
              <a:rPr lang="cs-CZ" dirty="0"/>
              <a:t>		   - </a:t>
            </a:r>
            <a:r>
              <a:rPr lang="cs-CZ" dirty="0" smtClean="0"/>
              <a:t>současný vývoj </a:t>
            </a:r>
            <a:r>
              <a:rPr lang="cs-CZ" dirty="0"/>
              <a:t>s jazzovou hudbou </a:t>
            </a:r>
            <a:r>
              <a:rPr lang="cs-CZ" dirty="0" smtClean="0"/>
              <a:t> 			(improvizace, 	synkopický rytmus </a:t>
            </a:r>
            <a:r>
              <a:rPr lang="cs-CZ" dirty="0"/>
              <a:t>a </a:t>
            </a:r>
            <a:r>
              <a:rPr lang="cs-CZ" dirty="0" smtClean="0"/>
              <a:t>kontrapunkt)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   </a:t>
            </a:r>
            <a:r>
              <a:rPr lang="cs-CZ" dirty="0"/>
              <a:t>-  </a:t>
            </a:r>
            <a:r>
              <a:rPr lang="cs-CZ" dirty="0" smtClean="0"/>
              <a:t>používá </a:t>
            </a:r>
            <a:r>
              <a:rPr lang="cs-CZ" dirty="0"/>
              <a:t>často pohyb na celé ploše paralelních </a:t>
            </a:r>
            <a:r>
              <a:rPr lang="cs-CZ" dirty="0" smtClean="0"/>
              <a:t>		chodidel</a:t>
            </a:r>
            <a:r>
              <a:rPr lang="cs-CZ" dirty="0"/>
              <a:t>, sepjatý se </a:t>
            </a:r>
            <a:r>
              <a:rPr lang="cs-CZ" dirty="0" smtClean="0"/>
              <a:t>zemí, izolaci částí těla</a:t>
            </a:r>
          </a:p>
          <a:p>
            <a:r>
              <a:rPr lang="cs-CZ" dirty="0" smtClean="0"/>
              <a:t>Moderní tanec – počátky 20.stol., odpoutání od baletu, výrazový</a:t>
            </a:r>
            <a:r>
              <a:rPr lang="cs-CZ" dirty="0"/>
              <a:t>, scénický, nemá žádná striktní pravidla ani omezení, vyjádření příběhu, myšlenky nebo </a:t>
            </a:r>
            <a:r>
              <a:rPr lang="cs-CZ" dirty="0" smtClean="0"/>
              <a:t>pocitu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>
                <a:solidFill>
                  <a:srgbClr val="00B050"/>
                </a:solidFill>
              </a:rPr>
              <a:t>Moderní a jazzový tanec </a:t>
            </a:r>
          </a:p>
        </p:txBody>
      </p:sp>
    </p:spTree>
    <p:extLst>
      <p:ext uri="{BB962C8B-B14F-4D97-AF65-F5344CB8AC3E}">
        <p14:creationId xmlns:p14="http://schemas.microsoft.com/office/powerpoint/2010/main" val="1929626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 smtClean="0">
                <a:solidFill>
                  <a:srgbClr val="FF0000"/>
                </a:solidFill>
              </a:rPr>
              <a:t>Martha Graham </a:t>
            </a:r>
            <a:r>
              <a:rPr lang="cs-CZ" sz="2400" dirty="0" smtClean="0"/>
              <a:t>- jejíž </a:t>
            </a:r>
            <a:r>
              <a:rPr lang="cs-CZ" sz="2400" dirty="0"/>
              <a:t>největším přínos je vybudování pevného technického systému, využívání protikladu </a:t>
            </a:r>
            <a:r>
              <a:rPr lang="cs-CZ" sz="2400" dirty="0" smtClean="0"/>
              <a:t>napětí a </a:t>
            </a:r>
            <a:r>
              <a:rPr lang="cs-CZ" sz="2400" dirty="0"/>
              <a:t>uvolnění </a:t>
            </a:r>
            <a:r>
              <a:rPr lang="cs-CZ" sz="2400" dirty="0" smtClean="0"/>
              <a:t>svalů, </a:t>
            </a:r>
            <a:r>
              <a:rPr lang="cs-CZ" sz="2400" dirty="0"/>
              <a:t>které souvisejí se základní lidskou činností – nádechem a </a:t>
            </a:r>
            <a:r>
              <a:rPr lang="cs-CZ" sz="2400" dirty="0" smtClean="0"/>
              <a:t>výdechem</a:t>
            </a:r>
            <a:r>
              <a:rPr lang="cs-CZ" sz="2400" dirty="0"/>
              <a:t>. Využívá dynamiku, prostorové změny </a:t>
            </a:r>
            <a:r>
              <a:rPr lang="cs-CZ" sz="2400" dirty="0" smtClean="0"/>
              <a:t>pohybu</a:t>
            </a:r>
          </a:p>
          <a:p>
            <a:pPr marL="45720" indent="0" algn="just">
              <a:buNone/>
            </a:pPr>
            <a:endParaRPr lang="cs-CZ" sz="2400" dirty="0" smtClean="0"/>
          </a:p>
          <a:p>
            <a:pPr algn="just">
              <a:lnSpc>
                <a:spcPct val="110000"/>
              </a:lnSpc>
            </a:pPr>
            <a:r>
              <a:rPr lang="cs-CZ" sz="2400" b="1" dirty="0" smtClean="0">
                <a:solidFill>
                  <a:srgbClr val="FF3399"/>
                </a:solidFill>
              </a:rPr>
              <a:t>José </a:t>
            </a:r>
            <a:r>
              <a:rPr lang="cs-CZ" sz="2400" b="1" dirty="0" err="1" smtClean="0">
                <a:solidFill>
                  <a:srgbClr val="FF3399"/>
                </a:solidFill>
              </a:rPr>
              <a:t>Limon</a:t>
            </a:r>
            <a:r>
              <a:rPr lang="cs-CZ" sz="2400" b="1" dirty="0">
                <a:solidFill>
                  <a:srgbClr val="FF3399"/>
                </a:solidFill>
              </a:rPr>
              <a:t> </a:t>
            </a:r>
            <a:r>
              <a:rPr lang="cs-CZ" sz="2400" dirty="0"/>
              <a:t>– zachovává principy </a:t>
            </a:r>
            <a:r>
              <a:rPr lang="cs-CZ" sz="2400" dirty="0" smtClean="0"/>
              <a:t>gravitace, </a:t>
            </a:r>
            <a:r>
              <a:rPr lang="cs-CZ" sz="2400" dirty="0"/>
              <a:t>technika je založena na kyvadlovém </a:t>
            </a:r>
            <a:r>
              <a:rPr lang="cs-CZ" sz="2400" dirty="0" smtClean="0"/>
              <a:t>pohybu a </a:t>
            </a:r>
            <a:r>
              <a:rPr lang="cs-CZ" sz="2400" dirty="0"/>
              <a:t>principu volného pádu. Učí tanečníka pracovat s tělem mimo svou osu a  spirálově v </a:t>
            </a:r>
            <a:r>
              <a:rPr lang="cs-CZ" sz="2400" dirty="0" smtClean="0"/>
              <a:t>prostoru.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solidFill>
                  <a:srgbClr val="00B050"/>
                </a:solidFill>
              </a:rPr>
              <a:t>Techniky moderního tance</a:t>
            </a:r>
            <a:endParaRPr lang="cs-CZ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11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err="1">
                <a:solidFill>
                  <a:srgbClr val="0000FF"/>
                </a:solidFill>
              </a:rPr>
              <a:t>Merce</a:t>
            </a:r>
            <a:r>
              <a:rPr lang="cs-CZ" sz="2400" b="1" dirty="0">
                <a:solidFill>
                  <a:srgbClr val="0000FF"/>
                </a:solidFill>
              </a:rPr>
              <a:t> </a:t>
            </a:r>
            <a:r>
              <a:rPr lang="cs-CZ" sz="2400" b="1" dirty="0" err="1">
                <a:solidFill>
                  <a:srgbClr val="0000FF"/>
                </a:solidFill>
              </a:rPr>
              <a:t>Cuningham</a:t>
            </a:r>
            <a:r>
              <a:rPr lang="cs-CZ" sz="2400" dirty="0"/>
              <a:t> - nový taneční směr - postmoderní tanec. Prvky moderního tance kombinoval Cunningham s novými technikami a formami od ustálené improvizace po strukturu tanečně-hudební koláže s dadaistickým </a:t>
            </a:r>
            <a:r>
              <a:rPr lang="cs-CZ" sz="2400" dirty="0" smtClean="0"/>
              <a:t>nádechem (avantgardní umělecký směr).</a:t>
            </a:r>
          </a:p>
          <a:p>
            <a:pPr marL="45720" indent="0">
              <a:buNone/>
            </a:pPr>
            <a:endParaRPr lang="cs-CZ" sz="2400" dirty="0"/>
          </a:p>
          <a:p>
            <a:r>
              <a:rPr lang="cs-CZ" sz="2400" b="1" dirty="0" err="1" smtClean="0">
                <a:solidFill>
                  <a:srgbClr val="00B0F0"/>
                </a:solidFill>
              </a:rPr>
              <a:t>Lester</a:t>
            </a:r>
            <a:r>
              <a:rPr lang="cs-CZ" sz="2400" b="1" dirty="0" smtClean="0">
                <a:solidFill>
                  <a:srgbClr val="00B0F0"/>
                </a:solidFill>
              </a:rPr>
              <a:t> </a:t>
            </a:r>
            <a:r>
              <a:rPr lang="cs-CZ" sz="2400" b="1" dirty="0" err="1" smtClean="0">
                <a:solidFill>
                  <a:srgbClr val="00B0F0"/>
                </a:solidFill>
              </a:rPr>
              <a:t>Horton</a:t>
            </a:r>
            <a:r>
              <a:rPr lang="cs-CZ" sz="2400" b="1" dirty="0" smtClean="0">
                <a:solidFill>
                  <a:srgbClr val="00B0F0"/>
                </a:solidFill>
              </a:rPr>
              <a:t> </a:t>
            </a:r>
            <a:r>
              <a:rPr lang="cs-CZ" sz="2400" dirty="0"/>
              <a:t>- skloubil  prvky jazzového tance a tance </a:t>
            </a:r>
            <a:r>
              <a:rPr lang="cs-CZ" sz="2400" dirty="0" smtClean="0"/>
              <a:t>domorodých Američanů</a:t>
            </a:r>
            <a:endParaRPr lang="cs-CZ" sz="2400" dirty="0"/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00B050"/>
                </a:solidFill>
              </a:rPr>
              <a:t>Techniky moderního tance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923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www.youtube.com/watch?v=ZUDZRFnTM3c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www.youtube.com/watch?v=sh3ZdMzT6D0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www.youtube.com/watch?v=mO22BsA6Pzs</a:t>
            </a:r>
            <a:r>
              <a:rPr lang="cs-CZ" dirty="0" smtClean="0"/>
              <a:t> – Martha Graham</a:t>
            </a:r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www.youtube.com/watch?v=PauY01rVmog</a:t>
            </a:r>
            <a:r>
              <a:rPr lang="cs-CZ" dirty="0" smtClean="0"/>
              <a:t> – José </a:t>
            </a:r>
            <a:r>
              <a:rPr lang="cs-CZ" dirty="0" err="1" smtClean="0"/>
              <a:t>Limon</a:t>
            </a:r>
            <a:endParaRPr lang="cs-CZ" dirty="0" smtClean="0"/>
          </a:p>
          <a:p>
            <a:r>
              <a:rPr lang="cs-CZ" dirty="0">
                <a:hlinkClick r:id="rId6"/>
              </a:rPr>
              <a:t>http://www.youtube.com/watch?v=-</a:t>
            </a:r>
            <a:r>
              <a:rPr lang="cs-CZ" dirty="0" smtClean="0">
                <a:hlinkClick r:id="rId6"/>
              </a:rPr>
              <a:t>FwiMlDQ7rI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err="1"/>
              <a:t>Merce</a:t>
            </a:r>
            <a:r>
              <a:rPr lang="cs-CZ" dirty="0"/>
              <a:t> </a:t>
            </a:r>
            <a:r>
              <a:rPr lang="cs-CZ" dirty="0" err="1"/>
              <a:t>Cuningham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>
                <a:hlinkClick r:id="rId7"/>
              </a:rPr>
              <a:t>http://</a:t>
            </a:r>
            <a:r>
              <a:rPr lang="cs-CZ" dirty="0" smtClean="0">
                <a:hlinkClick r:id="rId7"/>
              </a:rPr>
              <a:t>www.youtube.com/watch?v=dnquDBX2TYA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err="1"/>
              <a:t>Lester</a:t>
            </a:r>
            <a:r>
              <a:rPr lang="cs-CZ" dirty="0"/>
              <a:t> </a:t>
            </a:r>
            <a:r>
              <a:rPr lang="cs-CZ" dirty="0" err="1"/>
              <a:t>Horton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 smtClean="0"/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00B050"/>
                </a:solidFill>
              </a:rPr>
              <a:t>Ukázky Moderního </a:t>
            </a:r>
            <a:r>
              <a:rPr lang="cs-CZ" sz="2800" dirty="0">
                <a:solidFill>
                  <a:srgbClr val="00B050"/>
                </a:solidFill>
              </a:rPr>
              <a:t>a </a:t>
            </a:r>
            <a:r>
              <a:rPr lang="cs-CZ" sz="2800" dirty="0" smtClean="0">
                <a:solidFill>
                  <a:srgbClr val="00B050"/>
                </a:solidFill>
              </a:rPr>
              <a:t>jazzového tance </a:t>
            </a:r>
            <a:endParaRPr lang="cs-CZ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100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vznikl jako zdroj </a:t>
            </a:r>
            <a:r>
              <a:rPr lang="cs-CZ" dirty="0"/>
              <a:t>zábavy pro bohatou vládnoucí </a:t>
            </a:r>
            <a:r>
              <a:rPr lang="cs-CZ" dirty="0" smtClean="0"/>
              <a:t>vrstvu</a:t>
            </a:r>
          </a:p>
          <a:p>
            <a:r>
              <a:rPr lang="cs-CZ" dirty="0"/>
              <a:t>tance s přesně stanovenými krokovými pasážemi, držení těla i vedením paží za doprovodu umělé </a:t>
            </a:r>
            <a:r>
              <a:rPr lang="cs-CZ" dirty="0" smtClean="0"/>
              <a:t>hudby</a:t>
            </a:r>
          </a:p>
          <a:p>
            <a:r>
              <a:rPr lang="cs-CZ" dirty="0" smtClean="0"/>
              <a:t>první párové společenské tance – polka, valčík</a:t>
            </a:r>
          </a:p>
          <a:p>
            <a:r>
              <a:rPr lang="cs-CZ" dirty="0" smtClean="0"/>
              <a:t>základní </a:t>
            </a:r>
            <a:r>
              <a:rPr lang="cs-CZ" dirty="0"/>
              <a:t>dělení - </a:t>
            </a:r>
            <a:r>
              <a:rPr lang="cs-CZ" dirty="0">
                <a:solidFill>
                  <a:srgbClr val="0070C0"/>
                </a:solidFill>
              </a:rPr>
              <a:t>standardní</a:t>
            </a:r>
            <a:r>
              <a:rPr lang="cs-CZ" dirty="0"/>
              <a:t> a  </a:t>
            </a:r>
            <a:r>
              <a:rPr lang="cs-CZ" dirty="0" err="1" smtClean="0">
                <a:solidFill>
                  <a:srgbClr val="0070C0"/>
                </a:solidFill>
              </a:rPr>
              <a:t>latisko</a:t>
            </a:r>
            <a:r>
              <a:rPr lang="cs-CZ" dirty="0" smtClean="0">
                <a:solidFill>
                  <a:srgbClr val="0070C0"/>
                </a:solidFill>
              </a:rPr>
              <a:t>-americké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standardní</a:t>
            </a:r>
            <a:r>
              <a:rPr lang="cs-CZ" dirty="0" smtClean="0">
                <a:solidFill>
                  <a:srgbClr val="0070C0"/>
                </a:solidFill>
              </a:rPr>
              <a:t>  (STT) - valčík</a:t>
            </a:r>
            <a:r>
              <a:rPr lang="cs-CZ" dirty="0">
                <a:solidFill>
                  <a:srgbClr val="0070C0"/>
                </a:solidFill>
              </a:rPr>
              <a:t>, waltz, tango, quickstep a </a:t>
            </a:r>
            <a:r>
              <a:rPr lang="cs-CZ" dirty="0" smtClean="0">
                <a:solidFill>
                  <a:srgbClr val="0070C0"/>
                </a:solidFill>
              </a:rPr>
              <a:t>slowfox</a:t>
            </a:r>
          </a:p>
          <a:p>
            <a:r>
              <a:rPr lang="cs-CZ" b="1" dirty="0" err="1" smtClean="0">
                <a:solidFill>
                  <a:srgbClr val="0070C0"/>
                </a:solidFill>
              </a:rPr>
              <a:t>latisko</a:t>
            </a:r>
            <a:r>
              <a:rPr lang="cs-CZ" b="1" dirty="0" smtClean="0">
                <a:solidFill>
                  <a:srgbClr val="0070C0"/>
                </a:solidFill>
              </a:rPr>
              <a:t>-americké  </a:t>
            </a:r>
            <a:r>
              <a:rPr lang="cs-CZ" dirty="0" smtClean="0">
                <a:solidFill>
                  <a:srgbClr val="0070C0"/>
                </a:solidFill>
              </a:rPr>
              <a:t>(LAT)</a:t>
            </a:r>
            <a:r>
              <a:rPr lang="cs-CZ" b="1" dirty="0" smtClean="0">
                <a:solidFill>
                  <a:srgbClr val="0070C0"/>
                </a:solidFill>
              </a:rPr>
              <a:t> - </a:t>
            </a:r>
            <a:r>
              <a:rPr lang="es-ES" dirty="0">
                <a:solidFill>
                  <a:srgbClr val="0070C0"/>
                </a:solidFill>
              </a:rPr>
              <a:t>cha-cha, rumba, samba, jive a paso doble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 smtClean="0"/>
              <a:t>STT - charakterizovány </a:t>
            </a:r>
            <a:r>
              <a:rPr lang="cs-CZ" dirty="0"/>
              <a:t>uzavřeným párovým </a:t>
            </a:r>
            <a:r>
              <a:rPr lang="cs-CZ" dirty="0" smtClean="0"/>
              <a:t>držením, pro </a:t>
            </a:r>
            <a:r>
              <a:rPr lang="cs-CZ" dirty="0"/>
              <a:t>čtyři je typický švihový </a:t>
            </a:r>
            <a:r>
              <a:rPr lang="cs-CZ" dirty="0" smtClean="0"/>
              <a:t>pohyb (kromě tanga), pánové </a:t>
            </a:r>
            <a:r>
              <a:rPr lang="cs-CZ" dirty="0"/>
              <a:t>mají na sobě fraky (příp. vesty), dámy dlouhé šaty</a:t>
            </a:r>
            <a:r>
              <a:rPr lang="cs-CZ" dirty="0" smtClean="0"/>
              <a:t>.</a:t>
            </a:r>
          </a:p>
          <a:p>
            <a:r>
              <a:rPr lang="cs-CZ" dirty="0"/>
              <a:t>LAT - uvolněnější v držení párů, v oblečení i v </a:t>
            </a:r>
            <a:r>
              <a:rPr lang="cs-CZ" dirty="0" smtClean="0"/>
              <a:t>pohybu, </a:t>
            </a:r>
            <a:r>
              <a:rPr lang="cs-CZ" dirty="0"/>
              <a:t>Latinské tance charakterizují rytmická přesnost, temperament, smyslnost a velký citový </a:t>
            </a:r>
            <a:r>
              <a:rPr lang="cs-CZ" dirty="0" smtClean="0"/>
              <a:t>náboj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 smtClean="0">
                <a:solidFill>
                  <a:srgbClr val="00B0F0"/>
                </a:solidFill>
              </a:rPr>
              <a:t>Společenský tanec</a:t>
            </a:r>
            <a:endParaRPr lang="cs-CZ" sz="5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605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www.youtube.com/watch?v=RpJYnaZsKf4</a:t>
            </a:r>
            <a:r>
              <a:rPr lang="cs-CZ" dirty="0" smtClean="0"/>
              <a:t> – STT Valčík</a:t>
            </a:r>
          </a:p>
          <a:p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www.youtube.com/watch?v=8hprFQZQHlM</a:t>
            </a:r>
            <a:r>
              <a:rPr lang="cs-CZ" dirty="0" smtClean="0"/>
              <a:t> – </a:t>
            </a:r>
            <a:r>
              <a:rPr lang="cs-CZ" dirty="0"/>
              <a:t>STT </a:t>
            </a:r>
            <a:r>
              <a:rPr lang="cs-CZ" dirty="0" smtClean="0"/>
              <a:t>Waltz</a:t>
            </a:r>
          </a:p>
          <a:p>
            <a:endParaRPr lang="cs-CZ" dirty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www.youtube.com/watch?v=KcBop6cQV_k</a:t>
            </a:r>
            <a:r>
              <a:rPr lang="cs-CZ" dirty="0"/>
              <a:t> – STT </a:t>
            </a:r>
            <a:r>
              <a:rPr lang="cs-CZ" dirty="0" smtClean="0"/>
              <a:t>Quickstep</a:t>
            </a:r>
          </a:p>
          <a:p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www.youtube.com/watch?v=kIgmXQXqIDQ</a:t>
            </a:r>
            <a:r>
              <a:rPr lang="cs-CZ" dirty="0"/>
              <a:t> – LAT </a:t>
            </a:r>
            <a:r>
              <a:rPr lang="cs-CZ" dirty="0" smtClean="0"/>
              <a:t>Cha-cha</a:t>
            </a:r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www.youtube.com/watch?v=HUXxfHVNfwY</a:t>
            </a:r>
            <a:r>
              <a:rPr lang="cs-CZ" dirty="0"/>
              <a:t> - </a:t>
            </a:r>
            <a:r>
              <a:rPr lang="cs-CZ" dirty="0" smtClean="0"/>
              <a:t> LAT Samba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00B0F0"/>
                </a:solidFill>
              </a:rPr>
              <a:t>Ukázky společenských tanců</a:t>
            </a:r>
            <a:endParaRPr lang="cs-CZ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463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400" dirty="0"/>
              <a:t>a</a:t>
            </a:r>
            <a:r>
              <a:rPr lang="cs-CZ" sz="2400" dirty="0" smtClean="0"/>
              <a:t>ktuální styly současnosti, velké množství tanců spadajících do této skupiny</a:t>
            </a:r>
          </a:p>
          <a:p>
            <a:pPr algn="just"/>
            <a:r>
              <a:rPr lang="cs-CZ" sz="2400" b="1" dirty="0">
                <a:solidFill>
                  <a:srgbClr val="996633"/>
                </a:solidFill>
              </a:rPr>
              <a:t>Country tance </a:t>
            </a:r>
            <a:r>
              <a:rPr lang="cs-CZ" sz="2400" dirty="0" smtClean="0"/>
              <a:t>– venkovské a městské tance </a:t>
            </a:r>
            <a:r>
              <a:rPr lang="cs-CZ" sz="2400" dirty="0"/>
              <a:t>se tančí v kruhu, řadách proti sobě nebo v zástupu, ve čtvercovém postavení nebo v kolonách po trojicích</a:t>
            </a:r>
            <a:endParaRPr lang="cs-CZ" sz="2400" dirty="0" smtClean="0"/>
          </a:p>
          <a:p>
            <a:pPr algn="just"/>
            <a:r>
              <a:rPr lang="cs-CZ" sz="2400" dirty="0">
                <a:solidFill>
                  <a:srgbClr val="CC3300"/>
                </a:solidFill>
              </a:rPr>
              <a:t>Rokenrol</a:t>
            </a:r>
            <a:r>
              <a:rPr lang="cs-CZ" sz="2400" dirty="0"/>
              <a:t> </a:t>
            </a:r>
            <a:r>
              <a:rPr lang="cs-CZ" sz="2400" dirty="0" smtClean="0"/>
              <a:t>- výrazně </a:t>
            </a:r>
            <a:r>
              <a:rPr lang="cs-CZ" sz="2400" dirty="0"/>
              <a:t>proměnil moderní populaci a to nejen po stránce hudební a taneční, ale i společenské. Vznikl </a:t>
            </a:r>
            <a:r>
              <a:rPr lang="cs-CZ" sz="2400" dirty="0" smtClean="0"/>
              <a:t>s oblibou </a:t>
            </a:r>
            <a:r>
              <a:rPr lang="cs-CZ" sz="2400" dirty="0"/>
              <a:t>černošské hudby, rytmů a tehdejší elektrifikované hudby. Tanec je charakteristický velikou dynamikou celého těla a výrazným pohyby končetin. Zkušení tanečníci do něj zařazují i mnoho akrobatických prvků.  </a:t>
            </a:r>
            <a:endParaRPr lang="cs-CZ" sz="2400" dirty="0" smtClean="0"/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>
                <a:solidFill>
                  <a:srgbClr val="FF0000"/>
                </a:solidFill>
              </a:rPr>
              <a:t>Současné taneční styly </a:t>
            </a:r>
          </a:p>
        </p:txBody>
      </p:sp>
    </p:spTree>
    <p:extLst>
      <p:ext uri="{BB962C8B-B14F-4D97-AF65-F5344CB8AC3E}">
        <p14:creationId xmlns:p14="http://schemas.microsoft.com/office/powerpoint/2010/main" val="3397821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800" dirty="0">
                <a:solidFill>
                  <a:srgbClr val="D60093"/>
                </a:solidFill>
              </a:rPr>
              <a:t>Street </a:t>
            </a:r>
            <a:r>
              <a:rPr lang="cs-CZ" sz="2800" dirty="0" err="1" smtClean="0">
                <a:solidFill>
                  <a:srgbClr val="D60093"/>
                </a:solidFill>
              </a:rPr>
              <a:t>dance</a:t>
            </a:r>
            <a:r>
              <a:rPr lang="cs-CZ" sz="2800" dirty="0" smtClean="0">
                <a:solidFill>
                  <a:srgbClr val="D60093"/>
                </a:solidFill>
              </a:rPr>
              <a:t> </a:t>
            </a:r>
            <a:r>
              <a:rPr lang="cs-CZ" sz="2800" dirty="0" smtClean="0"/>
              <a:t>– taneční styl vyvinutý mimo taneční sály. Tedy na ulicích, hřištích, klubech. Charakteristické jsou improvizace a vlastní osobité pohybové vyjádření, nemá přesně definované hranice, styl svázaný s oblékáním (volné kalhoty, dlouhá volná trička, kšiltovka)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/>
              <a:t>breakdance, popping, locking, hip hop new </a:t>
            </a:r>
            <a:r>
              <a:rPr lang="en-US" sz="2800" dirty="0" smtClean="0"/>
              <a:t>style</a:t>
            </a:r>
            <a:r>
              <a:rPr lang="cs-CZ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/>
              <a:t>house </a:t>
            </a:r>
            <a:r>
              <a:rPr lang="en-US" sz="2800" dirty="0" smtClean="0"/>
              <a:t>dance</a:t>
            </a:r>
            <a:r>
              <a:rPr lang="cs-CZ" sz="2800" dirty="0" smtClean="0"/>
              <a:t>, h</a:t>
            </a:r>
            <a:r>
              <a:rPr lang="en-US" sz="2800" dirty="0" err="1" smtClean="0"/>
              <a:t>ip</a:t>
            </a:r>
            <a:r>
              <a:rPr lang="en-US" sz="2800" dirty="0" smtClean="0"/>
              <a:t> </a:t>
            </a:r>
            <a:r>
              <a:rPr lang="en-US" sz="2800" dirty="0"/>
              <a:t>hop, </a:t>
            </a:r>
            <a:r>
              <a:rPr lang="cs-CZ" sz="2800" dirty="0" smtClean="0"/>
              <a:t>z</a:t>
            </a:r>
            <a:r>
              <a:rPr lang="en-US" sz="2800" dirty="0" err="1" smtClean="0"/>
              <a:t>umba</a:t>
            </a:r>
            <a:r>
              <a:rPr lang="en-US" sz="2800" dirty="0"/>
              <a:t>, </a:t>
            </a:r>
            <a:r>
              <a:rPr lang="cs-CZ" sz="2800" dirty="0" smtClean="0"/>
              <a:t>r</a:t>
            </a:r>
            <a:r>
              <a:rPr lang="en-US" sz="2800" dirty="0" err="1" smtClean="0"/>
              <a:t>ocking</a:t>
            </a:r>
            <a:r>
              <a:rPr lang="en-US" sz="2800" dirty="0"/>
              <a:t>, </a:t>
            </a:r>
            <a:r>
              <a:rPr lang="cs-CZ" sz="2800" dirty="0" smtClean="0"/>
              <a:t>b</a:t>
            </a:r>
            <a:r>
              <a:rPr lang="en-US" sz="2800" dirty="0" err="1" smtClean="0"/>
              <a:t>rooklynrock</a:t>
            </a:r>
            <a:r>
              <a:rPr lang="en-US" sz="2800" dirty="0"/>
              <a:t>, </a:t>
            </a:r>
            <a:r>
              <a:rPr lang="cs-CZ" sz="2800" dirty="0" smtClean="0"/>
              <a:t>f</a:t>
            </a:r>
            <a:r>
              <a:rPr lang="en-US" sz="2800" dirty="0" err="1" smtClean="0"/>
              <a:t>loor</a:t>
            </a:r>
            <a:r>
              <a:rPr lang="en-US" sz="2800" dirty="0" smtClean="0"/>
              <a:t>-rocking</a:t>
            </a:r>
            <a:r>
              <a:rPr lang="en-US" sz="2800" dirty="0"/>
              <a:t>, </a:t>
            </a:r>
            <a:r>
              <a:rPr lang="cs-CZ" sz="2800" dirty="0" smtClean="0"/>
              <a:t>e</a:t>
            </a:r>
            <a:r>
              <a:rPr lang="en-US" sz="2800" dirty="0" err="1" smtClean="0"/>
              <a:t>lektric</a:t>
            </a:r>
            <a:r>
              <a:rPr lang="en-US" sz="2800" dirty="0" smtClean="0"/>
              <a:t> </a:t>
            </a:r>
            <a:r>
              <a:rPr lang="en-US" sz="2800" dirty="0"/>
              <a:t>boogie</a:t>
            </a:r>
            <a:r>
              <a:rPr lang="en-US" sz="2800" dirty="0" smtClean="0"/>
              <a:t>,</a:t>
            </a:r>
            <a:r>
              <a:rPr lang="cs-CZ" sz="2800" dirty="0" smtClean="0"/>
              <a:t>…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>
                <a:solidFill>
                  <a:srgbClr val="FF0000"/>
                </a:solidFill>
              </a:rPr>
              <a:t>Současné taneční styly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2012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www.youtube.com/watch?v=4B4_XzYFs5E</a:t>
            </a:r>
            <a:r>
              <a:rPr lang="cs-CZ" dirty="0" smtClean="0"/>
              <a:t> – Country </a:t>
            </a:r>
          </a:p>
          <a:p>
            <a:pPr>
              <a:lnSpc>
                <a:spcPct val="150000"/>
              </a:lnSpc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www.youtube.com/watch?v=TCHcLoYkXro</a:t>
            </a:r>
            <a:r>
              <a:rPr lang="cs-CZ" dirty="0" smtClean="0"/>
              <a:t> – akrobatický rokenrol</a:t>
            </a:r>
          </a:p>
          <a:p>
            <a:pPr>
              <a:lnSpc>
                <a:spcPct val="150000"/>
              </a:lnSpc>
            </a:pP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www.youtube.com/watch?v=7OuQe-brvqY</a:t>
            </a:r>
            <a:r>
              <a:rPr lang="cs-CZ" dirty="0" smtClean="0"/>
              <a:t> – </a:t>
            </a:r>
            <a:r>
              <a:rPr lang="cs-CZ" dirty="0" err="1" smtClean="0"/>
              <a:t>breakdance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www.youtube.com/watch?v=o8rKLwJfXm8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err="1"/>
              <a:t>popping</a:t>
            </a:r>
            <a:r>
              <a:rPr lang="cs-CZ" dirty="0"/>
              <a:t>, </a:t>
            </a:r>
            <a:r>
              <a:rPr lang="cs-CZ" dirty="0" err="1" smtClean="0"/>
              <a:t>locking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www.youtube.com/watch?v=4Coe0QNTdg0</a:t>
            </a:r>
            <a:r>
              <a:rPr lang="cs-CZ" dirty="0" smtClean="0"/>
              <a:t> </a:t>
            </a:r>
            <a:r>
              <a:rPr lang="cs-CZ" dirty="0"/>
              <a:t>- hip hop</a:t>
            </a:r>
            <a:endParaRPr lang="cs-CZ" dirty="0" smtClean="0"/>
          </a:p>
          <a:p>
            <a:endParaRPr lang="cs-CZ" dirty="0" smtClean="0"/>
          </a:p>
          <a:p>
            <a:pPr marL="4572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Ukázky současných tanečních stylů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57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Lidový tanec </a:t>
            </a:r>
            <a:endParaRPr lang="cs-CZ" sz="3200" dirty="0" smtClean="0"/>
          </a:p>
          <a:p>
            <a:r>
              <a:rPr lang="cs-CZ" sz="3200" dirty="0"/>
              <a:t>Klasický tanec </a:t>
            </a:r>
            <a:endParaRPr lang="cs-CZ" sz="3200" dirty="0" smtClean="0"/>
          </a:p>
          <a:p>
            <a:r>
              <a:rPr lang="cs-CZ" sz="3200" dirty="0"/>
              <a:t>Moderní a jazzový tanec </a:t>
            </a:r>
            <a:endParaRPr lang="cs-CZ" sz="3200" dirty="0" smtClean="0"/>
          </a:p>
          <a:p>
            <a:r>
              <a:rPr lang="cs-CZ" sz="3200" dirty="0"/>
              <a:t>Společenský tanec </a:t>
            </a:r>
            <a:endParaRPr lang="cs-CZ" sz="3200" dirty="0" smtClean="0"/>
          </a:p>
          <a:p>
            <a:r>
              <a:rPr lang="cs-CZ" sz="3200" dirty="0"/>
              <a:t>Současné taneční styly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 smtClean="0"/>
              <a:t>Diferenciace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3019452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umělecký a současně realistický </a:t>
            </a:r>
            <a:r>
              <a:rPr lang="cs-CZ" sz="2400" b="1" dirty="0"/>
              <a:t>odraz života </a:t>
            </a:r>
            <a:r>
              <a:rPr lang="cs-CZ" sz="2400" dirty="0" smtClean="0"/>
              <a:t>lidu</a:t>
            </a:r>
          </a:p>
          <a:p>
            <a:r>
              <a:rPr lang="cs-CZ" sz="2400" dirty="0" smtClean="0"/>
              <a:t>zábavná forma k nenásilnému přirozenému vyjadřování životní </a:t>
            </a:r>
            <a:r>
              <a:rPr lang="cs-CZ" sz="2400" dirty="0"/>
              <a:t>situace a </a:t>
            </a:r>
            <a:r>
              <a:rPr lang="cs-CZ" sz="2400" b="1" dirty="0"/>
              <a:t>národní </a:t>
            </a:r>
            <a:r>
              <a:rPr lang="cs-CZ" sz="2400" b="1" dirty="0" smtClean="0"/>
              <a:t>tradice</a:t>
            </a:r>
          </a:p>
          <a:p>
            <a:r>
              <a:rPr lang="cs-CZ" sz="2400" dirty="0" smtClean="0"/>
              <a:t>vyvážené </a:t>
            </a:r>
            <a:r>
              <a:rPr lang="cs-CZ" sz="2400" dirty="0"/>
              <a:t>spojení umělecké složky hudební, pohybové i výtvarné (kroje</a:t>
            </a:r>
            <a:r>
              <a:rPr lang="cs-CZ" sz="2400" dirty="0" smtClean="0"/>
              <a:t>)</a:t>
            </a:r>
          </a:p>
          <a:p>
            <a:r>
              <a:rPr lang="cs-CZ" sz="2400" b="1" dirty="0"/>
              <a:t>Folklor</a:t>
            </a:r>
            <a:r>
              <a:rPr lang="cs-CZ" sz="2400" dirty="0"/>
              <a:t> </a:t>
            </a:r>
            <a:r>
              <a:rPr lang="cs-CZ" sz="2400" dirty="0" smtClean="0"/>
              <a:t>– hudební, výtvarné, dramatické, slovesné a taneční projevy </a:t>
            </a:r>
            <a:r>
              <a:rPr lang="cs-CZ" sz="2400" dirty="0"/>
              <a:t>kultury integrovaných </a:t>
            </a:r>
            <a:r>
              <a:rPr lang="cs-CZ" sz="2400" dirty="0" smtClean="0"/>
              <a:t>skupin obyvatelstva (lidová kultura) - udržování </a:t>
            </a:r>
            <a:r>
              <a:rPr lang="cs-CZ" sz="2400" dirty="0"/>
              <a:t>lokálních kulturních </a:t>
            </a:r>
            <a:r>
              <a:rPr lang="cs-CZ" sz="2400" dirty="0" smtClean="0"/>
              <a:t>zvyklostí</a:t>
            </a:r>
          </a:p>
          <a:p>
            <a:r>
              <a:rPr lang="cs-CZ" sz="2400" dirty="0"/>
              <a:t>Folklorní obřady - dožínky, posvícení, Vánoce, </a:t>
            </a:r>
            <a:r>
              <a:rPr lang="cs-CZ" sz="2400" dirty="0" smtClean="0"/>
              <a:t>Velikonoce, narození</a:t>
            </a:r>
            <a:r>
              <a:rPr lang="cs-CZ" sz="2400" dirty="0"/>
              <a:t>, svatba, pohřeb </a:t>
            </a:r>
            <a:endParaRPr lang="cs-CZ" sz="2400" dirty="0" smtClean="0"/>
          </a:p>
          <a:p>
            <a:pPr marL="914400" lvl="3" indent="0">
              <a:buNone/>
            </a:pPr>
            <a:r>
              <a:rPr lang="cs-CZ" sz="2400" dirty="0"/>
              <a:t>	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 smtClean="0"/>
              <a:t>Lidové tance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834602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Etnografie</a:t>
            </a:r>
            <a:r>
              <a:rPr lang="cs-CZ" dirty="0" smtClean="0"/>
              <a:t> (národopis) – věda zkoumající modely </a:t>
            </a:r>
            <a:r>
              <a:rPr lang="cs-CZ" dirty="0"/>
              <a:t>chování, sociální organizaci, zvyky, hudbu a umění v jednotlivých lidských kulturách a společnostech </a:t>
            </a:r>
            <a:r>
              <a:rPr lang="cs-CZ" dirty="0" smtClean="0"/>
              <a:t>(kulturní </a:t>
            </a:r>
            <a:r>
              <a:rPr lang="cs-CZ" dirty="0"/>
              <a:t>a sociální </a:t>
            </a:r>
            <a:r>
              <a:rPr lang="cs-CZ" dirty="0" smtClean="0"/>
              <a:t>antropologie)</a:t>
            </a:r>
          </a:p>
          <a:p>
            <a:r>
              <a:rPr lang="cs-CZ" b="1" dirty="0" smtClean="0"/>
              <a:t>Stručný </a:t>
            </a:r>
            <a:r>
              <a:rPr lang="cs-CZ" b="1" dirty="0"/>
              <a:t>přehled a rozdělení lidových tanců :</a:t>
            </a:r>
          </a:p>
          <a:p>
            <a:pPr marL="45720" indent="0">
              <a:buNone/>
            </a:pPr>
            <a:r>
              <a:rPr lang="cs-CZ" dirty="0"/>
              <a:t>1. Chorovody </a:t>
            </a:r>
            <a:r>
              <a:rPr lang="cs-CZ" dirty="0" smtClean="0"/>
              <a:t>(Vynášení </a:t>
            </a:r>
            <a:r>
              <a:rPr lang="cs-CZ" dirty="0"/>
              <a:t>smrti, Kot, Zlatá brána, Chození s </a:t>
            </a:r>
            <a:r>
              <a:rPr lang="cs-CZ" dirty="0" smtClean="0"/>
              <a:t>létem)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2. Kola </a:t>
            </a:r>
            <a:r>
              <a:rPr lang="cs-CZ" dirty="0" smtClean="0"/>
              <a:t>(Chodské</a:t>
            </a:r>
            <a:r>
              <a:rPr lang="cs-CZ" dirty="0"/>
              <a:t>, Jihočeské </a:t>
            </a:r>
            <a:r>
              <a:rPr lang="cs-CZ" dirty="0" smtClean="0"/>
              <a:t>kolečko)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3. Skoky </a:t>
            </a:r>
            <a:r>
              <a:rPr lang="cs-CZ" dirty="0" smtClean="0"/>
              <a:t>(Odzemek</a:t>
            </a:r>
            <a:r>
              <a:rPr lang="cs-CZ" dirty="0"/>
              <a:t>, </a:t>
            </a:r>
            <a:r>
              <a:rPr lang="cs-CZ" dirty="0" err="1"/>
              <a:t>Ondráš</a:t>
            </a:r>
            <a:r>
              <a:rPr lang="cs-CZ" dirty="0"/>
              <a:t>, </a:t>
            </a:r>
            <a:r>
              <a:rPr lang="cs-CZ" dirty="0" smtClean="0"/>
              <a:t>Verbuňk)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4. Točivé tance </a:t>
            </a:r>
            <a:r>
              <a:rPr lang="cs-CZ" dirty="0" smtClean="0"/>
              <a:t>(Sedlácká</a:t>
            </a:r>
            <a:r>
              <a:rPr lang="cs-CZ" dirty="0"/>
              <a:t>, </a:t>
            </a:r>
            <a:r>
              <a:rPr lang="cs-CZ" dirty="0" err="1"/>
              <a:t>Danaj</a:t>
            </a:r>
            <a:r>
              <a:rPr lang="cs-CZ" dirty="0"/>
              <a:t>, Skočná, Točená, </a:t>
            </a:r>
            <a:r>
              <a:rPr lang="cs-CZ" dirty="0" smtClean="0"/>
              <a:t>Starodávný)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5. Figurální tance </a:t>
            </a:r>
            <a:r>
              <a:rPr lang="cs-CZ" dirty="0" smtClean="0"/>
              <a:t>(Hulán</a:t>
            </a:r>
            <a:r>
              <a:rPr lang="cs-CZ" dirty="0"/>
              <a:t>, Husar. </a:t>
            </a:r>
            <a:r>
              <a:rPr lang="cs-CZ" dirty="0" err="1"/>
              <a:t>Kalamjka</a:t>
            </a:r>
            <a:r>
              <a:rPr lang="cs-CZ" dirty="0"/>
              <a:t>, </a:t>
            </a:r>
            <a:r>
              <a:rPr lang="cs-CZ" dirty="0" smtClean="0"/>
              <a:t>Maděra)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- Tance se střídavým taktem, Mateníky </a:t>
            </a:r>
            <a:r>
              <a:rPr lang="cs-CZ" dirty="0" smtClean="0"/>
              <a:t>(</a:t>
            </a:r>
            <a:r>
              <a:rPr lang="cs-CZ" dirty="0" err="1" smtClean="0"/>
              <a:t>Talán</a:t>
            </a:r>
            <a:r>
              <a:rPr lang="cs-CZ" dirty="0"/>
              <a:t>, </a:t>
            </a:r>
            <a:r>
              <a:rPr lang="cs-CZ" dirty="0" err="1"/>
              <a:t>Vejr</a:t>
            </a:r>
            <a:r>
              <a:rPr lang="cs-CZ" dirty="0"/>
              <a:t>, </a:t>
            </a:r>
            <a:r>
              <a:rPr lang="cs-CZ" dirty="0" smtClean="0"/>
              <a:t>Jidáš)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- Čtverylky </a:t>
            </a:r>
            <a:r>
              <a:rPr lang="cs-CZ" dirty="0" smtClean="0"/>
              <a:t>(</a:t>
            </a:r>
            <a:r>
              <a:rPr lang="cs-CZ" dirty="0" err="1" smtClean="0"/>
              <a:t>Čtyřpárová</a:t>
            </a:r>
            <a:r>
              <a:rPr lang="cs-CZ" dirty="0"/>
              <a:t>, </a:t>
            </a:r>
            <a:r>
              <a:rPr lang="cs-CZ" dirty="0" smtClean="0"/>
              <a:t>Křižák)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6. Kolové tance </a:t>
            </a:r>
            <a:r>
              <a:rPr lang="cs-CZ" dirty="0" smtClean="0"/>
              <a:t>(Valčík</a:t>
            </a:r>
            <a:r>
              <a:rPr lang="cs-CZ" dirty="0"/>
              <a:t>, Kvapík, </a:t>
            </a:r>
            <a:r>
              <a:rPr lang="cs-CZ" dirty="0" smtClean="0"/>
              <a:t>Polka)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>
                <a:solidFill>
                  <a:prstClr val="white"/>
                </a:solidFill>
              </a:rPr>
              <a:t>Lidové tance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200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 smtClean="0"/>
              <a:t>Folklorní oblasti</a:t>
            </a:r>
            <a:endParaRPr lang="cs-CZ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9"/>
            <a:ext cx="8352928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951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1. </a:t>
            </a:r>
            <a:r>
              <a:rPr lang="cs-CZ" dirty="0" err="1"/>
              <a:t>Kozácko</a:t>
            </a:r>
            <a:r>
              <a:rPr lang="cs-CZ" dirty="0"/>
              <a:t> </a:t>
            </a:r>
            <a:r>
              <a:rPr lang="cs-CZ" dirty="0" smtClean="0"/>
              <a:t>		2</a:t>
            </a:r>
            <a:r>
              <a:rPr lang="cs-CZ" dirty="0"/>
              <a:t>. Blata</a:t>
            </a:r>
          </a:p>
          <a:p>
            <a:r>
              <a:rPr lang="cs-CZ" dirty="0"/>
              <a:t>3. Doudleby </a:t>
            </a:r>
            <a:r>
              <a:rPr lang="cs-CZ" dirty="0" smtClean="0"/>
              <a:t>		4</a:t>
            </a:r>
            <a:r>
              <a:rPr lang="cs-CZ" dirty="0"/>
              <a:t>. </a:t>
            </a:r>
            <a:r>
              <a:rPr lang="cs-CZ" dirty="0">
                <a:solidFill>
                  <a:srgbClr val="0070C0"/>
                </a:solidFill>
              </a:rPr>
              <a:t>Prácheňsko</a:t>
            </a:r>
          </a:p>
          <a:p>
            <a:r>
              <a:rPr lang="cs-CZ" dirty="0"/>
              <a:t>5. </a:t>
            </a:r>
            <a:r>
              <a:rPr lang="cs-CZ" dirty="0">
                <a:solidFill>
                  <a:srgbClr val="0070C0"/>
                </a:solidFill>
              </a:rPr>
              <a:t>Chodsko</a:t>
            </a:r>
            <a:r>
              <a:rPr lang="cs-CZ" dirty="0"/>
              <a:t> </a:t>
            </a:r>
            <a:r>
              <a:rPr lang="cs-CZ" dirty="0" smtClean="0"/>
              <a:t>		6</a:t>
            </a:r>
            <a:r>
              <a:rPr lang="cs-CZ" dirty="0"/>
              <a:t>. </a:t>
            </a:r>
            <a:r>
              <a:rPr lang="cs-CZ" dirty="0">
                <a:solidFill>
                  <a:srgbClr val="0070C0"/>
                </a:solidFill>
              </a:rPr>
              <a:t>Plzeňsko</a:t>
            </a:r>
          </a:p>
          <a:p>
            <a:r>
              <a:rPr lang="cs-CZ" dirty="0"/>
              <a:t>7. </a:t>
            </a:r>
            <a:r>
              <a:rPr lang="cs-CZ" dirty="0" err="1"/>
              <a:t>Stříbrsko</a:t>
            </a:r>
            <a:r>
              <a:rPr lang="cs-CZ" dirty="0"/>
              <a:t> </a:t>
            </a:r>
            <a:r>
              <a:rPr lang="cs-CZ" dirty="0" smtClean="0"/>
              <a:t>		8</a:t>
            </a:r>
            <a:r>
              <a:rPr lang="cs-CZ" dirty="0"/>
              <a:t>. </a:t>
            </a:r>
            <a:r>
              <a:rPr lang="cs-CZ" dirty="0" err="1"/>
              <a:t>Plasko</a:t>
            </a:r>
            <a:endParaRPr lang="cs-CZ" dirty="0"/>
          </a:p>
          <a:p>
            <a:r>
              <a:rPr lang="cs-CZ" dirty="0"/>
              <a:t>9. Karlovarsko </a:t>
            </a:r>
            <a:r>
              <a:rPr lang="cs-CZ" dirty="0" smtClean="0"/>
              <a:t>	10</a:t>
            </a:r>
            <a:r>
              <a:rPr lang="cs-CZ" dirty="0"/>
              <a:t>. Střední Čechy</a:t>
            </a:r>
          </a:p>
          <a:p>
            <a:r>
              <a:rPr lang="cs-CZ" dirty="0"/>
              <a:t>11. </a:t>
            </a:r>
            <a:r>
              <a:rPr lang="cs-CZ" dirty="0">
                <a:solidFill>
                  <a:srgbClr val="0070C0"/>
                </a:solidFill>
              </a:rPr>
              <a:t>Polabí </a:t>
            </a:r>
            <a:r>
              <a:rPr lang="cs-CZ" dirty="0" smtClean="0"/>
              <a:t>		12</a:t>
            </a:r>
            <a:r>
              <a:rPr lang="cs-CZ" dirty="0"/>
              <a:t>. Boleslavsko</a:t>
            </a:r>
          </a:p>
          <a:p>
            <a:r>
              <a:rPr lang="cs-CZ" dirty="0"/>
              <a:t>13. Podještědí </a:t>
            </a:r>
            <a:r>
              <a:rPr lang="cs-CZ" dirty="0" smtClean="0"/>
              <a:t>	14</a:t>
            </a:r>
            <a:r>
              <a:rPr lang="cs-CZ" dirty="0"/>
              <a:t>. </a:t>
            </a:r>
            <a:r>
              <a:rPr lang="cs-CZ" dirty="0">
                <a:solidFill>
                  <a:srgbClr val="0070C0"/>
                </a:solidFill>
              </a:rPr>
              <a:t>Podkrkonoší</a:t>
            </a:r>
          </a:p>
          <a:p>
            <a:r>
              <a:rPr lang="cs-CZ" dirty="0"/>
              <a:t>15. </a:t>
            </a:r>
            <a:r>
              <a:rPr lang="cs-CZ" dirty="0">
                <a:solidFill>
                  <a:srgbClr val="0070C0"/>
                </a:solidFill>
              </a:rPr>
              <a:t>Náchodsko</a:t>
            </a:r>
            <a:r>
              <a:rPr lang="cs-CZ" dirty="0"/>
              <a:t> </a:t>
            </a:r>
            <a:r>
              <a:rPr lang="cs-CZ" dirty="0" smtClean="0"/>
              <a:t>	16</a:t>
            </a:r>
            <a:r>
              <a:rPr lang="cs-CZ" dirty="0"/>
              <a:t>. Hradecko</a:t>
            </a:r>
          </a:p>
          <a:p>
            <a:r>
              <a:rPr lang="cs-CZ" dirty="0"/>
              <a:t>17. </a:t>
            </a:r>
            <a:r>
              <a:rPr lang="cs-CZ" dirty="0" err="1" smtClean="0"/>
              <a:t>Litomyšlsko</a:t>
            </a:r>
            <a:r>
              <a:rPr lang="cs-CZ" dirty="0" smtClean="0"/>
              <a:t>	18</a:t>
            </a:r>
            <a:r>
              <a:rPr lang="cs-CZ" dirty="0"/>
              <a:t>. Horácko</a:t>
            </a:r>
          </a:p>
          <a:p>
            <a:r>
              <a:rPr lang="cs-CZ" dirty="0"/>
              <a:t>19. </a:t>
            </a:r>
            <a:r>
              <a:rPr lang="cs-CZ" dirty="0" err="1"/>
              <a:t>Podhorácko</a:t>
            </a:r>
            <a:r>
              <a:rPr lang="cs-CZ" dirty="0"/>
              <a:t> </a:t>
            </a:r>
            <a:r>
              <a:rPr lang="cs-CZ" dirty="0" smtClean="0"/>
              <a:t>	20</a:t>
            </a:r>
            <a:r>
              <a:rPr lang="cs-CZ" dirty="0"/>
              <a:t>. Brněnsko</a:t>
            </a:r>
          </a:p>
          <a:p>
            <a:r>
              <a:rPr lang="cs-CZ" dirty="0"/>
              <a:t>21. </a:t>
            </a:r>
            <a:r>
              <a:rPr lang="cs-CZ" dirty="0" smtClean="0">
                <a:solidFill>
                  <a:srgbClr val="0070C0"/>
                </a:solidFill>
              </a:rPr>
              <a:t>Haná</a:t>
            </a:r>
            <a:r>
              <a:rPr lang="cs-CZ" dirty="0" smtClean="0"/>
              <a:t>		22</a:t>
            </a:r>
            <a:r>
              <a:rPr lang="cs-CZ" dirty="0"/>
              <a:t>. Slezsko</a:t>
            </a:r>
          </a:p>
          <a:p>
            <a:r>
              <a:rPr lang="cs-CZ" dirty="0"/>
              <a:t>23. </a:t>
            </a:r>
            <a:r>
              <a:rPr lang="cs-CZ" dirty="0">
                <a:solidFill>
                  <a:srgbClr val="0070C0"/>
                </a:solidFill>
              </a:rPr>
              <a:t>Lašsko</a:t>
            </a:r>
            <a:r>
              <a:rPr lang="cs-CZ" dirty="0"/>
              <a:t> </a:t>
            </a:r>
            <a:r>
              <a:rPr lang="cs-CZ" dirty="0" smtClean="0"/>
              <a:t>		24</a:t>
            </a:r>
            <a:r>
              <a:rPr lang="cs-CZ" dirty="0"/>
              <a:t>. </a:t>
            </a:r>
            <a:r>
              <a:rPr lang="cs-CZ" dirty="0">
                <a:solidFill>
                  <a:srgbClr val="0070C0"/>
                </a:solidFill>
              </a:rPr>
              <a:t>Valašsko</a:t>
            </a:r>
          </a:p>
          <a:p>
            <a:r>
              <a:rPr lang="cs-CZ" dirty="0"/>
              <a:t>25. </a:t>
            </a:r>
            <a:r>
              <a:rPr lang="cs-CZ" dirty="0">
                <a:solidFill>
                  <a:srgbClr val="0070C0"/>
                </a:solidFill>
              </a:rPr>
              <a:t>Moravské Slovácko</a:t>
            </a:r>
          </a:p>
          <a:p>
            <a:r>
              <a:rPr lang="cs-CZ" dirty="0"/>
              <a:t>a/Kyjovsko * b/Dolňácko * c/</a:t>
            </a:r>
            <a:r>
              <a:rPr lang="cs-CZ" dirty="0" err="1"/>
              <a:t>Horňácko</a:t>
            </a:r>
            <a:endParaRPr lang="cs-CZ" dirty="0"/>
          </a:p>
          <a:p>
            <a:r>
              <a:rPr lang="cs-CZ" dirty="0"/>
              <a:t>d/Podluží * e/Luhačovické Zálesí * f/Moravské Kopanice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>
                <a:solidFill>
                  <a:prstClr val="white"/>
                </a:solidFill>
              </a:rPr>
              <a:t>Folklorní oblasti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766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www.youtube.com/watch?v=bfseeI54y9U</a:t>
            </a:r>
            <a:r>
              <a:rPr lang="cs-CZ" dirty="0" smtClean="0"/>
              <a:t> – chorovody</a:t>
            </a:r>
          </a:p>
          <a:p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www.youtube.com/watch?v=9CfyNF4y-1c</a:t>
            </a:r>
            <a:r>
              <a:rPr lang="cs-CZ" dirty="0" smtClean="0"/>
              <a:t> – chodská kola</a:t>
            </a:r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www.youtube.com/watch?v=Bkhh0tHALeA</a:t>
            </a:r>
            <a:r>
              <a:rPr lang="cs-CZ" dirty="0" smtClean="0"/>
              <a:t> – odzemek</a:t>
            </a:r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www.youtube.com/watch?v=1175H5tMREw</a:t>
            </a:r>
            <a:r>
              <a:rPr lang="cs-CZ" dirty="0" smtClean="0"/>
              <a:t> – skočná (točivé tance)</a:t>
            </a:r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www.youtube.com/watch?v=mdD8E2bADMk</a:t>
            </a:r>
            <a:r>
              <a:rPr lang="cs-CZ" dirty="0" smtClean="0"/>
              <a:t> – Kalamajka</a:t>
            </a:r>
          </a:p>
          <a:p>
            <a:r>
              <a:rPr lang="cs-CZ" dirty="0">
                <a:hlinkClick r:id="rId7"/>
              </a:rPr>
              <a:t>http://</a:t>
            </a:r>
            <a:r>
              <a:rPr lang="cs-CZ" dirty="0" smtClean="0">
                <a:hlinkClick r:id="rId7"/>
              </a:rPr>
              <a:t>www.youtube.com/watch?v=U-v8fK8NFpM</a:t>
            </a:r>
            <a:r>
              <a:rPr lang="cs-CZ" dirty="0" smtClean="0"/>
              <a:t> – Mateníky</a:t>
            </a:r>
          </a:p>
          <a:p>
            <a:r>
              <a:rPr lang="cs-CZ" dirty="0">
                <a:hlinkClick r:id="rId8"/>
              </a:rPr>
              <a:t>http://</a:t>
            </a:r>
            <a:r>
              <a:rPr lang="cs-CZ" dirty="0" smtClean="0">
                <a:hlinkClick r:id="rId8"/>
              </a:rPr>
              <a:t>www.youtube.com/watch?v=3A7Uf-PGzgc</a:t>
            </a:r>
            <a:r>
              <a:rPr lang="cs-CZ" dirty="0" smtClean="0"/>
              <a:t> - Kvapík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smtClean="0"/>
              <a:t>Ukázky lidových tanců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2898066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Balet</a:t>
            </a:r>
          </a:p>
          <a:p>
            <a:r>
              <a:rPr lang="cs-CZ" dirty="0"/>
              <a:t>technika a provedení jednotlivých prvků jsou přesně </a:t>
            </a:r>
            <a:r>
              <a:rPr lang="cs-CZ" dirty="0" smtClean="0"/>
              <a:t>stanovené</a:t>
            </a:r>
          </a:p>
          <a:p>
            <a:r>
              <a:rPr lang="cs-CZ" dirty="0" smtClean="0"/>
              <a:t>dává </a:t>
            </a:r>
            <a:r>
              <a:rPr lang="cs-CZ" dirty="0"/>
              <a:t>základ mnoha novodobým tanečním </a:t>
            </a:r>
            <a:r>
              <a:rPr lang="cs-CZ" dirty="0" smtClean="0"/>
              <a:t>technikám</a:t>
            </a:r>
          </a:p>
          <a:p>
            <a:r>
              <a:rPr lang="cs-CZ" dirty="0"/>
              <a:t>forma scénického tance může být jak samostatným dílem, tak i součástí nějakého celku, například </a:t>
            </a:r>
            <a:r>
              <a:rPr lang="cs-CZ" dirty="0" smtClean="0"/>
              <a:t>opery</a:t>
            </a:r>
          </a:p>
          <a:p>
            <a:r>
              <a:rPr lang="cs-CZ" dirty="0" smtClean="0"/>
              <a:t>počátky </a:t>
            </a:r>
            <a:r>
              <a:rPr lang="cs-CZ" dirty="0"/>
              <a:t>baletu lze najít již v 15. století v Itálii, která byla v té době kolébkou renesance </a:t>
            </a:r>
            <a:endParaRPr lang="cs-CZ" dirty="0" smtClean="0"/>
          </a:p>
          <a:p>
            <a:r>
              <a:rPr lang="cs-CZ" dirty="0"/>
              <a:t>17. a 18. století - Ludvík </a:t>
            </a:r>
            <a:r>
              <a:rPr lang="cs-CZ" dirty="0" smtClean="0"/>
              <a:t>XIV. –francouzský vládce, tanečník (dvorní balet)</a:t>
            </a:r>
          </a:p>
          <a:p>
            <a:r>
              <a:rPr lang="cs-CZ" dirty="0" smtClean="0"/>
              <a:t>Nejznámější balety </a:t>
            </a:r>
            <a:r>
              <a:rPr lang="cs-CZ" dirty="0"/>
              <a:t>- Spící krasavice (1890), Louskáček (1892), Labutí jezero (1895), Pták ohnivák, Romeo a Julie, Popelka či Don </a:t>
            </a:r>
            <a:r>
              <a:rPr lang="cs-CZ" dirty="0" smtClean="0"/>
              <a:t>Quijote</a:t>
            </a:r>
          </a:p>
          <a:p>
            <a:r>
              <a:rPr lang="cs-CZ" dirty="0"/>
              <a:t>Skladatelé - Petr </a:t>
            </a:r>
            <a:r>
              <a:rPr lang="cs-CZ" dirty="0" err="1"/>
              <a:t>Iljič</a:t>
            </a:r>
            <a:r>
              <a:rPr lang="cs-CZ" dirty="0"/>
              <a:t> Čajkovskij, Jacques </a:t>
            </a:r>
            <a:r>
              <a:rPr lang="cs-CZ" dirty="0" err="1"/>
              <a:t>Offenbach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Klasický tanec</a:t>
            </a:r>
            <a:endParaRPr lang="cs-CZ" sz="5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234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www.youtube.com/watch?v=iPzgdmKUiI8</a:t>
            </a:r>
            <a:r>
              <a:rPr lang="cs-CZ" dirty="0" smtClean="0"/>
              <a:t> – Labutí jezero</a:t>
            </a:r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www.youtube.com/watch?v=cbtFCAz_6lo</a:t>
            </a:r>
            <a:r>
              <a:rPr lang="cs-CZ" dirty="0" smtClean="0"/>
              <a:t> – Louskáček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smtClean="0">
                <a:solidFill>
                  <a:srgbClr val="C66951">
                    <a:lumMod val="40000"/>
                    <a:lumOff val="60000"/>
                  </a:srgbClr>
                </a:solidFill>
              </a:rPr>
              <a:t>Ukázky Klasického tance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207065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441</TotalTime>
  <Words>962</Words>
  <Application>Microsoft Office PowerPoint</Application>
  <PresentationFormat>Předvádění na obrazovce (4:3)</PresentationFormat>
  <Paragraphs>129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Mřížka</vt:lpstr>
      <vt:lpstr>Tance</vt:lpstr>
      <vt:lpstr>Diferenciace</vt:lpstr>
      <vt:lpstr>Lidové tance</vt:lpstr>
      <vt:lpstr>Lidové tance</vt:lpstr>
      <vt:lpstr>Folklorní oblasti</vt:lpstr>
      <vt:lpstr>Folklorní oblasti</vt:lpstr>
      <vt:lpstr>Ukázky lidových tanců</vt:lpstr>
      <vt:lpstr>Klasický tanec</vt:lpstr>
      <vt:lpstr>Ukázky Klasického tance</vt:lpstr>
      <vt:lpstr>Moderní a jazzový tanec </vt:lpstr>
      <vt:lpstr>Techniky moderního tance</vt:lpstr>
      <vt:lpstr>Techniky moderního tance</vt:lpstr>
      <vt:lpstr>Ukázky Moderního a jazzového tance </vt:lpstr>
      <vt:lpstr>Společenský tanec</vt:lpstr>
      <vt:lpstr>Ukázky společenských tanců</vt:lpstr>
      <vt:lpstr>Současné taneční styly </vt:lpstr>
      <vt:lpstr>Současné taneční styly </vt:lpstr>
      <vt:lpstr>Ukázky současných tanečních stylů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Tance</dc:title>
  <dc:creator>User</dc:creator>
  <cp:lastModifiedBy>User</cp:lastModifiedBy>
  <cp:revision>75</cp:revision>
  <dcterms:created xsi:type="dcterms:W3CDTF">2013-12-01T09:32:55Z</dcterms:created>
  <dcterms:modified xsi:type="dcterms:W3CDTF">2013-12-01T17:08:06Z</dcterms:modified>
</cp:coreProperties>
</file>