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71" r:id="rId5"/>
    <p:sldId id="272" r:id="rId6"/>
    <p:sldId id="266" r:id="rId7"/>
    <p:sldId id="267" r:id="rId8"/>
    <p:sldId id="260" r:id="rId9"/>
    <p:sldId id="268" r:id="rId10"/>
    <p:sldId id="264" r:id="rId11"/>
    <p:sldId id="269" r:id="rId12"/>
    <p:sldId id="270" r:id="rId13"/>
    <p:sldId id="263" r:id="rId14"/>
    <p:sldId id="27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1" autoAdjust="0"/>
    <p:restoredTop sz="94660"/>
  </p:normalViewPr>
  <p:slideViewPr>
    <p:cSldViewPr>
      <p:cViewPr>
        <p:scale>
          <a:sx n="100" d="100"/>
          <a:sy n="100" d="100"/>
        </p:scale>
        <p:origin x="-672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4D27406-C1FC-435F-9CC5-CC974CC9630B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0AD80C3-7D4F-4A83-A480-2AD09C17092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27406-C1FC-435F-9CC5-CC974CC9630B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D80C3-7D4F-4A83-A480-2AD09C170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4D27406-C1FC-435F-9CC5-CC974CC9630B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AD80C3-7D4F-4A83-A480-2AD09C170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27406-C1FC-435F-9CC5-CC974CC9630B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D80C3-7D4F-4A83-A480-2AD09C170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D27406-C1FC-435F-9CC5-CC974CC9630B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0AD80C3-7D4F-4A83-A480-2AD09C17092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27406-C1FC-435F-9CC5-CC974CC9630B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D80C3-7D4F-4A83-A480-2AD09C170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27406-C1FC-435F-9CC5-CC974CC9630B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D80C3-7D4F-4A83-A480-2AD09C170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27406-C1FC-435F-9CC5-CC974CC9630B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D80C3-7D4F-4A83-A480-2AD09C170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D27406-C1FC-435F-9CC5-CC974CC9630B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D80C3-7D4F-4A83-A480-2AD09C170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27406-C1FC-435F-9CC5-CC974CC9630B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D80C3-7D4F-4A83-A480-2AD09C170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27406-C1FC-435F-9CC5-CC974CC9630B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D80C3-7D4F-4A83-A480-2AD09C17092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4D27406-C1FC-435F-9CC5-CC974CC9630B}" type="datetimeFigureOut">
              <a:rPr lang="cs-CZ" smtClean="0"/>
              <a:t>1.12.2013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0AD80C3-7D4F-4A83-A480-2AD09C17092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4OWd2q9nKjw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9DCzkqjYZ0" TargetMode="External"/><Relationship Id="rId2" Type="http://schemas.openxmlformats.org/officeDocument/2006/relationships/hyperlink" Target="http://www.youtube.com/watch?v=giT7aJE5ed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4OWd2q9nKjw" TargetMode="External"/><Relationship Id="rId5" Type="http://schemas.openxmlformats.org/officeDocument/2006/relationships/hyperlink" Target="http://www.youtube.com/watch?v=_eY2pnXk8fM" TargetMode="External"/><Relationship Id="rId4" Type="http://schemas.openxmlformats.org/officeDocument/2006/relationships/hyperlink" Target="http://www.youtube.com/watch?v=ASBEGk4z07M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900" b="1" dirty="0" smtClean="0"/>
              <a:t>Gymnastický/sportovní</a:t>
            </a:r>
            <a:r>
              <a:rPr lang="cs-CZ" b="1" dirty="0" smtClean="0"/>
              <a:t> aerobik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940274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44824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4486275"/>
            <a:ext cx="2667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486275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068960"/>
            <a:ext cx="25431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781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Soutěžní </a:t>
            </a:r>
            <a:r>
              <a:rPr lang="cs-CZ" dirty="0" smtClean="0"/>
              <a:t>Kategorie </a:t>
            </a:r>
            <a:br>
              <a:rPr lang="cs-CZ" dirty="0" smtClean="0"/>
            </a:br>
            <a:r>
              <a:rPr lang="cs-CZ" dirty="0" smtClean="0">
                <a:solidFill>
                  <a:srgbClr val="00B050"/>
                </a:solidFill>
              </a:rPr>
              <a:t>FISAF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Muži</a:t>
            </a:r>
            <a:endParaRPr lang="cs-CZ" dirty="0"/>
          </a:p>
          <a:p>
            <a:r>
              <a:rPr lang="cs-CZ" dirty="0"/>
              <a:t>Ženy</a:t>
            </a:r>
          </a:p>
          <a:p>
            <a:r>
              <a:rPr lang="cs-CZ" dirty="0"/>
              <a:t>Páry (</a:t>
            </a:r>
            <a:r>
              <a:rPr lang="cs-CZ" dirty="0" smtClean="0"/>
              <a:t>koedukované)</a:t>
            </a:r>
            <a:endParaRPr lang="cs-CZ" dirty="0"/>
          </a:p>
          <a:p>
            <a:r>
              <a:rPr lang="cs-CZ" dirty="0" smtClean="0"/>
              <a:t>Týmy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Fitness </a:t>
            </a:r>
            <a:r>
              <a:rPr lang="cs-CZ" dirty="0" smtClean="0">
                <a:solidFill>
                  <a:srgbClr val="00B050"/>
                </a:solidFill>
              </a:rPr>
              <a:t>týmy</a:t>
            </a:r>
          </a:p>
          <a:p>
            <a:r>
              <a:rPr lang="cs-CZ" dirty="0" smtClean="0"/>
              <a:t>6-8 </a:t>
            </a:r>
            <a:r>
              <a:rPr lang="cs-CZ" dirty="0"/>
              <a:t>členů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Aerobik</a:t>
            </a:r>
          </a:p>
          <a:p>
            <a:r>
              <a:rPr lang="cs-CZ" dirty="0" smtClean="0"/>
              <a:t>Step </a:t>
            </a:r>
            <a:r>
              <a:rPr lang="cs-CZ" dirty="0" smtClean="0">
                <a:solidFill>
                  <a:srgbClr val="FF0000"/>
                </a:solidFill>
              </a:rPr>
              <a:t>ukázka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www.youtube.com/watch?v=4OWd2q9nKjw</a:t>
            </a:r>
            <a:endParaRPr lang="cs-CZ" dirty="0" smtClean="0"/>
          </a:p>
          <a:p>
            <a:r>
              <a:rPr lang="cs-CZ" dirty="0"/>
              <a:t>H</a:t>
            </a:r>
            <a:r>
              <a:rPr lang="cs-CZ" dirty="0" smtClean="0"/>
              <a:t>ip hop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544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Povinné, povinně volitelné cviky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prvky síly horních končetin (kliky ve vzporu, </a:t>
            </a:r>
            <a:r>
              <a:rPr lang="cs-CZ" dirty="0" err="1" smtClean="0"/>
              <a:t>trojoporové</a:t>
            </a:r>
            <a:r>
              <a:rPr lang="cs-CZ" dirty="0" smtClean="0"/>
              <a:t> kliky, </a:t>
            </a:r>
            <a:r>
              <a:rPr lang="cs-CZ" dirty="0" err="1" smtClean="0"/>
              <a:t>dvojoporové</a:t>
            </a:r>
            <a:r>
              <a:rPr lang="cs-CZ" dirty="0" smtClean="0"/>
              <a:t> kliky)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prvky explozivní síly dolních končetin (skoky)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rvky flexibility (švihy přednožmo, únožmo dolními končetinami,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498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technické provedení prvků obtížnosti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ostrost pohybu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yužití závodní plochy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avázání kontaktu s diváky (</a:t>
            </a:r>
            <a:r>
              <a:rPr lang="cs-CZ" dirty="0" err="1" smtClean="0"/>
              <a:t>showmanship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synchronizace (páry, týmy, tria)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621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www.youtube.com/watch?v=giT7aJE5edo</a:t>
            </a:r>
            <a:r>
              <a:rPr lang="cs-CZ" dirty="0" smtClean="0"/>
              <a:t> - muži</a:t>
            </a:r>
          </a:p>
          <a:p>
            <a:endParaRPr lang="cs-CZ" dirty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www.youtube.com/watch?v=n9DCzkqjYZ0</a:t>
            </a:r>
            <a:r>
              <a:rPr lang="cs-CZ" dirty="0" smtClean="0"/>
              <a:t> – páry</a:t>
            </a:r>
          </a:p>
          <a:p>
            <a:endParaRPr lang="cs-CZ" dirty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www.youtube.com/watch?v=ASBEGk4z07M</a:t>
            </a:r>
            <a:r>
              <a:rPr lang="cs-CZ" dirty="0" smtClean="0"/>
              <a:t> – tria</a:t>
            </a:r>
          </a:p>
          <a:p>
            <a:endParaRPr lang="cs-CZ" dirty="0"/>
          </a:p>
          <a:p>
            <a:r>
              <a:rPr lang="cs-CZ" dirty="0">
                <a:hlinkClick r:id="rId5"/>
              </a:rPr>
              <a:t>http://www.youtube.com/watch?v=_</a:t>
            </a:r>
            <a:r>
              <a:rPr lang="cs-CZ" dirty="0" smtClean="0">
                <a:hlinkClick r:id="rId5"/>
              </a:rPr>
              <a:t>eY2pnXk8fM</a:t>
            </a:r>
            <a:r>
              <a:rPr lang="cs-CZ" dirty="0" smtClean="0"/>
              <a:t> – týmy</a:t>
            </a:r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www.youtube.com/watch?v=4OWd2q9nKjw</a:t>
            </a:r>
            <a:r>
              <a:rPr lang="cs-CZ" dirty="0" smtClean="0"/>
              <a:t> – </a:t>
            </a:r>
            <a:r>
              <a:rPr lang="cs-CZ" dirty="0" err="1" smtClean="0"/>
              <a:t>fisaf</a:t>
            </a:r>
            <a:r>
              <a:rPr lang="cs-CZ" dirty="0" smtClean="0"/>
              <a:t> stepy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027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v pedagogické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Zařazení základních kroků aerobiku do rozcvičení</a:t>
            </a:r>
          </a:p>
          <a:p>
            <a:endParaRPr lang="cs-CZ" dirty="0" smtClean="0"/>
          </a:p>
          <a:p>
            <a:r>
              <a:rPr lang="cs-CZ" dirty="0" smtClean="0"/>
              <a:t>Zařazení aerobních choreografií do hlavní části hodiny</a:t>
            </a:r>
          </a:p>
          <a:p>
            <a:endParaRPr lang="cs-CZ" dirty="0" smtClean="0"/>
          </a:p>
          <a:p>
            <a:r>
              <a:rPr lang="cs-CZ" dirty="0" smtClean="0"/>
              <a:t>Aerobik Master </a:t>
            </a:r>
            <a:r>
              <a:rPr lang="cs-CZ" dirty="0" err="1" smtClean="0"/>
              <a:t>Class</a:t>
            </a:r>
            <a:r>
              <a:rPr lang="cs-CZ" dirty="0" smtClean="0"/>
              <a:t> – soutěžní forma komerčního aerobiku, kdy lektor učí choreografii a cvičenci se snaží co nejrychleji a technicky správně zachytit jednotlivé kroky a jejich kombinace.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21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Obecná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neolympijské sportovní odvětví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individuální sportovní odvětví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technicko-koordinační</a:t>
            </a:r>
            <a:r>
              <a:rPr lang="cs-CZ" dirty="0" smtClean="0"/>
              <a:t> </a:t>
            </a:r>
            <a:r>
              <a:rPr lang="cs-CZ" dirty="0"/>
              <a:t>sportovní </a:t>
            </a:r>
            <a:r>
              <a:rPr lang="cs-CZ" dirty="0" smtClean="0"/>
              <a:t>odvětví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ukázka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61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Historie aerobního cvičení</a:t>
            </a:r>
            <a:br>
              <a:rPr lang="cs-CZ" sz="3600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Kenneth Cooper - jako první definoval aerobní cvičení</a:t>
            </a:r>
          </a:p>
          <a:p>
            <a:endParaRPr lang="cs-CZ" dirty="0"/>
          </a:p>
          <a:p>
            <a:r>
              <a:rPr lang="cs-CZ" dirty="0" smtClean="0"/>
              <a:t>„…. základní cvičení, na nichž by měl být založen každý tréninkový program.  </a:t>
            </a:r>
            <a:r>
              <a:rPr lang="cs-CZ" dirty="0"/>
              <a:t>Tato </a:t>
            </a:r>
            <a:r>
              <a:rPr lang="cs-CZ" dirty="0" smtClean="0"/>
              <a:t>cvičení </a:t>
            </a:r>
            <a:r>
              <a:rPr lang="cs-CZ" dirty="0"/>
              <a:t>vyžadují kyslík, nevzniká </a:t>
            </a:r>
            <a:r>
              <a:rPr lang="cs-CZ" dirty="0" smtClean="0"/>
              <a:t>tak nežádoucí </a:t>
            </a:r>
            <a:r>
              <a:rPr lang="cs-CZ" dirty="0"/>
              <a:t>kyslíkový dluh, takže mohou být </a:t>
            </a:r>
            <a:r>
              <a:rPr lang="cs-CZ" dirty="0" smtClean="0"/>
              <a:t>prováděna </a:t>
            </a:r>
            <a:r>
              <a:rPr lang="cs-CZ" dirty="0"/>
              <a:t>po dlouhou dobu</a:t>
            </a:r>
            <a:r>
              <a:rPr lang="cs-CZ" dirty="0" smtClean="0"/>
              <a:t>.“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92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Historie aerobního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Jackie</a:t>
            </a:r>
            <a:r>
              <a:rPr lang="cs-CZ" dirty="0" smtClean="0"/>
              <a:t> </a:t>
            </a:r>
            <a:r>
              <a:rPr lang="cs-CZ" dirty="0" err="1" smtClean="0"/>
              <a:t>Sorens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Na základě teoretických poznatků K. Coopera, vytvořila kondiční cvičení s </a:t>
            </a:r>
            <a:r>
              <a:rPr lang="cs-CZ" dirty="0" smtClean="0"/>
              <a:t>hudbou pro ženy z Air </a:t>
            </a:r>
            <a:r>
              <a:rPr lang="cs-CZ" dirty="0" err="1" smtClean="0"/>
              <a:t>Force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počátkem 90. let minulého století se z USA a </a:t>
            </a:r>
          </a:p>
          <a:p>
            <a:pPr marL="0" indent="0">
              <a:buNone/>
            </a:pPr>
            <a:r>
              <a:rPr lang="cs-CZ" dirty="0"/>
              <a:t>Austrálie dostal přes Evropu až do České republiky</a:t>
            </a:r>
          </a:p>
          <a:p>
            <a:endParaRPr lang="cs-CZ" dirty="0" smtClean="0"/>
          </a:p>
          <a:p>
            <a:r>
              <a:rPr lang="cs-CZ" dirty="0" smtClean="0"/>
              <a:t>propagátorka aerobiku herečka Jane Fondová, u nás Olga Šípková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8344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Historie soutěžního aerobiku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 tanečního komerčního aerobiku</a:t>
            </a:r>
          </a:p>
          <a:p>
            <a:r>
              <a:rPr lang="cs-CZ" dirty="0" smtClean="0"/>
              <a:t>1983 – první dvě organizace pro soutěžní (závodní) aerobik – USA, Japonsko</a:t>
            </a:r>
          </a:p>
          <a:p>
            <a:r>
              <a:rPr lang="cs-CZ" dirty="0" smtClean="0"/>
              <a:t>1990 – organizace FISAF (ČR v roce 1993)</a:t>
            </a:r>
          </a:p>
          <a:p>
            <a:r>
              <a:rPr lang="cs-CZ" dirty="0" smtClean="0"/>
              <a:t>1995 – organizace FIG zařadila soutěžní aerobik do své struktury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425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Cíl výkonu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prezentace soutěžní sestavy </a:t>
            </a:r>
            <a:r>
              <a:rPr lang="cs-CZ" dirty="0"/>
              <a:t>za doprovodu hudby o délce mezi 1 min </a:t>
            </a:r>
            <a:r>
              <a:rPr lang="cs-CZ" dirty="0" smtClean="0"/>
              <a:t>30 </a:t>
            </a:r>
            <a:r>
              <a:rPr lang="cs-CZ" dirty="0"/>
              <a:t>sec a 2 </a:t>
            </a:r>
            <a:r>
              <a:rPr lang="cs-CZ" dirty="0" smtClean="0"/>
              <a:t>min</a:t>
            </a:r>
          </a:p>
          <a:p>
            <a:endParaRPr lang="cs-CZ" dirty="0" smtClean="0"/>
          </a:p>
          <a:p>
            <a:r>
              <a:rPr lang="cs-CZ" dirty="0" smtClean="0"/>
              <a:t>zařazení povinných </a:t>
            </a:r>
            <a:r>
              <a:rPr lang="cs-CZ" dirty="0"/>
              <a:t>prvků propojených krokovými a skokovými vazbami doprovázenými pohyby </a:t>
            </a:r>
            <a:r>
              <a:rPr lang="cs-CZ" dirty="0" smtClean="0"/>
              <a:t>pažemi</a:t>
            </a:r>
          </a:p>
          <a:p>
            <a:endParaRPr lang="cs-CZ" dirty="0" smtClean="0"/>
          </a:p>
          <a:p>
            <a:r>
              <a:rPr lang="cs-CZ" dirty="0" smtClean="0"/>
              <a:t>využití celé závodní plochy (7x7m)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05223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/>
              <a:t>Gymnastický/sportovní aerobik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střídání prvků </a:t>
            </a:r>
            <a:r>
              <a:rPr lang="cs-CZ" dirty="0"/>
              <a:t>ve stoje s prvky na </a:t>
            </a:r>
            <a:r>
              <a:rPr lang="cs-CZ" dirty="0" smtClean="0"/>
              <a:t>zemi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navázání </a:t>
            </a:r>
            <a:r>
              <a:rPr lang="cs-CZ" dirty="0"/>
              <a:t>kontaktu s diváky a rozhodčími prostřednictvím gest a výrazu </a:t>
            </a:r>
            <a:r>
              <a:rPr lang="cs-CZ" dirty="0" smtClean="0"/>
              <a:t>obličeje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maximální </a:t>
            </a:r>
            <a:r>
              <a:rPr lang="cs-CZ" dirty="0"/>
              <a:t>nároky na techniku provedení vazeb, prvků obtížnosti a fyzickou zdatnost závodníků.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649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600" dirty="0" smtClean="0"/>
              <a:t>Gymnastický aerobik</a:t>
            </a:r>
            <a:endParaRPr lang="cs-CZ" sz="26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 smtClean="0">
                <a:solidFill>
                  <a:srgbClr val="00B050"/>
                </a:solidFill>
              </a:rPr>
              <a:t>Sportovní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sz="3000" dirty="0" smtClean="0">
                <a:solidFill>
                  <a:srgbClr val="00B050"/>
                </a:solidFill>
              </a:rPr>
              <a:t>aerobik</a:t>
            </a:r>
            <a:endParaRPr lang="cs-CZ" sz="3000" dirty="0">
              <a:solidFill>
                <a:srgbClr val="00B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FIG </a:t>
            </a:r>
          </a:p>
          <a:p>
            <a:pPr marL="0" indent="0">
              <a:buNone/>
            </a:pPr>
            <a:r>
              <a:rPr lang="cs-CZ" dirty="0" err="1" smtClean="0"/>
              <a:t>Federation</a:t>
            </a:r>
            <a:r>
              <a:rPr lang="cs-CZ" dirty="0" smtClean="0"/>
              <a:t> International de </a:t>
            </a:r>
            <a:r>
              <a:rPr lang="cs-CZ" dirty="0" err="1"/>
              <a:t>G</a:t>
            </a:r>
            <a:r>
              <a:rPr lang="cs-CZ" dirty="0" err="1" smtClean="0"/>
              <a:t>ymnastique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ČR – mezinárodní gymnastický federace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FISAF </a:t>
            </a:r>
          </a:p>
          <a:p>
            <a:pPr marL="0" indent="0">
              <a:buNone/>
            </a:pPr>
            <a:r>
              <a:rPr lang="cs-CZ" dirty="0" err="1" smtClean="0"/>
              <a:t>Federation</a:t>
            </a:r>
            <a:r>
              <a:rPr lang="cs-CZ" dirty="0" smtClean="0"/>
              <a:t> International des </a:t>
            </a:r>
            <a:r>
              <a:rPr lang="cs-CZ" dirty="0" err="1" smtClean="0"/>
              <a:t>Sports</a:t>
            </a:r>
            <a:r>
              <a:rPr lang="cs-CZ" dirty="0" smtClean="0"/>
              <a:t> </a:t>
            </a:r>
            <a:r>
              <a:rPr lang="cs-CZ" dirty="0" err="1" smtClean="0"/>
              <a:t>Serobic</a:t>
            </a:r>
            <a:r>
              <a:rPr lang="cs-CZ" dirty="0" smtClean="0"/>
              <a:t> et Fitness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ČR – Český svaz aerobiku, fitness a tance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00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Soutěžní </a:t>
            </a:r>
            <a:r>
              <a:rPr lang="cs-CZ" dirty="0"/>
              <a:t>kategorie</a:t>
            </a:r>
            <a:br>
              <a:rPr lang="cs-CZ" dirty="0"/>
            </a:br>
            <a:r>
              <a:rPr lang="cs-CZ" dirty="0" err="1" smtClean="0"/>
              <a:t>FIg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Muži</a:t>
            </a:r>
            <a:endParaRPr lang="cs-CZ" dirty="0"/>
          </a:p>
          <a:p>
            <a:r>
              <a:rPr lang="cs-CZ" dirty="0"/>
              <a:t>Ženy</a:t>
            </a:r>
          </a:p>
          <a:p>
            <a:r>
              <a:rPr lang="cs-CZ" dirty="0" smtClean="0"/>
              <a:t>Koedukované páry</a:t>
            </a:r>
            <a:endParaRPr lang="cs-CZ" dirty="0"/>
          </a:p>
          <a:p>
            <a:r>
              <a:rPr lang="cs-CZ" dirty="0"/>
              <a:t>Tria </a:t>
            </a:r>
          </a:p>
          <a:p>
            <a:r>
              <a:rPr lang="cs-CZ" dirty="0"/>
              <a:t>Týmy (6 cvičenců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en-US" dirty="0"/>
              <a:t>Aerobic Dance </a:t>
            </a:r>
            <a:r>
              <a:rPr lang="cs-CZ" dirty="0" smtClean="0"/>
              <a:t>(8 členů)</a:t>
            </a:r>
            <a:endParaRPr lang="cs-CZ" dirty="0"/>
          </a:p>
          <a:p>
            <a:r>
              <a:rPr lang="en-US" dirty="0"/>
              <a:t>Aerobic </a:t>
            </a:r>
            <a:r>
              <a:rPr lang="en-US" dirty="0" err="1"/>
              <a:t>Ste</a:t>
            </a:r>
            <a:r>
              <a:rPr lang="cs-CZ" dirty="0" smtClean="0"/>
              <a:t>p </a:t>
            </a:r>
            <a:r>
              <a:rPr lang="cs-CZ" dirty="0"/>
              <a:t>(8 členů)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817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222</TotalTime>
  <Words>408</Words>
  <Application>Microsoft Office PowerPoint</Application>
  <PresentationFormat>Předvádění na obrazovce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Bohatý</vt:lpstr>
      <vt:lpstr>Gymnastický/sportovní aerobik</vt:lpstr>
      <vt:lpstr>Obecná Charakteristika</vt:lpstr>
      <vt:lpstr>Historie aerobního cvičení </vt:lpstr>
      <vt:lpstr>Historie aerobního cvičení</vt:lpstr>
      <vt:lpstr>Historie soutěžního aerobiku</vt:lpstr>
      <vt:lpstr>Cíl výkonu</vt:lpstr>
      <vt:lpstr>Gymnastický/sportovní aerobik</vt:lpstr>
      <vt:lpstr>Organizace</vt:lpstr>
      <vt:lpstr>     Soutěžní kategorie FIg</vt:lpstr>
      <vt:lpstr>Soutěžní Kategorie  FISAF</vt:lpstr>
      <vt:lpstr>Povinné, povinně volitelné cviky</vt:lpstr>
      <vt:lpstr>hodnocení</vt:lpstr>
      <vt:lpstr>ukázky</vt:lpstr>
      <vt:lpstr>Využití v pedagogické praxi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Gymnastický/sportovní aerobik</dc:title>
  <dc:creator>vaculikova</dc:creator>
  <cp:lastModifiedBy>User</cp:lastModifiedBy>
  <cp:revision>17</cp:revision>
  <dcterms:created xsi:type="dcterms:W3CDTF">2013-11-03T20:52:27Z</dcterms:created>
  <dcterms:modified xsi:type="dcterms:W3CDTF">2013-12-01T18:50:09Z</dcterms:modified>
</cp:coreProperties>
</file>