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3" r:id="rId4"/>
    <p:sldId id="264" r:id="rId5"/>
    <p:sldId id="258" r:id="rId6"/>
    <p:sldId id="265" r:id="rId7"/>
    <p:sldId id="260" r:id="rId8"/>
    <p:sldId id="261" r:id="rId9"/>
    <p:sldId id="266" r:id="rId10"/>
    <p:sldId id="257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7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40554-F4E0-4BBB-AFB5-D78A0217F68C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2B1D-1367-444A-A124-0FCECE20A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5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Šťastná, překvapená, vystrašená, smutná, rozhněvaná, znechucená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82B1D-1367-444A-A124-0FCECE20A6B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53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Agrese může mít mnoho podob od fyzické, poškození majetku, a psychické</a:t>
            </a: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441FD2-3E77-4802-9B29-88F6DC0FF86B}" type="slidenum">
              <a:rPr lang="cs-CZ" altLang="cs-CZ" smtClean="0"/>
              <a:pPr eaLnBrk="1" hangingPunct="1"/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mtClean="0"/>
              <a:t>Každý máme v sobě nějakou míru dispozice jednat agresivně.</a:t>
            </a: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DD25B9-1075-4CC2-B14A-4C6AAF4B120D}" type="slidenum">
              <a:rPr lang="cs-CZ" altLang="cs-CZ" smtClean="0"/>
              <a:pPr eaLnBrk="1" hangingPunct="1"/>
              <a:t>17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19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1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2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40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37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1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70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1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01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7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134A6-BB9C-4993-90BC-8028BD7DB213}" type="datetimeFigureOut">
              <a:rPr lang="cs-CZ" smtClean="0"/>
              <a:t>14. 10. 2014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9ECC1-8096-4326-9952-04257A8466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44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etpocket.com/a/read/6323533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5849" y="1484784"/>
            <a:ext cx="7772400" cy="14700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Emoce </a:t>
            </a:r>
            <a:r>
              <a:rPr lang="cs-CZ" dirty="0" smtClean="0"/>
              <a:t>ve </a:t>
            </a:r>
            <a:r>
              <a:rPr lang="cs-CZ" dirty="0" smtClean="0"/>
              <a:t>sportu</a:t>
            </a:r>
            <a:br>
              <a:rPr lang="cs-CZ" dirty="0" smtClean="0"/>
            </a:br>
            <a:r>
              <a:rPr lang="cs-CZ" dirty="0" smtClean="0"/>
              <a:t>Agresivita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 bwMode="auto">
          <a:xfrm>
            <a:off x="5076056" y="4005064"/>
            <a:ext cx="339219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/>
        </p:blipFill>
        <p:spPr bwMode="auto">
          <a:xfrm>
            <a:off x="827584" y="3979876"/>
            <a:ext cx="345842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primárních emocí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 bwMode="auto">
          <a:xfrm>
            <a:off x="179512" y="2564904"/>
            <a:ext cx="8832421" cy="21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Agresivita je často pojímána jako zlost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Sportovní hry – časté projevy agresivity – nenápadná „likvidace“ protihráčů – sekundární agresivita (naučená)</a:t>
            </a:r>
          </a:p>
          <a:p>
            <a:pPr eaLnBrk="1" hangingPunct="1"/>
            <a:r>
              <a:rPr lang="cs-CZ" altLang="cs-CZ" smtClean="0"/>
              <a:t>Prohrávající družstva jsou agresivnější</a:t>
            </a:r>
          </a:p>
          <a:p>
            <a:pPr eaLnBrk="1" hangingPunct="1"/>
            <a:r>
              <a:rPr lang="cs-CZ" altLang="cs-CZ" smtClean="0"/>
              <a:t>Hostující družstva jsou agresivnější</a:t>
            </a:r>
          </a:p>
          <a:p>
            <a:pPr eaLnBrk="1" hangingPunct="1"/>
            <a:r>
              <a:rPr lang="cs-CZ" altLang="cs-CZ" smtClean="0"/>
              <a:t>Agresivita vzrůstá při vyrovnaném skóre</a:t>
            </a:r>
          </a:p>
          <a:p>
            <a:pPr eaLnBrk="1" hangingPunct="1"/>
            <a:r>
              <a:rPr lang="cs-CZ" altLang="cs-CZ" smtClean="0"/>
              <a:t>Agresivita vzrůstá s úrovní soutěží</a:t>
            </a:r>
          </a:p>
        </p:txBody>
      </p:sp>
    </p:spTree>
    <p:extLst>
      <p:ext uri="{BB962C8B-B14F-4D97-AF65-F5344CB8AC3E}">
        <p14:creationId xmlns:p14="http://schemas.microsoft.com/office/powerpoint/2010/main" val="65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260" y="374900"/>
            <a:ext cx="8229600" cy="458115"/>
          </a:xfrm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200" b="1" dirty="0" smtClean="0">
                <a:solidFill>
                  <a:schemeClr val="tx1"/>
                </a:solidFill>
              </a:rPr>
              <a:t>Agresivita</a:t>
            </a:r>
            <a:endParaRPr lang="cs-CZ" altLang="cs-CZ" sz="4000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138426"/>
            <a:ext cx="8551479" cy="5344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chemeClr val="tx1"/>
                </a:solidFill>
              </a:rPr>
              <a:t>Tendence </a:t>
            </a:r>
            <a:r>
              <a:rPr lang="cs-CZ" altLang="cs-CZ" sz="2400" dirty="0">
                <a:solidFill>
                  <a:schemeClr val="tx1"/>
                </a:solidFill>
              </a:rPr>
              <a:t>k útočnému jednání vůči druhé osobě nebo okolí, u člověka je její příčinou </a:t>
            </a:r>
            <a:r>
              <a:rPr lang="cs-CZ" altLang="cs-CZ" sz="2400" dirty="0" smtClean="0">
                <a:solidFill>
                  <a:schemeClr val="tx1"/>
                </a:solidFill>
              </a:rPr>
              <a:t>frustrace.</a:t>
            </a:r>
            <a:endParaRPr lang="cs-CZ" altLang="cs-CZ" sz="2400" i="1" dirty="0" smtClean="0">
              <a:solidFill>
                <a:schemeClr val="tx1"/>
              </a:solidFill>
            </a:endParaRPr>
          </a:p>
          <a:p>
            <a:pPr eaLnBrk="1" hangingPunct="1"/>
            <a:endParaRPr lang="cs-CZ" altLang="cs-CZ" sz="2400" i="1" dirty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altruistická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zaměřená k  ochraně druhých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anticipující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agresivní reakce s cílem hájit vlastní teritorium vůči vetřelci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instrumentální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agrese naučená, získaná, je výsledkem učení (posiluje ji okolí)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indukovaná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vyvolaná nejčastěji s úmyslem pozorovat agresivní chování</a:t>
            </a:r>
          </a:p>
          <a:p>
            <a:pPr eaLnBrk="1" hangingPunct="1"/>
            <a:r>
              <a:rPr lang="cs-CZ" altLang="cs-CZ" sz="2400" i="1" dirty="0" smtClean="0">
                <a:solidFill>
                  <a:srgbClr val="00B050"/>
                </a:solidFill>
              </a:rPr>
              <a:t>Agrese přesunutá 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– agrese zaměřená proti organismu nebo objektu, který není zodpovědný za podněty, které způsobily agresivní chování</a:t>
            </a:r>
          </a:p>
        </p:txBody>
      </p:sp>
    </p:spTree>
    <p:extLst>
      <p:ext uri="{BB962C8B-B14F-4D97-AF65-F5344CB8AC3E}">
        <p14:creationId xmlns:p14="http://schemas.microsoft.com/office/powerpoint/2010/main" val="6662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obsah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altLang="cs-CZ" dirty="0" smtClean="0">
                <a:solidFill>
                  <a:schemeClr val="tx1"/>
                </a:solidFill>
              </a:rPr>
              <a:t>Agresivní chování člověka je přirozenou součástí jeho sociálního chování a zároveň je součástí </a:t>
            </a:r>
            <a:r>
              <a:rPr lang="cs-CZ" altLang="cs-CZ" dirty="0" smtClean="0">
                <a:solidFill>
                  <a:schemeClr val="bg1"/>
                </a:solidFill>
              </a:rPr>
              <a:t>chování zaměřeného na uspokojení potřeb a dosahování cílů.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2665475"/>
            <a:ext cx="4230687" cy="32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b="1" dirty="0" smtClean="0">
                <a:solidFill>
                  <a:schemeClr val="tx1"/>
                </a:solidFill>
              </a:rPr>
              <a:t>Agrese</a:t>
            </a:r>
            <a:r>
              <a:rPr lang="cs-CZ" dirty="0" smtClean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557338"/>
            <a:ext cx="8785225" cy="6048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cs-CZ" altLang="cs-CZ" sz="2800" dirty="0" smtClean="0">
                <a:solidFill>
                  <a:schemeClr val="tx1"/>
                </a:solidFill>
              </a:rPr>
              <a:t>Není přemýšlení o tom, jak udělat někomu něco špatného, ani plánování a představování si, jak někoho zranit </a:t>
            </a:r>
            <a:r>
              <a:rPr lang="cs-CZ" altLang="cs-CZ" sz="2800" dirty="0" smtClean="0">
                <a:solidFill>
                  <a:schemeClr val="bg1"/>
                </a:solidFill>
              </a:rPr>
              <a:t>a poškodit.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Je to chování!</a:t>
            </a:r>
          </a:p>
          <a:p>
            <a:pPr marL="0" indent="0" eaLnBrk="1" hangingPunct="1"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800" dirty="0" smtClean="0">
                <a:solidFill>
                  <a:schemeClr val="tx1"/>
                </a:solidFill>
              </a:rPr>
              <a:t>Znakem agrese je </a:t>
            </a:r>
            <a:r>
              <a:rPr lang="cs-CZ" altLang="cs-CZ" sz="2800" u="sng" dirty="0" smtClean="0">
                <a:solidFill>
                  <a:schemeClr val="tx1"/>
                </a:solidFill>
              </a:rPr>
              <a:t>cílevědomost </a:t>
            </a:r>
            <a:r>
              <a:rPr lang="cs-CZ" altLang="cs-CZ" sz="2800" dirty="0" smtClean="0">
                <a:solidFill>
                  <a:schemeClr val="tx1"/>
                </a:solidFill>
              </a:rPr>
              <a:t>a </a:t>
            </a:r>
            <a:r>
              <a:rPr lang="cs-CZ" altLang="cs-CZ" sz="2800" u="sng" dirty="0" smtClean="0">
                <a:solidFill>
                  <a:schemeClr val="tx1"/>
                </a:solidFill>
              </a:rPr>
              <a:t>úmysl</a:t>
            </a:r>
            <a:r>
              <a:rPr lang="cs-CZ" altLang="cs-CZ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cs-CZ" altLang="cs-CZ" sz="2800" b="1" dirty="0" smtClean="0">
                <a:solidFill>
                  <a:schemeClr val="tx1"/>
                </a:solidFill>
              </a:rPr>
              <a:t>=</a:t>
            </a:r>
            <a:r>
              <a:rPr lang="cs-CZ" altLang="cs-CZ" sz="2800" dirty="0" smtClean="0">
                <a:solidFill>
                  <a:schemeClr val="tx1"/>
                </a:solidFill>
              </a:rPr>
              <a:t> 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chování, které vědomě a se záměrem ubližuje, násilně omezuje svobodu a poškozuje jiné </a:t>
            </a:r>
            <a:r>
              <a:rPr lang="cs-CZ" altLang="cs-CZ" sz="2800" b="1" dirty="0" smtClean="0">
                <a:solidFill>
                  <a:schemeClr val="bg1"/>
                </a:solidFill>
              </a:rPr>
              <a:t>osoby nebo věci. </a:t>
            </a:r>
          </a:p>
          <a:p>
            <a:pPr marL="0" indent="0" eaLnBrk="1" hangingPunct="1">
              <a:buFontTx/>
              <a:buNone/>
            </a:pPr>
            <a:endParaRPr lang="cs-CZ" altLang="cs-CZ" sz="1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sz="28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endParaRPr lang="cs-CZ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cs-CZ" altLang="cs-CZ" b="1" dirty="0" smtClean="0">
                <a:solidFill>
                  <a:schemeClr val="tx1"/>
                </a:solidFill>
              </a:rPr>
              <a:t>Agrese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Náhodné poškození jiné osoby, stejně jako poškození díky neopatrnosti není agresí.</a:t>
            </a:r>
          </a:p>
          <a:p>
            <a:pPr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2800" dirty="0" smtClean="0">
                <a:solidFill>
                  <a:schemeClr val="tx1"/>
                </a:solidFill>
              </a:rPr>
              <a:t>Agresí rozumíme jak chování, ale lze ji i definovat jako čin nebo jako situaci (událost).</a:t>
            </a:r>
          </a:p>
          <a:p>
            <a:pPr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= uskutečněné nebo uskutečňované záměrné poškozování jiné osoby.</a:t>
            </a:r>
          </a:p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175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chemeClr val="tx1"/>
                </a:solidFill>
              </a:rPr>
              <a:t>Znaky agresivního chování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Poškozuje jinou osobu.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Je záměrné.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Porušuje situačně - relevantní normy.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Není motivované snahou pomoci dané osobě ani jinými prosociálními úmysly.</a:t>
            </a:r>
            <a:endParaRPr lang="en-US" alt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cs-CZ" b="1" dirty="0" smtClean="0">
                <a:solidFill>
                  <a:schemeClr val="tx1"/>
                </a:solidFill>
              </a:rPr>
              <a:t>Agresivita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557338"/>
            <a:ext cx="8713788" cy="45259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b="1" dirty="0" smtClean="0">
                <a:solidFill>
                  <a:schemeClr val="bg1"/>
                </a:solidFill>
              </a:rPr>
              <a:t>= </a:t>
            </a:r>
            <a:r>
              <a:rPr lang="cs-CZ" b="1" dirty="0" smtClean="0">
                <a:solidFill>
                  <a:srgbClr val="FF0000"/>
                </a:solidFill>
              </a:rPr>
              <a:t>vnitřní pohotovost </a:t>
            </a:r>
            <a:r>
              <a:rPr lang="cs-CZ" b="1" dirty="0" smtClean="0">
                <a:solidFill>
                  <a:schemeClr val="bg1"/>
                </a:solidFill>
              </a:rPr>
              <a:t>jednat agresivně v různých typech </a:t>
            </a:r>
            <a:r>
              <a:rPr lang="cs-CZ" b="1" dirty="0" smtClean="0">
                <a:solidFill>
                  <a:schemeClr val="tx1"/>
                </a:solidFill>
              </a:rPr>
              <a:t>situací  (rys osobnosti)</a:t>
            </a:r>
          </a:p>
          <a:p>
            <a:pPr marL="0" indent="0" eaLnBrk="1" hangingPunct="1">
              <a:buFontTx/>
              <a:buNone/>
              <a:defRPr/>
            </a:pPr>
            <a:endParaRPr lang="cs-CZ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sk-SK" dirty="0" smtClean="0">
                <a:solidFill>
                  <a:schemeClr val="tx1"/>
                </a:solidFill>
              </a:rPr>
              <a:t>Agresivita je </a:t>
            </a:r>
            <a:r>
              <a:rPr lang="sk-SK" dirty="0" err="1" smtClean="0">
                <a:solidFill>
                  <a:schemeClr val="tx1"/>
                </a:solidFill>
              </a:rPr>
              <a:t>tendence</a:t>
            </a:r>
            <a:r>
              <a:rPr lang="sk-SK" dirty="0" smtClean="0">
                <a:solidFill>
                  <a:schemeClr val="tx1"/>
                </a:solidFill>
              </a:rPr>
              <a:t> k </a:t>
            </a:r>
            <a:r>
              <a:rPr lang="sk-SK" dirty="0" err="1" smtClean="0">
                <a:solidFill>
                  <a:schemeClr val="tx1"/>
                </a:solidFill>
              </a:rPr>
              <a:t>agresi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cs-CZ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řirozená a nutná vlastnost živočichů, aby přežili v přírodních podmínkách. </a:t>
            </a:r>
          </a:p>
          <a:p>
            <a:pPr>
              <a:defRPr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229600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solidFill>
                  <a:schemeClr val="tx1"/>
                </a:solidFill>
              </a:rPr>
              <a:t>Cíl agrese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48965" y="1443835"/>
            <a:ext cx="855148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k-SK" b="1" dirty="0" smtClean="0">
                <a:solidFill>
                  <a:schemeClr val="tx1"/>
                </a:solidFill>
              </a:rPr>
              <a:t>Z</a:t>
            </a:r>
            <a:r>
              <a:rPr lang="sk-SK" dirty="0" smtClean="0">
                <a:solidFill>
                  <a:schemeClr val="tx1"/>
                </a:solidFill>
              </a:rPr>
              <a:t>ničení prekážky nebo </a:t>
            </a:r>
            <a:r>
              <a:rPr lang="sk-SK" dirty="0" err="1" smtClean="0">
                <a:solidFill>
                  <a:schemeClr val="tx1"/>
                </a:solidFill>
              </a:rPr>
              <a:t>demonstrace</a:t>
            </a:r>
            <a:r>
              <a:rPr lang="sk-SK" dirty="0" smtClean="0">
                <a:solidFill>
                  <a:schemeClr val="tx1"/>
                </a:solidFill>
              </a:rPr>
              <a:t> hrozby, </a:t>
            </a:r>
            <a:r>
              <a:rPr lang="sk-SK" dirty="0" err="1" smtClean="0">
                <a:solidFill>
                  <a:schemeClr val="tx1"/>
                </a:solidFill>
              </a:rPr>
              <a:t>síly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převahy</a:t>
            </a:r>
            <a:r>
              <a:rPr lang="sk-SK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55" y="2665475"/>
            <a:ext cx="4762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algn="ctr"/>
            <a:r>
              <a:rPr lang="cs-CZ" altLang="cs-CZ" b="1" dirty="0" err="1" smtClean="0">
                <a:solidFill>
                  <a:schemeClr val="tx1"/>
                </a:solidFill>
              </a:rPr>
              <a:t>Hostilita</a:t>
            </a:r>
            <a:endParaRPr lang="cs-CZ" altLang="cs-CZ" b="1" dirty="0" smtClean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55" y="1596540"/>
            <a:ext cx="8891588" cy="4525963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=</a:t>
            </a:r>
            <a:r>
              <a:rPr lang="cs-CZ" b="1" dirty="0" smtClean="0">
                <a:solidFill>
                  <a:srgbClr val="FF0000"/>
                </a:solidFill>
              </a:rPr>
              <a:t> všeobecný nepřátelský postoj </a:t>
            </a:r>
            <a:r>
              <a:rPr lang="cs-CZ" b="1" dirty="0" smtClean="0">
                <a:solidFill>
                  <a:schemeClr val="tx1"/>
                </a:solidFill>
              </a:rPr>
              <a:t>vůči lidem. 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Může být příčinou agresivity.</a:t>
            </a:r>
          </a:p>
          <a:p>
            <a:pPr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Nemusí se projevovat ubližováním jiné osobě (agresí).</a:t>
            </a:r>
          </a:p>
          <a:p>
            <a:pPr>
              <a:defRPr/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Projevuje se např. tím, že jedinec nemá rád jinou osobu, negativně se o ní vyjadřuje</a:t>
            </a:r>
            <a:r>
              <a:rPr lang="cs-CZ" dirty="0" smtClean="0">
                <a:solidFill>
                  <a:schemeClr val="bg1"/>
                </a:solidFill>
              </a:rPr>
              <a:t>, přeje jim neúspěch, nemoc…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8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1"/>
          <a:stretch/>
        </p:blipFill>
        <p:spPr bwMode="auto">
          <a:xfrm>
            <a:off x="1619672" y="764704"/>
            <a:ext cx="5459354" cy="549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sz="2800" b="1" dirty="0" smtClean="0">
                <a:solidFill>
                  <a:schemeClr val="tx1"/>
                </a:solidFill>
              </a:rPr>
              <a:t>Agresivita ve sportu trápí většinu sportovních disciplín</a:t>
            </a:r>
            <a:r>
              <a:rPr lang="cs-CZ" altLang="cs-CZ" sz="4000" b="1" dirty="0" smtClean="0">
                <a:solidFill>
                  <a:schemeClr val="tx1"/>
                </a:solidFill>
              </a:rPr>
              <a:t>  </a:t>
            </a:r>
            <a:br>
              <a:rPr lang="cs-CZ" altLang="cs-CZ" sz="4000" b="1" dirty="0" smtClean="0">
                <a:solidFill>
                  <a:schemeClr val="tx1"/>
                </a:solidFill>
              </a:rPr>
            </a:br>
            <a:r>
              <a:rPr lang="en-US" altLang="cs-CZ" sz="2800" b="1" dirty="0" smtClean="0">
                <a:solidFill>
                  <a:schemeClr val="tx1"/>
                </a:solidFill>
              </a:rPr>
              <a:t>(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tři přístupy)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749245"/>
            <a:ext cx="8551480" cy="488656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 sz="2600" dirty="0" smtClean="0">
                <a:solidFill>
                  <a:schemeClr val="tx1"/>
                </a:solidFill>
              </a:rPr>
              <a:t>Sportovní aktivita je ve vztahu se zvýšenou agresivitou (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Zillman</a:t>
            </a:r>
            <a:r>
              <a:rPr lang="cs-CZ" altLang="cs-CZ" sz="2600" dirty="0" smtClean="0">
                <a:solidFill>
                  <a:schemeClr val="tx1"/>
                </a:solidFill>
              </a:rPr>
              <a:t>, 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Katcher</a:t>
            </a:r>
            <a:r>
              <a:rPr lang="cs-CZ" altLang="cs-CZ" sz="2600" dirty="0" smtClean="0">
                <a:solidFill>
                  <a:schemeClr val="tx1"/>
                </a:solidFill>
              </a:rPr>
              <a:t> </a:t>
            </a:r>
            <a:r>
              <a:rPr lang="en-US" altLang="cs-CZ" sz="2600" dirty="0" smtClean="0">
                <a:solidFill>
                  <a:schemeClr val="tx1"/>
                </a:solidFill>
              </a:rPr>
              <a:t>&amp;</a:t>
            </a:r>
            <a:r>
              <a:rPr lang="cs-CZ" altLang="cs-CZ" sz="2600" dirty="0" smtClean="0">
                <a:solidFill>
                  <a:schemeClr val="tx1"/>
                </a:solidFill>
              </a:rPr>
              <a:t> 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Milavský</a:t>
            </a:r>
            <a:r>
              <a:rPr lang="cs-CZ" altLang="cs-CZ" sz="2600" dirty="0" smtClean="0">
                <a:solidFill>
                  <a:schemeClr val="tx1"/>
                </a:solidFill>
              </a:rPr>
              <a:t>, 1972) – kritika sportu za jeho údajný 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spolupodíl</a:t>
            </a:r>
            <a:r>
              <a:rPr lang="cs-CZ" altLang="cs-CZ" sz="2600" dirty="0" smtClean="0">
                <a:solidFill>
                  <a:schemeClr val="tx1"/>
                </a:solidFill>
              </a:rPr>
              <a:t> na nárůstu násilí</a:t>
            </a:r>
          </a:p>
          <a:p>
            <a:pPr marL="609600" indent="-609600" eaLnBrk="1" hangingPunct="1">
              <a:buFontTx/>
              <a:buAutoNum type="arabicPeriod"/>
            </a:pPr>
            <a:endParaRPr lang="cs-CZ" altLang="cs-CZ" sz="26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600" dirty="0" smtClean="0">
                <a:solidFill>
                  <a:schemeClr val="tx1"/>
                </a:solidFill>
              </a:rPr>
              <a:t>Sportovní aktivita je ve vztahu se sníženou agresivitou (Martin, 1976, </a:t>
            </a:r>
            <a:r>
              <a:rPr lang="cs-CZ" altLang="cs-CZ" sz="2600" dirty="0" err="1" smtClean="0">
                <a:solidFill>
                  <a:schemeClr val="tx1"/>
                </a:solidFill>
              </a:rPr>
              <a:t>Corry</a:t>
            </a:r>
            <a:r>
              <a:rPr lang="cs-CZ" altLang="cs-CZ" sz="2600" dirty="0" smtClean="0">
                <a:solidFill>
                  <a:schemeClr val="tx1"/>
                </a:solidFill>
              </a:rPr>
              <a:t>, 1968) – sport je považován za univerzální prostředek pro zdravý rozvoj osobnosti</a:t>
            </a:r>
          </a:p>
          <a:p>
            <a:pPr marL="609600" indent="-609600" eaLnBrk="1" hangingPunct="1">
              <a:buFontTx/>
              <a:buAutoNum type="arabicPeriod"/>
            </a:pPr>
            <a:endParaRPr lang="cs-CZ" altLang="cs-CZ" sz="26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600" dirty="0" smtClean="0">
                <a:solidFill>
                  <a:schemeClr val="tx1"/>
                </a:solidFill>
              </a:rPr>
              <a:t>Mezi sportovní aktivitou a agresivitou neexistuje žádný vztah (Čermák, 1998, Šafář, 2003) – konkrétní vazby a vztahy mezi disciplínami nebo výkonností a agresivitou</a:t>
            </a:r>
            <a:endParaRPr lang="en-US" altLang="cs-CZ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b="1" dirty="0" smtClean="0">
                <a:solidFill>
                  <a:schemeClr val="tx1"/>
                </a:solidFill>
              </a:rPr>
              <a:t>Projevy agresivity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2054655"/>
            <a:ext cx="8695035" cy="468232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Symboly – znaky a názvy klubů – draci, supi, tygři (vlajky, dresy)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Verbální komunikace – zvedání hlasu, křik, nadávání, vyhrožování, vyčítání, ironie, jízlivost, ponižování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Neverbální projevy motorické – rvačky, krutost k lidem nebo ke zvířatům, ničení majetku, (vznik delikvence)</a:t>
            </a:r>
          </a:p>
        </p:txBody>
      </p:sp>
    </p:spTree>
    <p:extLst>
      <p:ext uri="{BB962C8B-B14F-4D97-AF65-F5344CB8AC3E}">
        <p14:creationId xmlns:p14="http://schemas.microsoft.com/office/powerpoint/2010/main" val="35828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8965" y="527605"/>
            <a:ext cx="8229600" cy="45811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altLang="cs-CZ" b="1" dirty="0" smtClean="0">
                <a:solidFill>
                  <a:schemeClr val="tx1"/>
                </a:solidFill>
              </a:rPr>
              <a:t>Příčiny vzniku agresivity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60" y="1443835"/>
            <a:ext cx="8704185" cy="503926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Disharmonické a dysfunkční rodinné prostředí</a:t>
            </a: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Absence jednoho z rodičů (častěji otce)</a:t>
            </a: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Nechtěné dítě nebo dítě citově deprimované</a:t>
            </a: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Pohlavní rozdíly, které souvisejí s hladinou hormonů- ovlivňují vývoj hypotalamických center (chlapci jsou agresivnější</a:t>
            </a:r>
            <a:r>
              <a:rPr lang="cs-CZ" altLang="cs-CZ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Hyperkinetická porucha chování – riziko vzniku delikvence</a:t>
            </a: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Věk a prostředí sociální- adolescence</a:t>
            </a:r>
          </a:p>
        </p:txBody>
      </p:sp>
    </p:spTree>
    <p:extLst>
      <p:ext uri="{BB962C8B-B14F-4D97-AF65-F5344CB8AC3E}">
        <p14:creationId xmlns:p14="http://schemas.microsoft.com/office/powerpoint/2010/main" val="39524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 smtClean="0"/>
              <a:t>Specifika strachu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Marian Jelínek rozhovor o strachu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http://getpocket.com/a/read/632353325</a:t>
            </a:r>
            <a:endParaRPr lang="cs-CZ" sz="2000" dirty="0" smtClean="0"/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147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6"/>
          <a:stretch/>
        </p:blipFill>
        <p:spPr bwMode="auto">
          <a:xfrm>
            <a:off x="2123728" y="907992"/>
            <a:ext cx="5409782" cy="542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0"/>
          <a:stretch/>
        </p:blipFill>
        <p:spPr bwMode="auto">
          <a:xfrm>
            <a:off x="1475656" y="909134"/>
            <a:ext cx="5482710" cy="54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6"/>
          <a:stretch/>
        </p:blipFill>
        <p:spPr bwMode="auto">
          <a:xfrm>
            <a:off x="2195736" y="835875"/>
            <a:ext cx="5452323" cy="54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43"/>
          <a:stretch/>
        </p:blipFill>
        <p:spPr bwMode="auto">
          <a:xfrm>
            <a:off x="1547664" y="836059"/>
            <a:ext cx="5456764" cy="54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9"/>
          <a:stretch/>
        </p:blipFill>
        <p:spPr bwMode="auto">
          <a:xfrm>
            <a:off x="2123728" y="764109"/>
            <a:ext cx="5378965" cy="540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6"/>
          <a:stretch/>
        </p:blipFill>
        <p:spPr bwMode="auto">
          <a:xfrm>
            <a:off x="1403647" y="908720"/>
            <a:ext cx="54907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3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4"/>
          <a:stretch/>
        </p:blipFill>
        <p:spPr bwMode="auto">
          <a:xfrm>
            <a:off x="2051720" y="875865"/>
            <a:ext cx="5472608" cy="55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613</Words>
  <Application>Microsoft Office PowerPoint</Application>
  <PresentationFormat>Předvádění na obrazovce (4:3)</PresentationFormat>
  <Paragraphs>93</Paragraphs>
  <Slides>23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 Emoce ve sportu Agresivita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6 primárních emocí</vt:lpstr>
      <vt:lpstr>Agresivita je často pojímána jako zlost</vt:lpstr>
      <vt:lpstr>Agresivita</vt:lpstr>
      <vt:lpstr>Prezentace aplikace PowerPoint</vt:lpstr>
      <vt:lpstr>Agrese </vt:lpstr>
      <vt:lpstr>Agrese</vt:lpstr>
      <vt:lpstr>Znaky agresivního chování</vt:lpstr>
      <vt:lpstr>Agresivita</vt:lpstr>
      <vt:lpstr>Cíl agrese</vt:lpstr>
      <vt:lpstr>Hostilita</vt:lpstr>
      <vt:lpstr>Agresivita ve sportu trápí většinu sportovních disciplín   (tři přístupy)</vt:lpstr>
      <vt:lpstr>Projevy agresivity</vt:lpstr>
      <vt:lpstr>Příčiny vzniku agresivity</vt:lpstr>
      <vt:lpstr>Specifika strachu ve sportu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fujitsu</dc:creator>
  <cp:lastModifiedBy>fujitsu</cp:lastModifiedBy>
  <cp:revision>11</cp:revision>
  <dcterms:created xsi:type="dcterms:W3CDTF">2014-10-13T10:54:26Z</dcterms:created>
  <dcterms:modified xsi:type="dcterms:W3CDTF">2014-10-14T16:39:48Z</dcterms:modified>
</cp:coreProperties>
</file>