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91" r:id="rId4"/>
    <p:sldId id="292" r:id="rId5"/>
    <p:sldId id="293" r:id="rId6"/>
    <p:sldId id="284" r:id="rId7"/>
    <p:sldId id="286" r:id="rId8"/>
    <p:sldId id="287" r:id="rId9"/>
    <p:sldId id="288" r:id="rId10"/>
    <p:sldId id="269" r:id="rId11"/>
    <p:sldId id="282" r:id="rId12"/>
    <p:sldId id="294" r:id="rId13"/>
    <p:sldId id="290" r:id="rId14"/>
    <p:sldId id="296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97" r:id="rId23"/>
    <p:sldId id="298" r:id="rId24"/>
    <p:sldId id="299" r:id="rId25"/>
  </p:sldIdLst>
  <p:sldSz cx="9144000" cy="6858000" type="screen4x3"/>
  <p:notesSz cx="6858000" cy="9723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C2E"/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3392" autoAdjust="0"/>
  </p:normalViewPr>
  <p:slideViewPr>
    <p:cSldViewPr>
      <p:cViewPr varScale="1">
        <p:scale>
          <a:sx n="91" d="100"/>
          <a:sy n="91" d="100"/>
        </p:scale>
        <p:origin x="5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434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00B82-CCFA-4CCB-A757-3E46791B999B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A5CE7-28BD-459C-96D4-26FDE395D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31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5CE7-28BD-459C-96D4-26FDE395D1C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8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C1E1D-1F7E-4B97-B49A-A19D315490F8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197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20850-D7C8-47CA-AF38-FE89A260EB2F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358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Podle intenzity, hloubky a délky trvání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5CE7-28BD-459C-96D4-26FDE395D1C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81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5CE7-28BD-459C-96D4-26FDE395D1C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13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. Předstartovní apatie se vyznačuje nezájmem či lhostejností k dané činnosti, snížené je také motorické tempo, jedinec je bez nadšení a očekávání. Naopak předstartovní horečka je charakteristická velkým neklidem, dychtivostí, roztěkaností, sportovec by chtěl už honem závodit. Oba dva tyto stavy je potřeba regulovat. V případě </a:t>
            </a:r>
            <a:r>
              <a:rPr lang="cs-CZ" i="1" dirty="0" smtClean="0"/>
              <a:t>apatie</a:t>
            </a:r>
            <a:r>
              <a:rPr lang="cs-CZ" dirty="0" smtClean="0"/>
              <a:t> je potřeba aktivaci sportovce </a:t>
            </a:r>
            <a:r>
              <a:rPr lang="cs-CZ" b="1" dirty="0" smtClean="0"/>
              <a:t>zvyšovat</a:t>
            </a:r>
            <a:r>
              <a:rPr lang="cs-CZ" dirty="0" smtClean="0"/>
              <a:t>, v případě </a:t>
            </a:r>
            <a:r>
              <a:rPr lang="cs-CZ" i="1" dirty="0" smtClean="0"/>
              <a:t>horečky</a:t>
            </a:r>
            <a:r>
              <a:rPr lang="cs-CZ" dirty="0" smtClean="0"/>
              <a:t> naopak </a:t>
            </a:r>
            <a:r>
              <a:rPr lang="cs-CZ" dirty="0" err="1" smtClean="0"/>
              <a:t>aktivaci</a:t>
            </a:r>
            <a:r>
              <a:rPr lang="cs-CZ" b="1" dirty="0" err="1" smtClean="0"/>
              <a:t>snižovat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5CE7-28BD-459C-96D4-26FDE395D1C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55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5CE7-28BD-459C-96D4-26FDE395D1C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71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Agrese může mít mnoho podob od fyzické, poškození majetku, a psychické</a:t>
            </a: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441FD2-3E77-4802-9B29-88F6DC0FF86B}" type="slidenum">
              <a:rPr lang="cs-CZ" altLang="cs-CZ" smtClean="0"/>
              <a:pPr eaLnBrk="1" hangingPunct="1"/>
              <a:t>16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8470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Každý máme v sobě nějakou míru dispozice jednat agresivně.</a:t>
            </a: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DD25B9-1075-4CC2-B14A-4C6AAF4B120D}" type="slidenum">
              <a:rPr lang="cs-CZ" altLang="cs-CZ" smtClean="0"/>
              <a:pPr eaLnBrk="1" hangingPunct="1"/>
              <a:t>19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5244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53BE0E-29AD-4B00-9E6D-EBFC3E69B6D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5243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0A89D41-15BA-422B-914F-2D900200D78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5126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7605"/>
            <a:ext cx="8551479" cy="859205"/>
          </a:xfrm>
        </p:spPr>
        <p:txBody>
          <a:bodyPr>
            <a:noAutofit/>
          </a:bodyPr>
          <a:lstStyle/>
          <a:p>
            <a:r>
              <a:rPr lang="cs-CZ" sz="4400" b="1" dirty="0" smtClean="0"/>
              <a:t>Emoce a psychické stavy ve sportu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2054655"/>
            <a:ext cx="6552402" cy="46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Psychické stavy v soutěži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1670" y="1901950"/>
            <a:ext cx="8246070" cy="427574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Pro sport je charakteristická silná emocionalita.</a:t>
            </a: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Významně podmiňují sportovní výkon (negativně i pozitivně).</a:t>
            </a: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Vznik emočních stahů spjatých se sportem je přirozený (podmínky soutěže pro většinu sportovců </a:t>
            </a:r>
            <a:r>
              <a:rPr lang="cs-CZ" dirty="0" smtClean="0">
                <a:solidFill>
                  <a:schemeClr val="tx1"/>
                </a:solidFill>
              </a:rPr>
              <a:t>znamenají </a:t>
            </a:r>
            <a:r>
              <a:rPr lang="cs-CZ" dirty="0" smtClean="0">
                <a:solidFill>
                  <a:schemeClr val="tx1"/>
                </a:solidFill>
              </a:rPr>
              <a:t>určitou míru tenze v níž vznikají obavy a úzkost).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Předstartovní stavy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260" y="1360620"/>
            <a:ext cx="8551480" cy="549738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Rozeznáváme širokou škálu předstartovních stavů, které vycházejí z úrovně nabuzení organismu (tzv. aktivační úroveň).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sz="15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Hlavními příznaky jsou obavy o výsledek, strach ze selhání, napětí z očekávání a předstartovní úzkost.</a:t>
            </a: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Extrémem </a:t>
            </a:r>
            <a:r>
              <a:rPr lang="cs-CZ" dirty="0">
                <a:solidFill>
                  <a:schemeClr val="tx1"/>
                </a:solidFill>
              </a:rPr>
              <a:t>na této škále je </a:t>
            </a:r>
            <a:r>
              <a:rPr lang="cs-CZ" i="1" dirty="0">
                <a:solidFill>
                  <a:schemeClr val="tx1"/>
                </a:solidFill>
              </a:rPr>
              <a:t>předstartovní apatie</a:t>
            </a:r>
            <a:r>
              <a:rPr lang="cs-CZ" dirty="0">
                <a:solidFill>
                  <a:schemeClr val="tx1"/>
                </a:solidFill>
              </a:rPr>
              <a:t> na jedné straně a </a:t>
            </a:r>
            <a:r>
              <a:rPr lang="cs-CZ" i="1" dirty="0">
                <a:solidFill>
                  <a:schemeClr val="tx1"/>
                </a:solidFill>
              </a:rPr>
              <a:t>předstartovní horečka</a:t>
            </a:r>
            <a:r>
              <a:rPr lang="cs-CZ" dirty="0">
                <a:solidFill>
                  <a:schemeClr val="tx1"/>
                </a:solidFill>
              </a:rPr>
              <a:t> na straně </a:t>
            </a:r>
            <a:r>
              <a:rPr lang="cs-CZ" dirty="0" smtClean="0">
                <a:solidFill>
                  <a:schemeClr val="tx1"/>
                </a:solidFill>
              </a:rPr>
              <a:t>druhé. </a:t>
            </a: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Oba </a:t>
            </a:r>
            <a:r>
              <a:rPr lang="cs-CZ" dirty="0">
                <a:solidFill>
                  <a:schemeClr val="tx1"/>
                </a:solidFill>
              </a:rPr>
              <a:t>tyto stavy mohou </a:t>
            </a:r>
            <a:r>
              <a:rPr lang="cs-CZ" dirty="0" smtClean="0">
                <a:solidFill>
                  <a:schemeClr val="tx1"/>
                </a:solidFill>
              </a:rPr>
              <a:t>narušovat </a:t>
            </a:r>
            <a:r>
              <a:rPr lang="cs-CZ" dirty="0">
                <a:solidFill>
                  <a:schemeClr val="tx1"/>
                </a:solidFill>
              </a:rPr>
              <a:t>zaměření pozornosti, vyvolávat nežádoucí myšlenky či zvyšovat napětí ve svalech, což může vést následně ke špatné koordinaci pohybů a tím pádem i k </a:t>
            </a:r>
            <a:r>
              <a:rPr lang="cs-CZ" dirty="0" smtClean="0">
                <a:solidFill>
                  <a:schemeClr val="tx1"/>
                </a:solidFill>
              </a:rPr>
              <a:t>chybovosti.</a:t>
            </a:r>
          </a:p>
          <a:p>
            <a:endParaRPr lang="cs-CZ" sz="14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Obecně jde o příznaky trémy a trvají </a:t>
            </a:r>
            <a:r>
              <a:rPr lang="cs-CZ" dirty="0">
                <a:solidFill>
                  <a:schemeClr val="tx1"/>
                </a:solidFill>
              </a:rPr>
              <a:t>až do doby, kdy </a:t>
            </a:r>
            <a:r>
              <a:rPr lang="cs-CZ" dirty="0" smtClean="0">
                <a:solidFill>
                  <a:schemeClr val="tx1"/>
                </a:solidFill>
              </a:rPr>
              <a:t>přestává sportovec </a:t>
            </a:r>
            <a:r>
              <a:rPr lang="cs-CZ" dirty="0">
                <a:solidFill>
                  <a:schemeClr val="tx1"/>
                </a:solidFill>
              </a:rPr>
              <a:t>trénovat.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5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5195" y="374900"/>
            <a:ext cx="6558080" cy="763525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Soutěžní stavy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261" y="2207360"/>
            <a:ext cx="8847739" cy="503926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Začínají několik hodin či minut před soutěží a trvají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u některých sportovních specializací do zahájení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outěže (</a:t>
            </a:r>
            <a:r>
              <a:rPr lang="cs-CZ" dirty="0">
                <a:solidFill>
                  <a:schemeClr val="tx1"/>
                </a:solidFill>
              </a:rPr>
              <a:t>např. </a:t>
            </a:r>
            <a:r>
              <a:rPr lang="cs-CZ" dirty="0" smtClean="0">
                <a:solidFill>
                  <a:schemeClr val="tx1"/>
                </a:solidFill>
              </a:rPr>
              <a:t>u </a:t>
            </a:r>
            <a:r>
              <a:rPr lang="cs-CZ" dirty="0">
                <a:solidFill>
                  <a:schemeClr val="tx1"/>
                </a:solidFill>
              </a:rPr>
              <a:t>lehkoatletických </a:t>
            </a:r>
            <a:r>
              <a:rPr lang="cs-CZ" dirty="0" smtClean="0">
                <a:solidFill>
                  <a:schemeClr val="tx1"/>
                </a:solidFill>
              </a:rPr>
              <a:t>běhů) </a:t>
            </a:r>
            <a:r>
              <a:rPr lang="cs-CZ" dirty="0">
                <a:solidFill>
                  <a:schemeClr val="tx1"/>
                </a:solidFill>
              </a:rPr>
              <a:t>a v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jiných, např. ve fotbale, mohou trvat i během </a:t>
            </a:r>
            <a:r>
              <a:rPr lang="cs-CZ" dirty="0" smtClean="0">
                <a:solidFill>
                  <a:schemeClr val="tx1"/>
                </a:solidFill>
              </a:rPr>
              <a:t>zápasu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Na </a:t>
            </a:r>
            <a:r>
              <a:rPr lang="cs-CZ" dirty="0">
                <a:solidFill>
                  <a:schemeClr val="tx1"/>
                </a:solidFill>
              </a:rPr>
              <a:t>to navazují stavy </a:t>
            </a:r>
            <a:r>
              <a:rPr lang="cs-CZ" dirty="0" err="1">
                <a:solidFill>
                  <a:schemeClr val="tx1"/>
                </a:solidFill>
              </a:rPr>
              <a:t>posoutěžní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9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Posoutěžní</a:t>
            </a:r>
            <a:r>
              <a:rPr lang="cs-CZ" b="1" dirty="0" smtClean="0">
                <a:solidFill>
                  <a:schemeClr val="tx1"/>
                </a:solidFill>
              </a:rPr>
              <a:t> stavy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259" y="1291129"/>
            <a:ext cx="8704185" cy="534467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Jsou závislé na průběhu, ale především na výsledku utkání či sportovního výkonu.</a:t>
            </a:r>
          </a:p>
          <a:p>
            <a:endParaRPr lang="cs-CZ" sz="13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Jedná se nejen o subjektivní hodnocení, ale i hodnocení druhými osobami (trenér, mediální hodnocení, hodnocení veřejnosti)</a:t>
            </a:r>
          </a:p>
          <a:p>
            <a:endParaRPr lang="cs-CZ" sz="13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 těchto případech jde především o nálady (euforická, agresivní, depresivní).</a:t>
            </a:r>
          </a:p>
          <a:p>
            <a:endParaRPr lang="cs-CZ" sz="13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Regulace </a:t>
            </a:r>
            <a:r>
              <a:rPr lang="cs-CZ" dirty="0" err="1" smtClean="0">
                <a:solidFill>
                  <a:schemeClr val="tx1"/>
                </a:solidFill>
              </a:rPr>
              <a:t>posoutěžních</a:t>
            </a:r>
            <a:r>
              <a:rPr lang="cs-CZ" dirty="0" smtClean="0">
                <a:solidFill>
                  <a:schemeClr val="tx1"/>
                </a:solidFill>
              </a:rPr>
              <a:t> stavů je jednou z činností sportovního psychologa.</a:t>
            </a:r>
          </a:p>
          <a:p>
            <a:endParaRPr lang="cs-CZ" sz="13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Důležitou roli hraje tzv. kauzální </a:t>
            </a:r>
            <a:r>
              <a:rPr lang="cs-CZ" dirty="0" err="1" smtClean="0">
                <a:solidFill>
                  <a:schemeClr val="tx1"/>
                </a:solidFill>
              </a:rPr>
              <a:t>atribuce</a:t>
            </a:r>
            <a:r>
              <a:rPr lang="cs-CZ" dirty="0" smtClean="0">
                <a:solidFill>
                  <a:schemeClr val="tx1"/>
                </a:solidFill>
              </a:rPr>
              <a:t> (hledání příčin sportovního výsledku) – ovlivňuje další motivaci.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260" y="374900"/>
            <a:ext cx="8229600" cy="458115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200" b="1" dirty="0" smtClean="0">
                <a:solidFill>
                  <a:schemeClr val="tx1"/>
                </a:solidFill>
              </a:rPr>
              <a:t>Agresivita</a:t>
            </a:r>
            <a:endParaRPr lang="cs-CZ" altLang="cs-CZ" sz="4000" b="1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138426"/>
            <a:ext cx="8551479" cy="5344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 smtClean="0">
                <a:solidFill>
                  <a:schemeClr val="tx1"/>
                </a:solidFill>
              </a:rPr>
              <a:t>Tendence </a:t>
            </a:r>
            <a:r>
              <a:rPr lang="cs-CZ" altLang="cs-CZ" sz="2400" dirty="0">
                <a:solidFill>
                  <a:schemeClr val="tx1"/>
                </a:solidFill>
              </a:rPr>
              <a:t>k útočnému jednání vůči druhé osobě nebo okolí, u člověka je její příčinou </a:t>
            </a:r>
            <a:r>
              <a:rPr lang="cs-CZ" altLang="cs-CZ" sz="2400" dirty="0" smtClean="0">
                <a:solidFill>
                  <a:schemeClr val="tx1"/>
                </a:solidFill>
              </a:rPr>
              <a:t>frustrace.</a:t>
            </a:r>
            <a:endParaRPr lang="cs-CZ" altLang="cs-CZ" sz="2400" i="1" dirty="0" smtClean="0">
              <a:solidFill>
                <a:schemeClr val="tx1"/>
              </a:solidFill>
            </a:endParaRPr>
          </a:p>
          <a:p>
            <a:pPr eaLnBrk="1" hangingPunct="1"/>
            <a:endParaRPr lang="cs-CZ" altLang="cs-CZ" sz="2400" i="1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400" i="1" dirty="0" smtClean="0">
                <a:solidFill>
                  <a:srgbClr val="00B050"/>
                </a:solidFill>
              </a:rPr>
              <a:t>Agrese altruistická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– zaměřená k  ochraně druhých</a:t>
            </a:r>
          </a:p>
          <a:p>
            <a:pPr eaLnBrk="1" hangingPunct="1"/>
            <a:r>
              <a:rPr lang="cs-CZ" altLang="cs-CZ" sz="2400" i="1" dirty="0" smtClean="0">
                <a:solidFill>
                  <a:srgbClr val="00B050"/>
                </a:solidFill>
              </a:rPr>
              <a:t>Agrese anticipující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– agresivní reakce s cílem hájit vlastní teritorium vůči vetřelci</a:t>
            </a:r>
          </a:p>
          <a:p>
            <a:pPr eaLnBrk="1" hangingPunct="1"/>
            <a:r>
              <a:rPr lang="cs-CZ" altLang="cs-CZ" sz="2400" i="1" dirty="0" smtClean="0">
                <a:solidFill>
                  <a:srgbClr val="00B050"/>
                </a:solidFill>
              </a:rPr>
              <a:t>Agrese instrumentální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– agrese naučená, získaná, je výsledkem učení (posiluje ji okolí)</a:t>
            </a:r>
          </a:p>
          <a:p>
            <a:pPr eaLnBrk="1" hangingPunct="1"/>
            <a:r>
              <a:rPr lang="cs-CZ" altLang="cs-CZ" sz="2400" i="1" dirty="0" smtClean="0">
                <a:solidFill>
                  <a:srgbClr val="00B050"/>
                </a:solidFill>
              </a:rPr>
              <a:t>Agrese indukovaná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– vyvolaná nejčastěji s úmyslem pozorovat agresivní chování</a:t>
            </a:r>
          </a:p>
          <a:p>
            <a:pPr eaLnBrk="1" hangingPunct="1"/>
            <a:r>
              <a:rPr lang="cs-CZ" altLang="cs-CZ" sz="2400" i="1" dirty="0" smtClean="0">
                <a:solidFill>
                  <a:srgbClr val="00B050"/>
                </a:solidFill>
              </a:rPr>
              <a:t>Agrese přesunutá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– agrese zaměřená proti organismu nebo objektu, který není zodpovědný za podněty, které způsobily agresivní chování</a:t>
            </a:r>
          </a:p>
        </p:txBody>
      </p:sp>
    </p:spTree>
    <p:extLst>
      <p:ext uri="{BB962C8B-B14F-4D97-AF65-F5344CB8AC3E}">
        <p14:creationId xmlns:p14="http://schemas.microsoft.com/office/powerpoint/2010/main" val="15524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obsah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altLang="cs-CZ" dirty="0" smtClean="0">
                <a:solidFill>
                  <a:schemeClr val="tx1"/>
                </a:solidFill>
              </a:rPr>
              <a:t>Agresivní chování člověka je přirozenou součástí jeho sociálního chování a zároveň je součástí chování zaměřeného na uspokojení potřeb a dosahování cílů.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2665475"/>
            <a:ext cx="4230687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chemeClr val="tx1"/>
                </a:solidFill>
              </a:rPr>
              <a:t>Agrese</a:t>
            </a:r>
            <a:r>
              <a:rPr lang="cs-CZ" dirty="0" smtClean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557338"/>
            <a:ext cx="8785225" cy="6048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2800" dirty="0" smtClean="0">
                <a:solidFill>
                  <a:schemeClr val="tx1"/>
                </a:solidFill>
              </a:rPr>
              <a:t>Není přemýšlení o tom, jak udělat někomu něco špatného, ani plánování a představování si, jak někoho zranit </a:t>
            </a:r>
            <a:r>
              <a:rPr lang="cs-CZ" altLang="cs-CZ" sz="2800" dirty="0" smtClean="0">
                <a:solidFill>
                  <a:schemeClr val="bg1"/>
                </a:solidFill>
              </a:rPr>
              <a:t>a poškodit.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Je to chování!</a:t>
            </a:r>
          </a:p>
          <a:p>
            <a:pPr marL="0" indent="0" eaLnBrk="1" hangingPunct="1"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cs-CZ" altLang="cs-CZ" sz="2800" dirty="0" smtClean="0">
                <a:solidFill>
                  <a:schemeClr val="tx1"/>
                </a:solidFill>
              </a:rPr>
              <a:t>Znakem agrese je </a:t>
            </a:r>
            <a:r>
              <a:rPr lang="cs-CZ" altLang="cs-CZ" sz="2800" u="sng" dirty="0" smtClean="0">
                <a:solidFill>
                  <a:schemeClr val="tx1"/>
                </a:solidFill>
              </a:rPr>
              <a:t>cílevědomost </a:t>
            </a:r>
            <a:r>
              <a:rPr lang="cs-CZ" altLang="cs-CZ" sz="2800" dirty="0" smtClean="0">
                <a:solidFill>
                  <a:schemeClr val="tx1"/>
                </a:solidFill>
              </a:rPr>
              <a:t>a </a:t>
            </a:r>
            <a:r>
              <a:rPr lang="cs-CZ" altLang="cs-CZ" sz="2800" u="sng" dirty="0" smtClean="0">
                <a:solidFill>
                  <a:schemeClr val="tx1"/>
                </a:solidFill>
              </a:rPr>
              <a:t>úmysl</a:t>
            </a:r>
            <a:r>
              <a:rPr lang="cs-CZ" altLang="cs-CZ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cs-CZ" altLang="cs-CZ" sz="2800" b="1" dirty="0" smtClean="0">
                <a:solidFill>
                  <a:schemeClr val="tx1"/>
                </a:solidFill>
              </a:rPr>
              <a:t>=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chování, které vědomě a se záměrem ubližuje, násilně omezuje svobodu a poškozuje jiné </a:t>
            </a:r>
            <a:r>
              <a:rPr lang="cs-CZ" altLang="cs-CZ" sz="2800" b="1" dirty="0" smtClean="0">
                <a:solidFill>
                  <a:schemeClr val="bg1"/>
                </a:solidFill>
              </a:rPr>
              <a:t>osoby nebo věci. </a:t>
            </a:r>
          </a:p>
          <a:p>
            <a:pPr marL="0" indent="0" eaLnBrk="1" hangingPunct="1">
              <a:buFontTx/>
              <a:buNone/>
            </a:pPr>
            <a:endParaRPr lang="cs-CZ" altLang="cs-CZ" sz="1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/>
            <a:r>
              <a:rPr lang="cs-CZ" altLang="cs-CZ" b="1" dirty="0" smtClean="0">
                <a:solidFill>
                  <a:schemeClr val="tx1"/>
                </a:solidFill>
              </a:rPr>
              <a:t>Agrese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Náhodné poškození jiné osoby, stejně jako poškození díky neopatrnosti není agresí.</a:t>
            </a:r>
          </a:p>
          <a:p>
            <a:pPr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Agresí rozumíme jak chování, ale lze ji i definovat jako čin nebo jako situaci (událost).</a:t>
            </a:r>
          </a:p>
          <a:p>
            <a:pPr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= uskutečněné nebo uskutečňované záměrné poškozování jiné osoby.</a:t>
            </a:r>
          </a:p>
          <a:p>
            <a:pPr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264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 smtClean="0">
                <a:solidFill>
                  <a:schemeClr val="tx1"/>
                </a:solidFill>
              </a:rPr>
              <a:t>Znaky agresivního chování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Poškozuje jinou osobu.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Je záměrné.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Porušuje situačně - relevantní normy.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Není motivované snahou pomoci dané osobě ani jinými prosociálními úmysly.</a:t>
            </a:r>
            <a:endParaRPr lang="en-US" alt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cs-CZ" b="1" dirty="0" smtClean="0">
                <a:solidFill>
                  <a:schemeClr val="tx1"/>
                </a:solidFill>
              </a:rPr>
              <a:t>Agresivita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557338"/>
            <a:ext cx="8713788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b="1" dirty="0" smtClean="0">
                <a:solidFill>
                  <a:schemeClr val="bg1"/>
                </a:solidFill>
              </a:rPr>
              <a:t>= </a:t>
            </a:r>
            <a:r>
              <a:rPr lang="cs-CZ" b="1" dirty="0" smtClean="0">
                <a:solidFill>
                  <a:srgbClr val="FF0000"/>
                </a:solidFill>
              </a:rPr>
              <a:t>vnitřní pohotovost </a:t>
            </a:r>
            <a:r>
              <a:rPr lang="cs-CZ" b="1" dirty="0" smtClean="0">
                <a:solidFill>
                  <a:schemeClr val="tx1"/>
                </a:solidFill>
              </a:rPr>
              <a:t>jednat agresivně v různých typech situací  (rys osobnosti)</a:t>
            </a:r>
          </a:p>
          <a:p>
            <a:pPr marL="0" indent="0" eaLnBrk="1" hangingPunct="1">
              <a:buFontTx/>
              <a:buNone/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sk-SK" dirty="0" smtClean="0">
                <a:solidFill>
                  <a:schemeClr val="tx1"/>
                </a:solidFill>
              </a:rPr>
              <a:t>Agresivita je </a:t>
            </a:r>
            <a:r>
              <a:rPr lang="sk-SK" dirty="0" err="1" smtClean="0">
                <a:solidFill>
                  <a:schemeClr val="tx1"/>
                </a:solidFill>
              </a:rPr>
              <a:t>tendence</a:t>
            </a:r>
            <a:r>
              <a:rPr lang="sk-SK" dirty="0" smtClean="0">
                <a:solidFill>
                  <a:schemeClr val="tx1"/>
                </a:solidFill>
              </a:rPr>
              <a:t> k </a:t>
            </a:r>
            <a:r>
              <a:rPr lang="sk-SK" dirty="0" err="1" smtClean="0">
                <a:solidFill>
                  <a:schemeClr val="tx1"/>
                </a:solidFill>
              </a:rPr>
              <a:t>agresi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cs-CZ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řirozená a nutná vlastnost živočichů, aby přežili v přírodních podmínkách. 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4581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tx1"/>
                </a:solidFill>
              </a:rPr>
              <a:t>Emoce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6260" y="1596540"/>
            <a:ext cx="8695035" cy="4873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širší pojem než cit</a:t>
            </a:r>
          </a:p>
          <a:p>
            <a:pPr>
              <a:lnSpc>
                <a:spcPct val="150000"/>
              </a:lnSpc>
            </a:pPr>
            <a:endParaRPr lang="cs-CZ" altLang="cs-CZ" sz="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altLang="cs-CZ" b="1" dirty="0" smtClean="0">
                <a:solidFill>
                  <a:schemeClr val="tx1"/>
                </a:solidFill>
              </a:rPr>
              <a:t>všestranné citové projevy člověka</a:t>
            </a:r>
          </a:p>
          <a:p>
            <a:pPr>
              <a:lnSpc>
                <a:spcPct val="150000"/>
              </a:lnSpc>
            </a:pPr>
            <a:endParaRPr lang="cs-CZ" altLang="cs-CZ" sz="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doprovázeny</a:t>
            </a:r>
            <a:r>
              <a:rPr lang="cs-CZ" altLang="cs-CZ" b="1" dirty="0" smtClean="0">
                <a:solidFill>
                  <a:schemeClr val="tx1"/>
                </a:solidFill>
              </a:rPr>
              <a:t> pohybovými, výrazovými a fyziologickými projevy</a:t>
            </a:r>
          </a:p>
          <a:p>
            <a:pPr>
              <a:lnSpc>
                <a:spcPct val="150000"/>
              </a:lnSpc>
            </a:pPr>
            <a:endParaRPr lang="cs-CZ" altLang="cs-CZ" sz="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altLang="cs-CZ" b="1" dirty="0" smtClean="0">
                <a:solidFill>
                  <a:schemeClr val="tx1"/>
                </a:solidFill>
              </a:rPr>
              <a:t>subjektivní odpovědi organismu na různé podněty</a:t>
            </a:r>
            <a:endParaRPr lang="cs-CZ" alt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 smtClean="0">
                <a:solidFill>
                  <a:schemeClr val="tx1"/>
                </a:solidFill>
              </a:rPr>
              <a:t>Cíl agrese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48965" y="1443835"/>
            <a:ext cx="855148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k-SK" b="1" dirty="0" smtClean="0">
                <a:solidFill>
                  <a:schemeClr val="tx1"/>
                </a:solidFill>
              </a:rPr>
              <a:t>Z</a:t>
            </a:r>
            <a:r>
              <a:rPr lang="sk-SK" dirty="0" smtClean="0">
                <a:solidFill>
                  <a:schemeClr val="tx1"/>
                </a:solidFill>
              </a:rPr>
              <a:t>ničení prekážky nebo </a:t>
            </a:r>
            <a:r>
              <a:rPr lang="sk-SK" dirty="0" err="1" smtClean="0">
                <a:solidFill>
                  <a:schemeClr val="tx1"/>
                </a:solidFill>
              </a:rPr>
              <a:t>demonstrace</a:t>
            </a:r>
            <a:r>
              <a:rPr lang="sk-SK" dirty="0" smtClean="0">
                <a:solidFill>
                  <a:schemeClr val="tx1"/>
                </a:solidFill>
              </a:rPr>
              <a:t> hrozby, </a:t>
            </a:r>
            <a:r>
              <a:rPr lang="sk-SK" dirty="0" err="1" smtClean="0">
                <a:solidFill>
                  <a:schemeClr val="tx1"/>
                </a:solidFill>
              </a:rPr>
              <a:t>síly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převahy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55" y="2665475"/>
            <a:ext cx="4762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/>
            <a:r>
              <a:rPr lang="cs-CZ" altLang="cs-CZ" b="1" dirty="0" err="1" smtClean="0">
                <a:solidFill>
                  <a:schemeClr val="tx1"/>
                </a:solidFill>
              </a:rPr>
              <a:t>Hostilita</a:t>
            </a:r>
            <a:endParaRPr lang="cs-CZ" altLang="cs-CZ" b="1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55" y="1596540"/>
            <a:ext cx="8891588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</a:t>
            </a:r>
            <a:r>
              <a:rPr lang="cs-CZ" b="1" dirty="0" smtClean="0">
                <a:solidFill>
                  <a:srgbClr val="FF0000"/>
                </a:solidFill>
              </a:rPr>
              <a:t> všeobecný nepřátelský postoj </a:t>
            </a:r>
            <a:r>
              <a:rPr lang="cs-CZ" b="1" dirty="0" smtClean="0">
                <a:solidFill>
                  <a:schemeClr val="tx1"/>
                </a:solidFill>
              </a:rPr>
              <a:t>vůči lidem. 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dirty="0" smtClean="0">
                <a:solidFill>
                  <a:schemeClr val="tx1"/>
                </a:solidFill>
              </a:rPr>
              <a:t>Může být příčinou agresivity.</a:t>
            </a:r>
          </a:p>
          <a:p>
            <a:pPr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dirty="0" smtClean="0">
                <a:solidFill>
                  <a:schemeClr val="tx1"/>
                </a:solidFill>
              </a:rPr>
              <a:t>Nemusí se projevovat ubližováním jiné osobě (agresí).</a:t>
            </a:r>
          </a:p>
          <a:p>
            <a:pPr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dirty="0" smtClean="0">
                <a:solidFill>
                  <a:schemeClr val="tx1"/>
                </a:solidFill>
              </a:rPr>
              <a:t>Projevuje se např. tím, že jedinec nemá rád jinou osobu, negativně se o ní vyjadřuje</a:t>
            </a:r>
            <a:r>
              <a:rPr lang="cs-CZ" dirty="0" smtClean="0">
                <a:solidFill>
                  <a:schemeClr val="bg1"/>
                </a:solidFill>
              </a:rPr>
              <a:t>, přeje jim neúspěch, nemoc…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3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2800" b="1" dirty="0" smtClean="0">
                <a:solidFill>
                  <a:schemeClr val="tx1"/>
                </a:solidFill>
              </a:rPr>
              <a:t>Agresivita ve sportu trápí většinu sportovních disciplín</a:t>
            </a:r>
            <a:r>
              <a:rPr lang="cs-CZ" altLang="cs-CZ" sz="4000" b="1" dirty="0" smtClean="0">
                <a:solidFill>
                  <a:schemeClr val="tx1"/>
                </a:solidFill>
              </a:rPr>
              <a:t>  </a:t>
            </a:r>
            <a:br>
              <a:rPr lang="cs-CZ" altLang="cs-CZ" sz="4000" b="1" dirty="0" smtClean="0">
                <a:solidFill>
                  <a:schemeClr val="tx1"/>
                </a:solidFill>
              </a:rPr>
            </a:br>
            <a:r>
              <a:rPr lang="en-US" altLang="cs-CZ" sz="2800" b="1" dirty="0" smtClean="0">
                <a:solidFill>
                  <a:schemeClr val="tx1"/>
                </a:solidFill>
              </a:rPr>
              <a:t>(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tři přístupy)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749245"/>
            <a:ext cx="8551480" cy="488656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cs-CZ" sz="2600" dirty="0" smtClean="0">
                <a:solidFill>
                  <a:schemeClr val="tx1"/>
                </a:solidFill>
              </a:rPr>
              <a:t>Sportovní aktivita je ve vztahu se zvýšenou agresivitou (</a:t>
            </a:r>
            <a:r>
              <a:rPr lang="cs-CZ" altLang="cs-CZ" sz="2600" dirty="0" err="1" smtClean="0">
                <a:solidFill>
                  <a:schemeClr val="tx1"/>
                </a:solidFill>
              </a:rPr>
              <a:t>Zillman</a:t>
            </a:r>
            <a:r>
              <a:rPr lang="cs-CZ" altLang="cs-CZ" sz="2600" dirty="0" smtClean="0">
                <a:solidFill>
                  <a:schemeClr val="tx1"/>
                </a:solidFill>
              </a:rPr>
              <a:t>, </a:t>
            </a:r>
            <a:r>
              <a:rPr lang="cs-CZ" altLang="cs-CZ" sz="2600" dirty="0" err="1" smtClean="0">
                <a:solidFill>
                  <a:schemeClr val="tx1"/>
                </a:solidFill>
              </a:rPr>
              <a:t>Katcher</a:t>
            </a:r>
            <a:r>
              <a:rPr lang="cs-CZ" altLang="cs-CZ" sz="2600" dirty="0" smtClean="0">
                <a:solidFill>
                  <a:schemeClr val="tx1"/>
                </a:solidFill>
              </a:rPr>
              <a:t> </a:t>
            </a:r>
            <a:r>
              <a:rPr lang="en-US" altLang="cs-CZ" sz="2600" dirty="0" smtClean="0">
                <a:solidFill>
                  <a:schemeClr val="tx1"/>
                </a:solidFill>
              </a:rPr>
              <a:t>&amp;</a:t>
            </a:r>
            <a:r>
              <a:rPr lang="cs-CZ" altLang="cs-CZ" sz="2600" dirty="0" smtClean="0">
                <a:solidFill>
                  <a:schemeClr val="tx1"/>
                </a:solidFill>
              </a:rPr>
              <a:t> </a:t>
            </a:r>
            <a:r>
              <a:rPr lang="cs-CZ" altLang="cs-CZ" sz="2600" dirty="0" err="1" smtClean="0">
                <a:solidFill>
                  <a:schemeClr val="tx1"/>
                </a:solidFill>
              </a:rPr>
              <a:t>Milavský</a:t>
            </a:r>
            <a:r>
              <a:rPr lang="cs-CZ" altLang="cs-CZ" sz="2600" dirty="0" smtClean="0">
                <a:solidFill>
                  <a:schemeClr val="tx1"/>
                </a:solidFill>
              </a:rPr>
              <a:t>, 1972) – kritika sportu za jeho údajný </a:t>
            </a:r>
            <a:r>
              <a:rPr lang="cs-CZ" altLang="cs-CZ" sz="2600" dirty="0" err="1" smtClean="0">
                <a:solidFill>
                  <a:schemeClr val="tx1"/>
                </a:solidFill>
              </a:rPr>
              <a:t>spolupodíl</a:t>
            </a:r>
            <a:r>
              <a:rPr lang="cs-CZ" altLang="cs-CZ" sz="2600" dirty="0" smtClean="0">
                <a:solidFill>
                  <a:schemeClr val="tx1"/>
                </a:solidFill>
              </a:rPr>
              <a:t> na nárůstu násilí</a:t>
            </a:r>
          </a:p>
          <a:p>
            <a:pPr marL="609600" indent="-609600" eaLnBrk="1" hangingPunct="1">
              <a:buFontTx/>
              <a:buAutoNum type="arabicPeriod"/>
            </a:pPr>
            <a:endParaRPr lang="cs-CZ" altLang="cs-CZ" sz="26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z="2600" dirty="0" smtClean="0">
                <a:solidFill>
                  <a:schemeClr val="tx1"/>
                </a:solidFill>
              </a:rPr>
              <a:t>Sportovní aktivita je ve vztahu se sníženou agresivitou (Martin, 1976, </a:t>
            </a:r>
            <a:r>
              <a:rPr lang="cs-CZ" altLang="cs-CZ" sz="2600" dirty="0" err="1" smtClean="0">
                <a:solidFill>
                  <a:schemeClr val="tx1"/>
                </a:solidFill>
              </a:rPr>
              <a:t>Corry</a:t>
            </a:r>
            <a:r>
              <a:rPr lang="cs-CZ" altLang="cs-CZ" sz="2600" dirty="0" smtClean="0">
                <a:solidFill>
                  <a:schemeClr val="tx1"/>
                </a:solidFill>
              </a:rPr>
              <a:t>, 1968) – sport je považován za univerzální prostředek pro zdravý rozvoj osobnosti</a:t>
            </a:r>
          </a:p>
          <a:p>
            <a:pPr marL="609600" indent="-609600" eaLnBrk="1" hangingPunct="1">
              <a:buFontTx/>
              <a:buAutoNum type="arabicPeriod"/>
            </a:pPr>
            <a:endParaRPr lang="cs-CZ" altLang="cs-CZ" sz="26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z="2600" dirty="0" smtClean="0">
                <a:solidFill>
                  <a:schemeClr val="tx1"/>
                </a:solidFill>
              </a:rPr>
              <a:t>Mezi sportovní aktivitou a agresivitou neexistuje žádný vztah (Čermák, 1998, Šafář, 2003) – konkrétní vazby a vztahy mezi disciplínami nebo výkonností a agresivitou</a:t>
            </a:r>
            <a:endParaRPr lang="en-US" alt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b="1" dirty="0" smtClean="0">
                <a:solidFill>
                  <a:schemeClr val="tx1"/>
                </a:solidFill>
              </a:rPr>
              <a:t>Projevy agresivity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2054655"/>
            <a:ext cx="8695035" cy="468232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Symboly – znaky a názvy klubů – draci, supi, tygři (vlajky, dresy)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Verbální komunikace – zvedání hlasu, křik, nadávání, vyhrožování, vyčítání, ironie, jízlivost, ponižování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Neverbální projevy motorické – rvačky, krutost k lidem nebo ke zvířatům, ničení majetku, (vznik delikvence)</a:t>
            </a:r>
          </a:p>
        </p:txBody>
      </p:sp>
    </p:spTree>
    <p:extLst>
      <p:ext uri="{BB962C8B-B14F-4D97-AF65-F5344CB8AC3E}">
        <p14:creationId xmlns:p14="http://schemas.microsoft.com/office/powerpoint/2010/main" val="35593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527605"/>
            <a:ext cx="8229600" cy="4581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b="1" dirty="0" smtClean="0">
                <a:solidFill>
                  <a:schemeClr val="tx1"/>
                </a:solidFill>
              </a:rPr>
              <a:t>Příčiny vzniku agresivity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443835"/>
            <a:ext cx="8704185" cy="503926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Disharmonické a dysfunkční rodinné prostředí</a:t>
            </a:r>
          </a:p>
          <a:p>
            <a:pPr eaLnBrk="1" hangingPunct="1"/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Absence jednoho z rodičů (častěji otce)</a:t>
            </a:r>
          </a:p>
          <a:p>
            <a:pPr eaLnBrk="1" hangingPunct="1"/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Nechtěné dítě nebo dítě citově deprimované</a:t>
            </a:r>
          </a:p>
          <a:p>
            <a:pPr eaLnBrk="1" hangingPunct="1"/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Pohlavní rozdíly, které souvisejí s hladinou hormonů- ovlivňují vývoj hypotalamických center (chlapci jsou agresivnější</a:t>
            </a:r>
            <a:r>
              <a:rPr lang="cs-CZ" altLang="cs-CZ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Hyperkinetická porucha chování – riziko vzniku delikvence</a:t>
            </a:r>
          </a:p>
          <a:p>
            <a:pPr eaLnBrk="1" hangingPunct="1"/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Věk a prostředí sociální- adolescence</a:t>
            </a:r>
          </a:p>
        </p:txBody>
      </p:sp>
    </p:spTree>
    <p:extLst>
      <p:ext uri="{BB962C8B-B14F-4D97-AF65-F5344CB8AC3E}">
        <p14:creationId xmlns:p14="http://schemas.microsoft.com/office/powerpoint/2010/main" val="35030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cs-CZ" sz="3600" b="1" dirty="0" err="1"/>
              <a:t>Teorie</a:t>
            </a:r>
            <a:r>
              <a:rPr lang="en-US" altLang="cs-CZ" sz="3600" b="1" dirty="0"/>
              <a:t> a</a:t>
            </a:r>
            <a:r>
              <a:rPr lang="cs-CZ" altLang="cs-CZ" sz="3600" b="1" dirty="0"/>
              <a:t> terminologie v oblasti emocí</a:t>
            </a:r>
            <a:endParaRPr lang="en-US" altLang="cs-CZ" sz="24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1205" y="1291130"/>
            <a:ext cx="5650085" cy="5492805"/>
          </a:xfrm>
        </p:spPr>
        <p:txBody>
          <a:bodyPr>
            <a:normAutofit fontScale="92500" lnSpcReduction="10000"/>
          </a:bodyPr>
          <a:lstStyle/>
          <a:p>
            <a:pPr marL="495300" indent="-495300">
              <a:lnSpc>
                <a:spcPct val="90000"/>
              </a:lnSpc>
              <a:buFont typeface="Wingdings" pitchFamily="2" charset="2"/>
              <a:buNone/>
            </a:pPr>
            <a:endParaRPr lang="cs-CZ" altLang="cs-CZ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/>
              <a:t>Složky emocí </a:t>
            </a:r>
          </a:p>
          <a:p>
            <a:pPr marL="344488" lvl="1" indent="0">
              <a:lnSpc>
                <a:spcPct val="90000"/>
              </a:lnSpc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subjektivní prožitek</a:t>
            </a:r>
            <a:r>
              <a:rPr lang="cs-CZ" altLang="cs-CZ" b="1" dirty="0"/>
              <a:t>, obsahující jak afektivní (</a:t>
            </a:r>
            <a:r>
              <a:rPr lang="cs-CZ" altLang="cs-CZ" b="1" dirty="0" err="1"/>
              <a:t>libé-nelibé</a:t>
            </a:r>
            <a:r>
              <a:rPr lang="cs-CZ" altLang="cs-CZ" b="1" dirty="0"/>
              <a:t>) tak kognitivní hodnocení (významu situace a vlastních možností ji zvládat</a:t>
            </a:r>
            <a:r>
              <a:rPr lang="cs-CZ" altLang="cs-CZ" b="1" dirty="0" smtClean="0"/>
              <a:t>)</a:t>
            </a:r>
            <a:endParaRPr lang="cs-CZ" altLang="cs-CZ" b="1" dirty="0"/>
          </a:p>
          <a:p>
            <a:pPr marL="763588" lvl="1" indent="-419100">
              <a:lnSpc>
                <a:spcPct val="90000"/>
              </a:lnSpc>
            </a:pPr>
            <a:endParaRPr lang="cs-CZ" altLang="cs-CZ" sz="1900" b="1" dirty="0"/>
          </a:p>
          <a:p>
            <a:pPr marL="344488" lvl="1" indent="0">
              <a:lnSpc>
                <a:spcPct val="90000"/>
              </a:lnSpc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tělesné změny </a:t>
            </a:r>
            <a:r>
              <a:rPr lang="cs-CZ" altLang="cs-CZ" b="1" dirty="0"/>
              <a:t>(spojené se změnami v autonomní a neurální aktivaci</a:t>
            </a:r>
            <a:r>
              <a:rPr lang="cs-CZ" altLang="cs-CZ" b="1" dirty="0" smtClean="0"/>
              <a:t>) </a:t>
            </a:r>
            <a:endParaRPr lang="cs-CZ" altLang="cs-CZ" b="1" dirty="0"/>
          </a:p>
          <a:p>
            <a:pPr marL="763588" lvl="1" indent="-419100">
              <a:lnSpc>
                <a:spcPct val="90000"/>
              </a:lnSpc>
            </a:pPr>
            <a:endParaRPr lang="cs-CZ" altLang="cs-CZ" sz="1900" b="1" dirty="0"/>
          </a:p>
          <a:p>
            <a:pPr marL="344488" lvl="1" indent="0">
              <a:lnSpc>
                <a:spcPct val="90000"/>
              </a:lnSpc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emocionální </a:t>
            </a:r>
            <a:r>
              <a:rPr lang="cs-CZ" altLang="cs-CZ" b="1" dirty="0" smtClean="0">
                <a:solidFill>
                  <a:srgbClr val="00B050"/>
                </a:solidFill>
              </a:rPr>
              <a:t>výraz </a:t>
            </a:r>
            <a:endParaRPr lang="cs-CZ" altLang="cs-CZ" b="1" dirty="0">
              <a:solidFill>
                <a:srgbClr val="00B050"/>
              </a:solidFill>
            </a:endParaRPr>
          </a:p>
          <a:p>
            <a:pPr marL="763588" lvl="1" indent="-419100">
              <a:lnSpc>
                <a:spcPct val="90000"/>
              </a:lnSpc>
              <a:buFont typeface="Wingdings" pitchFamily="2" charset="2"/>
              <a:buNone/>
            </a:pPr>
            <a:endParaRPr lang="cs-CZ" altLang="cs-CZ" sz="1900" b="1" dirty="0"/>
          </a:p>
          <a:p>
            <a:pPr marL="344488" lvl="1" indent="0">
              <a:lnSpc>
                <a:spcPct val="90000"/>
              </a:lnSpc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připravenost k jednání </a:t>
            </a:r>
            <a:r>
              <a:rPr lang="cs-CZ" altLang="cs-CZ" b="1" dirty="0"/>
              <a:t>(jako stav aktivace i tendence ke specifickému jednání).</a:t>
            </a:r>
            <a:r>
              <a:rPr lang="cs-CZ" altLang="cs-CZ" dirty="0"/>
              <a:t> </a:t>
            </a:r>
            <a:endParaRPr lang="en-US" alt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2054439"/>
            <a:ext cx="2901395" cy="420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2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69490"/>
            <a:ext cx="8229600" cy="1139825"/>
          </a:xfrm>
        </p:spPr>
        <p:txBody>
          <a:bodyPr/>
          <a:lstStyle/>
          <a:p>
            <a:r>
              <a:rPr lang="cs-CZ" altLang="cs-CZ" dirty="0"/>
              <a:t>Tělesné změny – aktivace a emoce </a:t>
            </a:r>
          </a:p>
        </p:txBody>
      </p:sp>
      <p:graphicFrame>
        <p:nvGraphicFramePr>
          <p:cNvPr id="890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984898"/>
              </p:ext>
            </p:extLst>
          </p:nvPr>
        </p:nvGraphicFramePr>
        <p:xfrm>
          <a:off x="402015" y="1348356"/>
          <a:ext cx="8704185" cy="550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kument" r:id="rId4" imgW="5760720" imgH="3154320" progId="Word.Document.8">
                  <p:embed/>
                </p:oleObj>
              </mc:Choice>
              <mc:Fallback>
                <p:oleObj name="Dokument" r:id="rId4" imgW="5760720" imgH="31543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015" y="1348356"/>
                        <a:ext cx="8704185" cy="5509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1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>
                <a:solidFill>
                  <a:schemeClr val="tx1"/>
                </a:solidFill>
              </a:rPr>
              <a:t>Dělení emocí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964" y="1749245"/>
            <a:ext cx="8551481" cy="4224213"/>
          </a:xfrm>
        </p:spPr>
        <p:txBody>
          <a:bodyPr/>
          <a:lstStyle/>
          <a:p>
            <a:r>
              <a:rPr lang="cs-CZ" altLang="cs-CZ" b="1" u="sng" dirty="0"/>
              <a:t>Nižší</a:t>
            </a:r>
            <a:r>
              <a:rPr lang="cs-CZ" altLang="cs-CZ" dirty="0"/>
              <a:t> – vývojově starší, souvisí s uspokojováním biologických potřeb, prostřednictvím nich reagujeme na změny v prostředí (např. údiv, strach, hněv, radost</a:t>
            </a:r>
            <a:r>
              <a:rPr lang="cs-CZ" altLang="cs-CZ" dirty="0" smtClean="0"/>
              <a:t>)</a:t>
            </a:r>
          </a:p>
          <a:p>
            <a:endParaRPr lang="cs-CZ" altLang="cs-CZ" dirty="0"/>
          </a:p>
          <a:p>
            <a:r>
              <a:rPr lang="cs-CZ" altLang="cs-CZ" b="1" u="sng" dirty="0"/>
              <a:t>Vyšší</a:t>
            </a:r>
            <a:r>
              <a:rPr lang="cs-CZ" altLang="cs-CZ" dirty="0"/>
              <a:t> – city tzv. společenského vědomí, jsou výsledkem </a:t>
            </a:r>
            <a:r>
              <a:rPr lang="cs-CZ" altLang="cs-CZ" dirty="0" smtClean="0"/>
              <a:t>socializace (přátelství, láska k vlasti, pocit zodpovědnosti, morální a estetické city…)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235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4581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tx1"/>
                </a:solidFill>
              </a:rPr>
              <a:t>City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8965" y="1291130"/>
            <a:ext cx="8551479" cy="57935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b="1" dirty="0" smtClean="0">
                <a:solidFill>
                  <a:schemeClr val="tx1"/>
                </a:solidFill>
              </a:rPr>
              <a:t>prožitky týkající se hlavně našeho subjektivního stavu, který zakoušíme</a:t>
            </a:r>
          </a:p>
          <a:p>
            <a:pPr>
              <a:lnSpc>
                <a:spcPct val="150000"/>
              </a:lnSpc>
            </a:pPr>
            <a:endParaRPr lang="cs-CZ" altLang="cs-CZ" sz="9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hodnotí náš stav, doprovází naše konání, vnímání, představy i myšlení</a:t>
            </a:r>
          </a:p>
          <a:p>
            <a:pPr>
              <a:lnSpc>
                <a:spcPct val="150000"/>
              </a:lnSpc>
            </a:pPr>
            <a:endParaRPr lang="cs-CZ" altLang="cs-CZ" sz="9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altLang="cs-CZ" b="1" dirty="0" smtClean="0">
                <a:solidFill>
                  <a:schemeClr val="tx1"/>
                </a:solidFill>
              </a:rPr>
              <a:t>příjemné </a:t>
            </a:r>
            <a:r>
              <a:rPr lang="cs-CZ" altLang="cs-CZ" dirty="0" smtClean="0">
                <a:solidFill>
                  <a:schemeClr val="tx1"/>
                </a:solidFill>
              </a:rPr>
              <a:t>(libé) vs. ne</a:t>
            </a:r>
            <a:r>
              <a:rPr lang="cs-CZ" altLang="cs-CZ" b="1" dirty="0" smtClean="0">
                <a:solidFill>
                  <a:schemeClr val="tx1"/>
                </a:solidFill>
              </a:rPr>
              <a:t>příjemné </a:t>
            </a:r>
            <a:r>
              <a:rPr lang="cs-CZ" altLang="cs-CZ" dirty="0" smtClean="0">
                <a:solidFill>
                  <a:schemeClr val="tx1"/>
                </a:solidFill>
              </a:rPr>
              <a:t>(nelibé</a:t>
            </a:r>
            <a:r>
              <a:rPr lang="cs-CZ" altLang="cs-CZ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cs-CZ" altLang="cs-CZ" sz="9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dlouhodobý </a:t>
            </a:r>
            <a:r>
              <a:rPr lang="cs-CZ" altLang="cs-CZ" b="1" dirty="0" smtClean="0">
                <a:solidFill>
                  <a:schemeClr val="tx1"/>
                </a:solidFill>
              </a:rPr>
              <a:t>citový vztah </a:t>
            </a:r>
            <a:r>
              <a:rPr lang="cs-CZ" altLang="cs-CZ" dirty="0" smtClean="0">
                <a:solidFill>
                  <a:schemeClr val="tx1"/>
                </a:solidFill>
              </a:rPr>
              <a:t>(láska, nenávist, úcta)</a:t>
            </a:r>
          </a:p>
        </p:txBody>
      </p:sp>
    </p:spTree>
    <p:extLst>
      <p:ext uri="{BB962C8B-B14F-4D97-AF65-F5344CB8AC3E}">
        <p14:creationId xmlns:p14="http://schemas.microsoft.com/office/powerpoint/2010/main" val="8201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229600" cy="4581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tx1"/>
                </a:solidFill>
              </a:rPr>
              <a:t>Dělení citů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8965" y="1443835"/>
            <a:ext cx="8237836" cy="48736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altLang="cs-CZ" b="1" dirty="0" smtClean="0">
                <a:solidFill>
                  <a:schemeClr val="tx1"/>
                </a:solidFill>
              </a:rPr>
              <a:t>Nálady </a:t>
            </a:r>
            <a:r>
              <a:rPr lang="cs-CZ" altLang="cs-CZ" dirty="0" smtClean="0">
                <a:solidFill>
                  <a:schemeClr val="tx1"/>
                </a:solidFill>
              </a:rPr>
              <a:t>-  nižší intenzita, dlouhé trvání, jsou poměrně stabilní .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„podbarvují“ </a:t>
            </a:r>
            <a:r>
              <a:rPr lang="cs-CZ" altLang="cs-CZ" dirty="0" smtClean="0">
                <a:solidFill>
                  <a:schemeClr val="tx1"/>
                </a:solidFill>
              </a:rPr>
              <a:t>celkové </a:t>
            </a:r>
            <a:r>
              <a:rPr lang="cs-CZ" altLang="cs-CZ" dirty="0" smtClean="0">
                <a:solidFill>
                  <a:schemeClr val="tx1"/>
                </a:solidFill>
              </a:rPr>
              <a:t>prožívání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nejsou vázány </a:t>
            </a:r>
            <a:r>
              <a:rPr lang="cs-CZ" altLang="cs-CZ" dirty="0" smtClean="0">
                <a:solidFill>
                  <a:schemeClr val="tx1"/>
                </a:solidFill>
              </a:rPr>
              <a:t>na </a:t>
            </a:r>
            <a:r>
              <a:rPr lang="cs-CZ" altLang="cs-CZ" dirty="0" smtClean="0">
                <a:solidFill>
                  <a:schemeClr val="tx1"/>
                </a:solidFill>
              </a:rPr>
              <a:t>konkrétní objekt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sklony k určitým náladám (sangvinik k veselé náladě, melancholik naopak ke smutné náladě)</a:t>
            </a:r>
          </a:p>
        </p:txBody>
      </p:sp>
    </p:spTree>
    <p:extLst>
      <p:ext uri="{BB962C8B-B14F-4D97-AF65-F5344CB8AC3E}">
        <p14:creationId xmlns:p14="http://schemas.microsoft.com/office/powerpoint/2010/main" val="228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Dělení </a:t>
            </a:r>
            <a:r>
              <a:rPr lang="cs-CZ" b="1" dirty="0" smtClean="0">
                <a:solidFill>
                  <a:schemeClr val="tx1"/>
                </a:solidFill>
              </a:rPr>
              <a:t>citů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8965" y="1666030"/>
            <a:ext cx="8398776" cy="51919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b="1" dirty="0" smtClean="0">
                <a:solidFill>
                  <a:schemeClr val="tx1"/>
                </a:solidFill>
              </a:rPr>
              <a:t>Afekty</a:t>
            </a:r>
            <a:r>
              <a:rPr lang="cs-CZ" altLang="cs-CZ" dirty="0" smtClean="0">
                <a:solidFill>
                  <a:schemeClr val="tx1"/>
                </a:solidFill>
              </a:rPr>
              <a:t> - silné, bouřlivé,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>probíhající krátce</a:t>
            </a:r>
          </a:p>
          <a:p>
            <a:pPr>
              <a:lnSpc>
                <a:spcPct val="150000"/>
              </a:lnSpc>
            </a:pPr>
            <a:endParaRPr lang="cs-CZ" altLang="cs-CZ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vznikají rychle, probíhají intenzivně a rychle odezní </a:t>
            </a:r>
            <a:r>
              <a:rPr lang="cs-CZ" altLang="cs-CZ" i="1" dirty="0" smtClean="0">
                <a:solidFill>
                  <a:schemeClr val="tx1"/>
                </a:solidFill>
              </a:rPr>
              <a:t>(např. výbuch vzteku)</a:t>
            </a:r>
          </a:p>
          <a:p>
            <a:pPr>
              <a:lnSpc>
                <a:spcPct val="150000"/>
              </a:lnSpc>
            </a:pPr>
            <a:endParaRPr lang="cs-CZ" altLang="cs-CZ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afektům více podléhají labilní </a:t>
            </a:r>
            <a:r>
              <a:rPr lang="cs-CZ" altLang="cs-CZ" dirty="0" err="1" smtClean="0">
                <a:solidFill>
                  <a:schemeClr val="tx1"/>
                </a:solidFill>
              </a:rPr>
              <a:t>temperamentové</a:t>
            </a:r>
            <a:r>
              <a:rPr lang="cs-CZ" altLang="cs-CZ" dirty="0" smtClean="0">
                <a:solidFill>
                  <a:schemeClr val="tx1"/>
                </a:solidFill>
              </a:rPr>
              <a:t> typy (cholerik a melancholik)</a:t>
            </a:r>
          </a:p>
        </p:txBody>
      </p:sp>
    </p:spTree>
    <p:extLst>
      <p:ext uri="{BB962C8B-B14F-4D97-AF65-F5344CB8AC3E}">
        <p14:creationId xmlns:p14="http://schemas.microsoft.com/office/powerpoint/2010/main" val="692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229600" cy="4581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b="1" dirty="0">
                <a:solidFill>
                  <a:schemeClr val="tx1"/>
                </a:solidFill>
              </a:rPr>
              <a:t>Dělení citů 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6260" y="1984375"/>
            <a:ext cx="8704185" cy="4873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b="1" dirty="0" smtClean="0">
                <a:solidFill>
                  <a:schemeClr val="tx1"/>
                </a:solidFill>
              </a:rPr>
              <a:t>Vášně</a:t>
            </a:r>
            <a:r>
              <a:rPr lang="cs-CZ" altLang="cs-CZ" dirty="0" smtClean="0">
                <a:solidFill>
                  <a:schemeClr val="tx1"/>
                </a:solidFill>
              </a:rPr>
              <a:t> - hluboké, velmi intenzivní a dlouhotrvající emoční stavy vztahující se ke konkrétním objektům a činnostem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i="1" dirty="0" smtClean="0">
                <a:solidFill>
                  <a:schemeClr val="tx1"/>
                </a:solidFill>
              </a:rPr>
              <a:t>(vášnivá láska i nenávist k druhé osobě,  vášnivý sportovec)</a:t>
            </a:r>
          </a:p>
        </p:txBody>
      </p:sp>
    </p:spTree>
    <p:extLst>
      <p:ext uri="{BB962C8B-B14F-4D97-AF65-F5344CB8AC3E}">
        <p14:creationId xmlns:p14="http://schemas.microsoft.com/office/powerpoint/2010/main" val="34369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1105</Words>
  <Application>Microsoft Office PowerPoint</Application>
  <PresentationFormat>Předvádění na obrazovce (4:3)</PresentationFormat>
  <Paragraphs>165</Paragraphs>
  <Slides>24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Dokument</vt:lpstr>
      <vt:lpstr>Emoce a psychické stavy ve sportu</vt:lpstr>
      <vt:lpstr>Emoce</vt:lpstr>
      <vt:lpstr>Teorie a terminologie v oblasti emocí</vt:lpstr>
      <vt:lpstr>Tělesné změny – aktivace a emoce </vt:lpstr>
      <vt:lpstr>Dělení emocí</vt:lpstr>
      <vt:lpstr>City</vt:lpstr>
      <vt:lpstr>Dělení citů </vt:lpstr>
      <vt:lpstr>Dělení citů</vt:lpstr>
      <vt:lpstr>Dělení citů </vt:lpstr>
      <vt:lpstr>Psychické stavy v soutěži</vt:lpstr>
      <vt:lpstr>Předstartovní stavy</vt:lpstr>
      <vt:lpstr>Soutěžní stavy</vt:lpstr>
      <vt:lpstr>Posoutěžní stavy</vt:lpstr>
      <vt:lpstr>Agresivita</vt:lpstr>
      <vt:lpstr>Prezentace aplikace PowerPoint</vt:lpstr>
      <vt:lpstr>Agrese </vt:lpstr>
      <vt:lpstr>Agrese</vt:lpstr>
      <vt:lpstr>Znaky agresivního chování</vt:lpstr>
      <vt:lpstr>Agresivita</vt:lpstr>
      <vt:lpstr>Cíl agrese</vt:lpstr>
      <vt:lpstr>Hostilita</vt:lpstr>
      <vt:lpstr>Agresivita ve sportu trápí většinu sportovních disciplín   (tři přístupy)</vt:lpstr>
      <vt:lpstr>Projevy agresivity</vt:lpstr>
      <vt:lpstr>Příčiny vzniku agresivity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Veronika Kavková</cp:lastModifiedBy>
  <cp:revision>82</cp:revision>
  <cp:lastPrinted>2013-12-06T18:27:38Z</cp:lastPrinted>
  <dcterms:created xsi:type="dcterms:W3CDTF">2013-08-21T19:17:07Z</dcterms:created>
  <dcterms:modified xsi:type="dcterms:W3CDTF">2014-10-15T07:34:39Z</dcterms:modified>
</cp:coreProperties>
</file>