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62" r:id="rId4"/>
    <p:sldId id="258" r:id="rId5"/>
    <p:sldId id="284" r:id="rId6"/>
    <p:sldId id="283" r:id="rId7"/>
    <p:sldId id="259" r:id="rId8"/>
    <p:sldId id="261" r:id="rId9"/>
    <p:sldId id="260" r:id="rId10"/>
    <p:sldId id="263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278" r:id="rId19"/>
    <p:sldId id="280" r:id="rId20"/>
    <p:sldId id="264" r:id="rId21"/>
    <p:sldId id="265" r:id="rId22"/>
    <p:sldId id="267" r:id="rId23"/>
    <p:sldId id="268" r:id="rId24"/>
    <p:sldId id="269" r:id="rId25"/>
    <p:sldId id="270" r:id="rId26"/>
    <p:sldId id="281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280" autoAdjust="0"/>
  </p:normalViewPr>
  <p:slideViewPr>
    <p:cSldViewPr>
      <p:cViewPr varScale="1">
        <p:scale>
          <a:sx n="51" d="100"/>
          <a:sy n="51" d="100"/>
        </p:scale>
        <p:origin x="-19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F4FF6-430F-45AA-A961-067FED042840}" type="datetimeFigureOut">
              <a:rPr lang="cs-CZ" smtClean="0"/>
              <a:t>29. 9. 2014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3EFCC-E6D7-4914-82C5-54277A363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9997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i="1" dirty="0" smtClean="0"/>
              <a:t>1. </a:t>
            </a:r>
            <a:r>
              <a:rPr lang="cs-CZ" i="1" dirty="0" err="1" smtClean="0"/>
              <a:t>autoregulovanou</a:t>
            </a:r>
            <a:r>
              <a:rPr lang="cs-CZ" b="0" i="1" dirty="0" smtClean="0"/>
              <a:t>,</a:t>
            </a:r>
            <a:r>
              <a:rPr lang="cs-CZ" b="0" dirty="0" smtClean="0"/>
              <a:t> která má adekvátní pocit identity, sebehodnocení, sebecit a sebedůvěru a je schopna řešit své problémy relativně nezávisle a převážně sama;</a:t>
            </a:r>
          </a:p>
          <a:p>
            <a:r>
              <a:rPr lang="cs-CZ" dirty="0" smtClean="0"/>
              <a:t>2.</a:t>
            </a:r>
            <a:r>
              <a:rPr lang="cs-CZ" b="0" dirty="0" smtClean="0"/>
              <a:t> </a:t>
            </a:r>
            <a:r>
              <a:rPr lang="cs-CZ" dirty="0" smtClean="0"/>
              <a:t>s</a:t>
            </a:r>
            <a:r>
              <a:rPr lang="cs-CZ" b="0" dirty="0" smtClean="0"/>
              <a:t> </a:t>
            </a:r>
            <a:r>
              <a:rPr lang="cs-CZ" i="1" dirty="0" smtClean="0"/>
              <a:t>adekvátními mentálními reprezentacemi</a:t>
            </a:r>
            <a:r>
              <a:rPr lang="cs-CZ" b="0" dirty="0" smtClean="0"/>
              <a:t> světa, dostatečně objektivně percipující realitu;</a:t>
            </a:r>
          </a:p>
          <a:p>
            <a:r>
              <a:rPr lang="cs-CZ" i="1" dirty="0" smtClean="0"/>
              <a:t>3. přizpůsobenou</a:t>
            </a:r>
            <a:r>
              <a:rPr lang="cs-CZ" b="0" dirty="0" smtClean="0"/>
              <a:t> ustáleným společenským kritériím a jednající v jejich rámci;</a:t>
            </a:r>
          </a:p>
          <a:p>
            <a:r>
              <a:rPr lang="cs-CZ" i="1" dirty="0" smtClean="0"/>
              <a:t>4. individualizovanou</a:t>
            </a:r>
            <a:r>
              <a:rPr lang="cs-CZ" b="0" dirty="0" smtClean="0"/>
              <a:t> dispozičně i zkušenostmi získanými vzorci chování;</a:t>
            </a:r>
          </a:p>
          <a:p>
            <a:r>
              <a:rPr lang="cs-CZ" i="1" dirty="0" smtClean="0"/>
              <a:t>5</a:t>
            </a:r>
            <a:r>
              <a:rPr lang="cs-CZ" dirty="0" smtClean="0"/>
              <a:t>.</a:t>
            </a:r>
            <a:r>
              <a:rPr lang="cs-CZ" b="0" dirty="0" smtClean="0"/>
              <a:t> </a:t>
            </a:r>
            <a:r>
              <a:rPr lang="cs-CZ" i="1" dirty="0" smtClean="0"/>
              <a:t>stabilizovaně</a:t>
            </a:r>
            <a:r>
              <a:rPr lang="cs-CZ" b="0" i="1" dirty="0" smtClean="0"/>
              <a:t> </a:t>
            </a:r>
            <a:r>
              <a:rPr lang="cs-CZ" i="1" dirty="0" smtClean="0"/>
              <a:t>integrovanou</a:t>
            </a:r>
            <a:r>
              <a:rPr lang="cs-CZ" b="0" i="1" dirty="0" smtClean="0"/>
              <a:t>,</a:t>
            </a:r>
            <a:r>
              <a:rPr lang="cs-CZ" b="0" dirty="0" smtClean="0"/>
              <a:t> tj. takovou, jejíž všechny složky fungují jednotně, celistvě a v koordinaci s jinými, její názory, postoje a způsoby chování jsou situačně i v čase adekvátně stabilní a která má adekvátní pocit životního smyslu.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3EFCC-E6D7-4914-82C5-54277A363E7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68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9951B9-6367-4089-95E3-1C335E9F23A0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3BB691-DC6E-4000-9202-7F46CBEBEE22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45F6CE-898F-4CBB-AD49-45E1114DF418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0A6433-AF7F-48E3-8E19-79397D76641B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76D700-1560-4643-9E22-86A9F9FB9A9F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dominance: usilování o vítězství, podřízení ostatních, vůle po vítězství, sebedůvěra, agresivita, bojovnost</a:t>
            </a:r>
          </a:p>
          <a:p>
            <a:r>
              <a:rPr lang="cs-CZ" altLang="cs-CZ"/>
              <a:t>sociabilita: vyšší potřeba být sociálně akceptován</a:t>
            </a:r>
          </a:p>
          <a:p>
            <a:r>
              <a:rPr lang="cs-CZ" altLang="cs-CZ"/>
              <a:t>způsob soc. kom.: odpovědnost, zájem o ostatní, trpělivost, starostlivost, sebekontrola</a:t>
            </a:r>
          </a:p>
          <a:p>
            <a:r>
              <a:rPr lang="cs-CZ" altLang="cs-CZ"/>
              <a:t>emoční stálost: základní vlastnosti temperamentu, citová zralost, bez neurotických projevů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7BD726-F1D8-4401-BFD7-9E4A1C7FD0BB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1000"/>
              <a:t>Psychologické charakteristiky odlišující výborné od průměrných sportovců:</a:t>
            </a:r>
          </a:p>
          <a:p>
            <a:r>
              <a:rPr lang="cs-CZ" altLang="cs-CZ" sz="1000"/>
              <a:t>moderní studie (Orlick and Partington, 1988) kanadských olympioniků: mentální příprava signifikantně předpověděla umístění na OH (ne fyzická a technická příprava)</a:t>
            </a:r>
          </a:p>
          <a:p>
            <a:r>
              <a:rPr lang="cs-CZ" altLang="cs-CZ" sz="1000"/>
              <a:t>- zaměření na psychologické dovednosti spíš než na psychické rysy osobnosti</a:t>
            </a:r>
          </a:p>
          <a:p>
            <a:r>
              <a:rPr lang="cs-CZ" altLang="cs-CZ" sz="1000"/>
              <a:t>(závazek ke kvalitnímu tréninku, denní používání imaginace a plánování cílů, simulation trénink, plány závodů, pozávodní hodnocení)</a:t>
            </a:r>
          </a:p>
          <a:p>
            <a:r>
              <a:rPr lang="cs-CZ" altLang="cs-CZ" sz="1000"/>
              <a:t>- PSIS (Psychological Skills Inventory for Sport) Mahoney, Gabriel and Perkins (1987) – koncentrace, zvládání úzkosti, sebedůvěra, mentální příprava, motivace (ale problémy s psychometrickými vlastnostmi dotazníku)</a:t>
            </a:r>
          </a:p>
          <a:p>
            <a:r>
              <a:rPr lang="cs-CZ" altLang="cs-CZ" sz="1000"/>
              <a:t>--- závazek a sebedůvěra jsou pravděpodobně nejdůležitější psychologické proměnné spojené s vrcholným výkonem (Orlick, 1992)</a:t>
            </a:r>
          </a:p>
          <a:p>
            <a:r>
              <a:rPr lang="cs-CZ" altLang="cs-CZ" sz="1000"/>
              <a:t>Bota (1993) přidává ještě plánování cílů</a:t>
            </a:r>
          </a:p>
          <a:p>
            <a:r>
              <a:rPr lang="cs-CZ" altLang="cs-CZ" sz="1000"/>
              <a:t>impulsivita</a:t>
            </a:r>
          </a:p>
          <a:p>
            <a:r>
              <a:rPr lang="cs-CZ" altLang="cs-CZ" sz="1000"/>
              <a:t>agresivita</a:t>
            </a:r>
          </a:p>
          <a:p>
            <a:r>
              <a:rPr lang="cs-CZ" altLang="cs-CZ" sz="1000"/>
              <a:t>depresivita</a:t>
            </a:r>
          </a:p>
          <a:p>
            <a:r>
              <a:rPr lang="cs-CZ" altLang="cs-CZ" sz="1000"/>
              <a:t>sensation-seeking</a:t>
            </a:r>
          </a:p>
          <a:p>
            <a:r>
              <a:rPr lang="cs-CZ" altLang="cs-CZ" sz="1000"/>
              <a:t>neuroticismus </a:t>
            </a:r>
          </a:p>
          <a:p>
            <a:r>
              <a:rPr lang="cs-CZ" altLang="cs-CZ" sz="1000"/>
              <a:t>extraverze</a:t>
            </a:r>
          </a:p>
          <a:p>
            <a:r>
              <a:rPr lang="cs-CZ" altLang="cs-CZ" sz="1000"/>
              <a:t>plachost...</a:t>
            </a:r>
          </a:p>
          <a:p>
            <a:r>
              <a:rPr lang="cs-CZ" altLang="cs-CZ" sz="1000"/>
              <a:t>stres a závodní úzkost ve sportu</a:t>
            </a:r>
          </a:p>
          <a:p>
            <a:endParaRPr lang="cs-CZ" altLang="cs-CZ" sz="10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9251DA-5698-4B6D-9648-225580B05DD7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Trenér většinou poznává sportovce tak, že sleduje jeho chování a interpersonální reakce při tréninku a při zápase.</a:t>
            </a:r>
          </a:p>
          <a:p>
            <a:endParaRPr lang="cs-CZ" altLang="cs-CZ"/>
          </a:p>
          <a:p>
            <a:r>
              <a:rPr lang="cs-CZ" altLang="cs-CZ"/>
              <a:t>Otázka zní: dovedeme projevy sportovce správně vnímat, hodnotit, zobecnit a dát do vztahu k osobnosti jedince?</a:t>
            </a:r>
          </a:p>
          <a:p>
            <a:endParaRPr lang="cs-CZ" altLang="cs-CZ"/>
          </a:p>
          <a:p>
            <a:r>
              <a:rPr lang="cs-CZ" altLang="cs-CZ"/>
              <a:t>Příklad: chyby v závěru zápasu (potřeba dát gól), drzí na rozhodčího – dnes mu to nějak nesedí</a:t>
            </a:r>
          </a:p>
          <a:p>
            <a:r>
              <a:rPr lang="cs-CZ" altLang="cs-CZ"/>
              <a:t>                                                                               opakuje se to - nesnáší dobře napjaté herní situace</a:t>
            </a:r>
          </a:p>
          <a:p>
            <a:r>
              <a:rPr lang="cs-CZ" altLang="cs-CZ"/>
              <a:t>                                                                                                   - je to cholerik…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27819C-8E8A-43D0-8460-A2465FF81C0E}" type="slidenum">
              <a:rPr lang="cs-CZ" altLang="cs-CZ"/>
              <a:pPr/>
              <a:t>25</a:t>
            </a:fld>
            <a:endParaRPr lang="cs-CZ" altLang="cs-CZ"/>
          </a:p>
        </p:txBody>
      </p:sp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cs-CZ" altLang="cs-CZ" dirty="0"/>
              <a:t>1.Chyby standardní (pravidelně a v různých situacích, vychází z osobnosti trenéra - pak většinou nevědomé nebo jsou určitým způsobem záměrné - preference osobních cílů)</a:t>
            </a:r>
          </a:p>
          <a:p>
            <a:pPr marL="228600" indent="-228600"/>
            <a:r>
              <a:rPr lang="cs-CZ" altLang="cs-CZ" dirty="0"/>
              <a:t>2. Chyby situační (náhodné, souvisí s psychickým stavem hodnotitele)</a:t>
            </a:r>
          </a:p>
          <a:p>
            <a:pPr marL="228600" indent="-228600"/>
            <a:endParaRPr lang="cs-CZ" altLang="cs-CZ" dirty="0"/>
          </a:p>
          <a:p>
            <a:pPr marL="228600" indent="-228600">
              <a:buFontTx/>
              <a:buAutoNum type="alphaLcParenR"/>
            </a:pPr>
            <a:r>
              <a:rPr lang="cs-CZ" altLang="cs-CZ" dirty="0"/>
              <a:t>Chyba mírnosti a schovívavosti (tendence být shovívavý, spíše u starších, mladší a začátečníci bývají přísnější)</a:t>
            </a:r>
          </a:p>
          <a:p>
            <a:pPr marL="228600" indent="-228600">
              <a:buFontTx/>
              <a:buAutoNum type="alphaLcParenR"/>
            </a:pPr>
            <a:r>
              <a:rPr lang="cs-CZ" altLang="cs-CZ" dirty="0"/>
              <a:t>Uplatnění kontrastu hodnocení (jako měřítko hodnocení bere hodnotitel sám sebe a nikoli úkoly a činnosti toho, kdo má být hodnocen... Vlastní sebehodnocení vysoké - podceňování druhých, vlastní sebehodnocení nízké - přeceňování... Vlastní úspěšná, neúspěšná kariéra...úspěšná - nic moc trenéři nebo na tom musí vědomě pracovat)</a:t>
            </a:r>
          </a:p>
          <a:p>
            <a:pPr marL="228600" indent="-228600">
              <a:buFontTx/>
              <a:buAutoNum type="alphaLcParenR"/>
            </a:pPr>
            <a:r>
              <a:rPr lang="cs-CZ" altLang="cs-CZ" dirty="0"/>
              <a:t>Projekce (sklon vysvětlovat a hodnotit jednání druhých podle stejných vzorců, jimiž je vedeno vlastní jednání... Podle sebe soudím tebe... Hlavně u hodnocení negativních projevů</a:t>
            </a:r>
          </a:p>
          <a:p>
            <a:pPr marL="228600" indent="-228600">
              <a:buFontTx/>
              <a:buAutoNum type="alphaLcParenR"/>
            </a:pPr>
            <a:r>
              <a:rPr lang="cs-CZ" altLang="cs-CZ" dirty="0"/>
              <a:t>první dojem – co zaznamenáme jako první má větší vliv na formování vjemu</a:t>
            </a:r>
          </a:p>
          <a:p>
            <a:pPr marL="228600" indent="-228600"/>
            <a:r>
              <a:rPr lang="cs-CZ" altLang="cs-CZ" dirty="0"/>
              <a:t>haló efekt – některé vlastnosti jsou pro posuzovatele důležité bez závislosti na pořadí prezentace – centrální rysy</a:t>
            </a:r>
          </a:p>
          <a:p>
            <a:pPr marL="228600" indent="-228600"/>
            <a:r>
              <a:rPr lang="cs-CZ" altLang="cs-CZ" dirty="0"/>
              <a:t>e) </a:t>
            </a:r>
            <a:r>
              <a:rPr lang="cs-CZ" altLang="cs-CZ" dirty="0" err="1"/>
              <a:t>Submisivita</a:t>
            </a:r>
            <a:r>
              <a:rPr lang="cs-CZ" altLang="cs-CZ" dirty="0"/>
              <a:t> (snadné podléhání cizím názorům viz. zkušený hráč a začínající trenér)</a:t>
            </a:r>
          </a:p>
          <a:p>
            <a:pPr marL="228600" indent="-228600"/>
            <a:r>
              <a:rPr lang="cs-CZ" altLang="cs-CZ" dirty="0"/>
              <a:t>f) Posuzovací stereotypy (zafixované hodnotící návyky)</a:t>
            </a:r>
          </a:p>
          <a:p>
            <a:pPr marL="228600" indent="-228600"/>
            <a:endParaRPr lang="cs-CZ" altLang="cs-CZ" dirty="0"/>
          </a:p>
          <a:p>
            <a:pPr marL="228600" indent="-228600"/>
            <a:r>
              <a:rPr lang="cs-CZ" altLang="cs-CZ" dirty="0"/>
              <a:t>--- učit se, zpětná vazba, druhý pozorovatel...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D90D134D-4058-4478-808F-975FDA0A337F}" type="slidenum">
              <a:rPr lang="cs-CZ" altLang="cs-CZ" smtClean="0"/>
              <a:pPr eaLnBrk="1" hangingPunct="1"/>
              <a:t>6</a:t>
            </a:fld>
            <a:endParaRPr lang="cs-CZ" altLang="cs-CZ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3EFCC-E6D7-4914-82C5-54277A363E7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361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1. povahové vlastnosti – temperament, zřejmě nejvíce geneticky podmíněné, určuje typické ladění veškerých našich činností</a:t>
            </a:r>
          </a:p>
          <a:p>
            <a:r>
              <a:rPr lang="cs-CZ" altLang="cs-CZ" dirty="0" smtClean="0"/>
              <a:t>2. schopnosti – vlohy jsou genetickým základem pro schopnosti, nadání, talent, genialita – výjimečný soubor vloh, na jejichž základě se realizovaly schopnosti (umožněno okolím…)</a:t>
            </a:r>
          </a:p>
          <a:p>
            <a:r>
              <a:rPr lang="cs-CZ" altLang="cs-CZ" dirty="0" smtClean="0"/>
              <a:t>3. motivační vlastnosti – postoje, potřeby, zájmy (lidské chování se řídí silou působících motivů), </a:t>
            </a:r>
          </a:p>
          <a:p>
            <a:r>
              <a:rPr lang="cs-CZ" altLang="cs-CZ" dirty="0" smtClean="0"/>
              <a:t>    charakter-vztah k realitě a k sobě, pravidlům, zodpovědnost ke společnosti </a:t>
            </a:r>
          </a:p>
          <a:p>
            <a:r>
              <a:rPr lang="cs-CZ" altLang="cs-CZ" dirty="0" smtClean="0"/>
              <a:t>    vůle – něco jako schopnost vytrvat v činnosti, i když je nepříjemná nebo obtížná…</a:t>
            </a:r>
          </a:p>
          <a:p>
            <a:r>
              <a:rPr lang="cs-CZ" altLang="cs-CZ" dirty="0" smtClean="0"/>
              <a:t>4. sociální role – nejzřejmější, sportovec se chová – hraje roli jako sportovec, má ale i nesportovní role</a:t>
            </a:r>
          </a:p>
          <a:p>
            <a:r>
              <a:rPr lang="cs-CZ" altLang="cs-CZ" b="1" dirty="0" smtClean="0">
                <a:solidFill>
                  <a:schemeClr val="bg1"/>
                </a:solidFill>
              </a:rPr>
              <a:t>Temperament=Soubor převážně vrozených psychických vlastností, které určují dynamiku celého prožívání a chování osobnosti</a:t>
            </a:r>
          </a:p>
          <a:p>
            <a:r>
              <a:rPr lang="cs-CZ" altLang="cs-CZ" b="1" dirty="0" smtClean="0">
                <a:solidFill>
                  <a:schemeClr val="bg1"/>
                </a:solidFill>
              </a:rPr>
              <a:t>Projevuje se především způsobem reagování člověka </a:t>
            </a:r>
            <a:r>
              <a:rPr lang="cs-CZ" altLang="cs-CZ" b="1" dirty="0" smtClean="0">
                <a:solidFill>
                  <a:schemeClr val="bg1"/>
                </a:solidFill>
                <a:sym typeface="Wingdings" pitchFamily="2" charset="2"/>
              </a:rPr>
              <a:t> jak snadno reakce vznikají, jak jsou silné, jak rychle se střídají, atp.</a:t>
            </a:r>
            <a:endParaRPr lang="cs-CZ" altLang="cs-CZ" b="1" dirty="0" smtClean="0">
              <a:solidFill>
                <a:schemeClr val="bg1"/>
              </a:solidFill>
            </a:endParaRPr>
          </a:p>
          <a:p>
            <a:endParaRPr lang="cs-CZ" alt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3EFCC-E6D7-4914-82C5-54277A363E7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513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3501D0-0A28-4A70-A09A-1003DA0C7770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3E7409-B46C-41AE-A5DD-3DAF2B5FEE75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6EF929-E369-4176-B1F3-2FE10C868A5B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14929F-CCDB-4333-8358-F317787013A4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CA7CB5-3750-4A87-9276-96DAC11B3FFB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187700"/>
            <a:ext cx="6172200" cy="8509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cs-CZ" altLang="cs-CZ" noProof="0" smtClean="0"/>
              <a:t>Kliknutím lze upravit styl.</a:t>
            </a:r>
            <a:endParaRPr lang="en-US" altLang="cs-CZ" noProof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1850" y="4452938"/>
            <a:ext cx="6248400" cy="5334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cs-CZ" altLang="cs-CZ" noProof="0" smtClean="0"/>
              <a:t>Kliknutím lze upravit styl předlohy.</a:t>
            </a:r>
            <a:endParaRPr lang="en-US" altLang="cs-CZ" noProof="0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BF64973-FC91-4792-AF26-404CBDFDBB5C}" type="datetimeFigureOut">
              <a:rPr lang="cs-CZ" smtClean="0"/>
              <a:t>29. 9. 2014</a:t>
            </a:fld>
            <a:endParaRPr lang="cs-CZ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99CC604-B598-42DB-BC83-54AB7460616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F64973-FC91-4792-AF26-404CBDFDBB5C}" type="datetimeFigureOut">
              <a:rPr lang="cs-CZ" smtClean="0"/>
              <a:t>29. 9. 2014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CC604-B598-42DB-BC83-54AB746061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77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000250" cy="6400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5848350" cy="6400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F64973-FC91-4792-AF26-404CBDFDBB5C}" type="datetimeFigureOut">
              <a:rPr lang="cs-CZ" smtClean="0"/>
              <a:t>29. 9. 2014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CC604-B598-42DB-BC83-54AB746061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591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77B5C2B1-717E-48A4-957A-0645B812D82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069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F64973-FC91-4792-AF26-404CBDFDBB5C}" type="datetimeFigureOut">
              <a:rPr lang="cs-CZ" smtClean="0"/>
              <a:t>29. 9. 2014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CC604-B598-42DB-BC83-54AB746061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53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F64973-FC91-4792-AF26-404CBDFDBB5C}" type="datetimeFigureOut">
              <a:rPr lang="cs-CZ" smtClean="0"/>
              <a:t>29. 9. 2014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CC604-B598-42DB-BC83-54AB746061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839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924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91100" y="990600"/>
            <a:ext cx="3924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F64973-FC91-4792-AF26-404CBDFDBB5C}" type="datetimeFigureOut">
              <a:rPr lang="cs-CZ" smtClean="0"/>
              <a:t>29. 9. 2014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CC604-B598-42DB-BC83-54AB746061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17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F64973-FC91-4792-AF26-404CBDFDBB5C}" type="datetimeFigureOut">
              <a:rPr lang="cs-CZ" smtClean="0"/>
              <a:t>29. 9. 2014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CC604-B598-42DB-BC83-54AB746061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320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F64973-FC91-4792-AF26-404CBDFDBB5C}" type="datetimeFigureOut">
              <a:rPr lang="cs-CZ" smtClean="0"/>
              <a:t>29. 9. 2014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CC604-B598-42DB-BC83-54AB746061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85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F64973-FC91-4792-AF26-404CBDFDBB5C}" type="datetimeFigureOut">
              <a:rPr lang="cs-CZ" smtClean="0"/>
              <a:t>29. 9. 2014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CC604-B598-42DB-BC83-54AB746061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F64973-FC91-4792-AF26-404CBDFDBB5C}" type="datetimeFigureOut">
              <a:rPr lang="cs-CZ" smtClean="0"/>
              <a:t>29. 9. 2014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CC604-B598-42DB-BC83-54AB746061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8586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F64973-FC91-4792-AF26-404CBDFDBB5C}" type="datetimeFigureOut">
              <a:rPr lang="cs-CZ" smtClean="0"/>
              <a:t>29. 9. 2014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CC604-B598-42DB-BC83-54AB746061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97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90600"/>
            <a:ext cx="8001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styly předlohy textu.</a:t>
            </a:r>
          </a:p>
          <a:p>
            <a:pPr lvl="1"/>
            <a:r>
              <a:rPr lang="en-US" altLang="cs-CZ" smtClean="0"/>
              <a:t>Druhá úroveň</a:t>
            </a:r>
          </a:p>
          <a:p>
            <a:pPr lvl="2"/>
            <a:r>
              <a:rPr lang="en-US" altLang="cs-CZ" smtClean="0"/>
              <a:t>Třetí úroveň</a:t>
            </a:r>
          </a:p>
          <a:p>
            <a:pPr lvl="3"/>
            <a:r>
              <a:rPr lang="en-US" altLang="cs-CZ" smtClean="0"/>
              <a:t>Čtvrtá úroveň</a:t>
            </a:r>
          </a:p>
          <a:p>
            <a:pPr lvl="4"/>
            <a:r>
              <a:rPr lang="en-US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BF64973-FC91-4792-AF26-404CBDFDBB5C}" type="datetimeFigureOut">
              <a:rPr lang="cs-CZ" smtClean="0"/>
              <a:t>29. 9. 2014</a:t>
            </a:fld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9CC604-B598-42DB-BC83-54AB7460616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154164"/>
            <a:ext cx="5328592" cy="8509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OSOBNOST SPORTOVCE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29" y="1392387"/>
            <a:ext cx="31051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47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Struktura osobnosti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828092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131840" y="5013176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Povahové vlastnosti a temperament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707904" y="4005064"/>
            <a:ext cx="2448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Schopnosti a vlohy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031939" y="2852935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Motivační vlastnosti a vůle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231975" y="216056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Sociální role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6443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7566"/>
            <a:ext cx="8001000" cy="914400"/>
          </a:xfrm>
        </p:spPr>
        <p:txBody>
          <a:bodyPr/>
          <a:lstStyle/>
          <a:p>
            <a:pPr algn="ctr"/>
            <a:r>
              <a:rPr lang="cs-CZ" altLang="cs-CZ" dirty="0">
                <a:solidFill>
                  <a:schemeClr val="tx1"/>
                </a:solidFill>
              </a:rPr>
              <a:t>Temperament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196752"/>
            <a:ext cx="80010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b="0" dirty="0" smtClean="0"/>
              <a:t>soubor </a:t>
            </a:r>
            <a:r>
              <a:rPr lang="cs-CZ" altLang="cs-CZ" sz="2800" b="0" dirty="0"/>
              <a:t>převážně vrozených psychických vlastností, které určují </a:t>
            </a:r>
            <a:r>
              <a:rPr lang="cs-CZ" altLang="cs-CZ" sz="2800" b="0" i="1" dirty="0"/>
              <a:t>dynamiku celého prožívání a chování osobnosti</a:t>
            </a:r>
            <a:r>
              <a:rPr lang="cs-CZ" altLang="cs-CZ" sz="2800" b="0" dirty="0"/>
              <a:t> (např. způsob reagování</a:t>
            </a:r>
            <a:r>
              <a:rPr lang="cs-CZ" altLang="cs-CZ" sz="2800" b="0" dirty="0" smtClean="0"/>
              <a:t>)</a:t>
            </a:r>
          </a:p>
          <a:p>
            <a:pPr>
              <a:lnSpc>
                <a:spcPct val="90000"/>
              </a:lnSpc>
            </a:pPr>
            <a:endParaRPr lang="cs-CZ" altLang="cs-CZ" sz="2800" b="0" dirty="0"/>
          </a:p>
          <a:p>
            <a:pPr>
              <a:lnSpc>
                <a:spcPct val="90000"/>
              </a:lnSpc>
            </a:pPr>
            <a:r>
              <a:rPr lang="cs-CZ" altLang="cs-CZ" sz="2800" b="0" dirty="0"/>
              <a:t>projevy – jakým způsobem člověk reaguje, jak snadno reakce vznikají, jak jsou silné a jak rychle se </a:t>
            </a:r>
            <a:r>
              <a:rPr lang="cs-CZ" altLang="cs-CZ" sz="2800" b="0" dirty="0" smtClean="0"/>
              <a:t>střídají</a:t>
            </a:r>
          </a:p>
          <a:p>
            <a:pPr>
              <a:lnSpc>
                <a:spcPct val="90000"/>
              </a:lnSpc>
            </a:pPr>
            <a:endParaRPr lang="cs-CZ" altLang="cs-CZ" sz="2800" b="0" dirty="0"/>
          </a:p>
          <a:p>
            <a:pPr>
              <a:lnSpc>
                <a:spcPct val="90000"/>
              </a:lnSpc>
            </a:pPr>
            <a:r>
              <a:rPr lang="cs-CZ" altLang="cs-CZ" sz="2800" b="0" dirty="0"/>
              <a:t>vlastnosti temperamentu bývají obecně považovány za vrozené, </a:t>
            </a:r>
            <a:r>
              <a:rPr lang="cs-CZ" altLang="cs-CZ" sz="2800" b="0" i="1" dirty="0"/>
              <a:t>do určité míry lze měnit výchovou a sebevýchovou</a:t>
            </a:r>
            <a:endParaRPr lang="cs-CZ" alt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1935631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>
                <a:solidFill>
                  <a:schemeClr val="tx1"/>
                </a:solidFill>
              </a:rPr>
              <a:t>Schopnosti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700808"/>
            <a:ext cx="8001000" cy="5410200"/>
          </a:xfrm>
        </p:spPr>
        <p:txBody>
          <a:bodyPr/>
          <a:lstStyle/>
          <a:p>
            <a:r>
              <a:rPr lang="cs-CZ" altLang="cs-CZ" sz="2800" b="0" dirty="0"/>
              <a:t>vlastnosti osobnosti, které jsou předpokladem k určité </a:t>
            </a:r>
            <a:r>
              <a:rPr lang="cs-CZ" altLang="cs-CZ" sz="2800" b="0" dirty="0" smtClean="0"/>
              <a:t>činnosti</a:t>
            </a:r>
          </a:p>
          <a:p>
            <a:endParaRPr lang="cs-CZ" altLang="cs-CZ" sz="1000" b="0" dirty="0" smtClean="0"/>
          </a:p>
          <a:p>
            <a:endParaRPr lang="cs-CZ" altLang="cs-CZ" sz="1000" b="0" dirty="0"/>
          </a:p>
          <a:p>
            <a:r>
              <a:rPr lang="cs-CZ" altLang="cs-CZ" sz="2800" b="0" dirty="0"/>
              <a:t>ukazatel kvality, rychlosti a snadnosti osvojení určitého výkonu u různých lidí za stejných vnějších </a:t>
            </a:r>
            <a:r>
              <a:rPr lang="cs-CZ" altLang="cs-CZ" sz="2800" b="0" dirty="0" smtClean="0"/>
              <a:t>podmínek</a:t>
            </a:r>
          </a:p>
          <a:p>
            <a:endParaRPr lang="cs-CZ" altLang="cs-CZ" sz="1000" b="0" dirty="0" smtClean="0"/>
          </a:p>
          <a:p>
            <a:endParaRPr lang="cs-CZ" altLang="cs-CZ" sz="1000" b="0" dirty="0" smtClean="0"/>
          </a:p>
          <a:p>
            <a:r>
              <a:rPr lang="cs-CZ" altLang="cs-CZ" sz="2800" b="0" dirty="0"/>
              <a:t>vlohy jsou genetickým základem pro schopnosti, nadání, </a:t>
            </a:r>
            <a:r>
              <a:rPr lang="cs-CZ" altLang="cs-CZ" sz="2800" b="0" dirty="0" smtClean="0"/>
              <a:t>talent.</a:t>
            </a:r>
          </a:p>
          <a:p>
            <a:endParaRPr lang="cs-CZ" altLang="cs-CZ" sz="1000" b="0" dirty="0" smtClean="0"/>
          </a:p>
          <a:p>
            <a:pPr marL="0" indent="0">
              <a:buNone/>
            </a:pPr>
            <a:endParaRPr lang="cs-CZ" altLang="cs-CZ" b="0" dirty="0"/>
          </a:p>
        </p:txBody>
      </p:sp>
    </p:spTree>
    <p:extLst>
      <p:ext uri="{BB962C8B-B14F-4D97-AF65-F5344CB8AC3E}">
        <p14:creationId xmlns:p14="http://schemas.microsoft.com/office/powerpoint/2010/main" val="3537929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>
                <a:solidFill>
                  <a:schemeClr val="tx1"/>
                </a:solidFill>
              </a:rPr>
              <a:t>Stupně schopností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268760"/>
            <a:ext cx="8001000" cy="5410200"/>
          </a:xfrm>
        </p:spPr>
        <p:txBody>
          <a:bodyPr/>
          <a:lstStyle/>
          <a:p>
            <a:r>
              <a:rPr lang="cs-CZ" altLang="cs-CZ" i="1" dirty="0"/>
              <a:t>nadání</a:t>
            </a:r>
            <a:r>
              <a:rPr lang="cs-CZ" altLang="cs-CZ" dirty="0"/>
              <a:t> </a:t>
            </a:r>
            <a:r>
              <a:rPr lang="cs-CZ" altLang="cs-CZ" b="0" dirty="0"/>
              <a:t>– pozoruhodné až nadprůměrné výkony v určité oblasti </a:t>
            </a:r>
            <a:r>
              <a:rPr lang="cs-CZ" altLang="cs-CZ" b="0" dirty="0" smtClean="0"/>
              <a:t>činnosti</a:t>
            </a:r>
          </a:p>
          <a:p>
            <a:endParaRPr lang="cs-CZ" altLang="cs-CZ" b="0" dirty="0"/>
          </a:p>
          <a:p>
            <a:r>
              <a:rPr lang="cs-CZ" altLang="cs-CZ" i="1" dirty="0"/>
              <a:t>talent</a:t>
            </a:r>
            <a:r>
              <a:rPr lang="cs-CZ" altLang="cs-CZ" b="0" dirty="0"/>
              <a:t> – zvláště vysoce rozvinuté schopnosti, schopnost dosáhnout vynikajících výkonů v </a:t>
            </a:r>
            <a:r>
              <a:rPr lang="cs-CZ" altLang="cs-CZ" b="0" dirty="0" smtClean="0"/>
              <a:t>oboru</a:t>
            </a:r>
          </a:p>
          <a:p>
            <a:endParaRPr lang="cs-CZ" altLang="cs-CZ" b="0" dirty="0"/>
          </a:p>
          <a:p>
            <a:r>
              <a:rPr lang="cs-CZ" altLang="cs-CZ" i="1" dirty="0"/>
              <a:t>genialita</a:t>
            </a:r>
            <a:r>
              <a:rPr lang="cs-CZ" altLang="cs-CZ" b="0" dirty="0"/>
              <a:t> – mimořádně rozvinutý talent, umožňuje vytvářet vrcholná díla</a:t>
            </a:r>
          </a:p>
        </p:txBody>
      </p:sp>
    </p:spTree>
    <p:extLst>
      <p:ext uri="{BB962C8B-B14F-4D97-AF65-F5344CB8AC3E}">
        <p14:creationId xmlns:p14="http://schemas.microsoft.com/office/powerpoint/2010/main" val="1151561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>
                <a:solidFill>
                  <a:schemeClr val="tx1"/>
                </a:solidFill>
              </a:rPr>
              <a:t>Rozlišení schopností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908720"/>
            <a:ext cx="8244408" cy="57507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600" dirty="0"/>
              <a:t>verbální</a:t>
            </a:r>
            <a:r>
              <a:rPr lang="cs-CZ" altLang="cs-CZ" sz="2600" b="0" dirty="0"/>
              <a:t> – schopnost chápat a vyjadřovat složité vztahy zprostředkované slovy</a:t>
            </a:r>
          </a:p>
          <a:p>
            <a:pPr>
              <a:lnSpc>
                <a:spcPct val="90000"/>
              </a:lnSpc>
            </a:pPr>
            <a:r>
              <a:rPr lang="cs-CZ" altLang="cs-CZ" sz="2600" dirty="0"/>
              <a:t>prostorová představivost</a:t>
            </a:r>
            <a:r>
              <a:rPr lang="cs-CZ" altLang="cs-CZ" sz="2600" b="0" dirty="0"/>
              <a:t> – orientace v prostoru, vizualizace</a:t>
            </a:r>
          </a:p>
          <a:p>
            <a:pPr>
              <a:lnSpc>
                <a:spcPct val="90000"/>
              </a:lnSpc>
            </a:pPr>
            <a:r>
              <a:rPr lang="cs-CZ" altLang="cs-CZ" sz="2600" dirty="0"/>
              <a:t>numerické</a:t>
            </a:r>
            <a:r>
              <a:rPr lang="cs-CZ" altLang="cs-CZ" sz="2600" b="0" dirty="0"/>
              <a:t> – schopnost operací s číselnými symboly</a:t>
            </a:r>
          </a:p>
          <a:p>
            <a:pPr>
              <a:lnSpc>
                <a:spcPct val="90000"/>
              </a:lnSpc>
            </a:pPr>
            <a:r>
              <a:rPr lang="cs-CZ" altLang="cs-CZ" sz="2600" dirty="0"/>
              <a:t>paměťové</a:t>
            </a:r>
            <a:r>
              <a:rPr lang="cs-CZ" altLang="cs-CZ" sz="2600" b="0" dirty="0"/>
              <a:t> – paměť krátkodobá a dlouhodobá</a:t>
            </a:r>
          </a:p>
          <a:p>
            <a:pPr>
              <a:lnSpc>
                <a:spcPct val="90000"/>
              </a:lnSpc>
            </a:pPr>
            <a:r>
              <a:rPr lang="cs-CZ" altLang="cs-CZ" sz="2600" b="0" dirty="0"/>
              <a:t>percepční pohotovost – schopnost rychlého postřehu např. pro zrakově vnímané detaily</a:t>
            </a:r>
          </a:p>
          <a:p>
            <a:pPr>
              <a:lnSpc>
                <a:spcPct val="90000"/>
              </a:lnSpc>
            </a:pPr>
            <a:r>
              <a:rPr lang="cs-CZ" altLang="cs-CZ" sz="2600" dirty="0" smtClean="0"/>
              <a:t>umělecké</a:t>
            </a:r>
            <a:r>
              <a:rPr lang="cs-CZ" altLang="cs-CZ" sz="2600" b="0" dirty="0" smtClean="0"/>
              <a:t> </a:t>
            </a:r>
            <a:r>
              <a:rPr lang="cs-CZ" altLang="cs-CZ" sz="2600" b="0" dirty="0"/>
              <a:t>– literární, hudební, výtvarné a dramatické </a:t>
            </a:r>
            <a:r>
              <a:rPr lang="cs-CZ" altLang="cs-CZ" sz="2600" b="0" dirty="0" smtClean="0"/>
              <a:t>schopnosti</a:t>
            </a:r>
          </a:p>
          <a:p>
            <a:pPr>
              <a:lnSpc>
                <a:spcPct val="90000"/>
              </a:lnSpc>
            </a:pPr>
            <a:r>
              <a:rPr lang="cs-CZ" altLang="cs-CZ" sz="2600" dirty="0" smtClean="0"/>
              <a:t>psychomotorické</a:t>
            </a:r>
            <a:r>
              <a:rPr lang="cs-CZ" altLang="cs-CZ" sz="2600" b="0" dirty="0" smtClean="0"/>
              <a:t> </a:t>
            </a:r>
            <a:r>
              <a:rPr lang="cs-CZ" altLang="cs-CZ" sz="2600" b="0" dirty="0"/>
              <a:t>– psychomotorické (schopnost koordinovat dva a více současných pohybů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600" b="0" dirty="0" smtClean="0"/>
              <a:t>Ve </a:t>
            </a:r>
            <a:r>
              <a:rPr lang="cs-CZ" altLang="cs-CZ" sz="2600" b="0" dirty="0"/>
              <a:t>sportu především </a:t>
            </a:r>
            <a:r>
              <a:rPr lang="cs-CZ" altLang="cs-CZ" sz="2600" b="0" dirty="0" smtClean="0"/>
              <a:t>kondiční, koordinační, rychlost</a:t>
            </a:r>
            <a:r>
              <a:rPr lang="cs-CZ" altLang="cs-CZ" sz="2600" b="0" dirty="0"/>
              <a:t>, síla, vytrvalost, </a:t>
            </a:r>
            <a:r>
              <a:rPr lang="cs-CZ" altLang="cs-CZ" sz="2600" b="0" dirty="0" smtClean="0"/>
              <a:t>obratnost. </a:t>
            </a:r>
          </a:p>
        </p:txBody>
      </p:sp>
    </p:spTree>
    <p:extLst>
      <p:ext uri="{BB962C8B-B14F-4D97-AF65-F5344CB8AC3E}">
        <p14:creationId xmlns:p14="http://schemas.microsoft.com/office/powerpoint/2010/main" val="2765849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>
                <a:solidFill>
                  <a:schemeClr val="tx1"/>
                </a:solidFill>
              </a:rPr>
              <a:t>Inteligence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90600"/>
            <a:ext cx="8122096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0" dirty="0"/>
              <a:t>určité kognitivní (poznávací) schopnosti, které umožňují řešit problémy, učit se, přizpůsobovat se, zobecňovat apod</a:t>
            </a:r>
            <a:r>
              <a:rPr lang="cs-CZ" altLang="cs-CZ" b="0" dirty="0" smtClean="0"/>
              <a:t>.</a:t>
            </a:r>
          </a:p>
          <a:p>
            <a:pPr>
              <a:lnSpc>
                <a:spcPct val="90000"/>
              </a:lnSpc>
            </a:pPr>
            <a:endParaRPr lang="cs-CZ" altLang="cs-CZ" sz="2000" b="0" dirty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dirty="0"/>
              <a:t>druhy </a:t>
            </a:r>
            <a:r>
              <a:rPr lang="cs-CZ" altLang="cs-CZ" dirty="0" smtClean="0"/>
              <a:t>inteligence</a:t>
            </a:r>
          </a:p>
          <a:p>
            <a:pPr>
              <a:lnSpc>
                <a:spcPct val="90000"/>
              </a:lnSpc>
            </a:pPr>
            <a:r>
              <a:rPr lang="cs-CZ" altLang="cs-CZ" b="0" i="1" dirty="0" smtClean="0"/>
              <a:t>fluidní</a:t>
            </a:r>
            <a:r>
              <a:rPr lang="cs-CZ" altLang="cs-CZ" b="0" dirty="0" smtClean="0"/>
              <a:t> </a:t>
            </a:r>
            <a:r>
              <a:rPr lang="cs-CZ" altLang="cs-CZ" b="0" dirty="0"/>
              <a:t>– vrozená, nezávislá na dřívějším učení, během lidského života se již </a:t>
            </a:r>
            <a:r>
              <a:rPr lang="cs-CZ" altLang="cs-CZ" b="0" dirty="0" smtClean="0"/>
              <a:t>nevyvíjí</a:t>
            </a:r>
          </a:p>
          <a:p>
            <a:pPr>
              <a:lnSpc>
                <a:spcPct val="90000"/>
              </a:lnSpc>
            </a:pPr>
            <a:endParaRPr lang="cs-CZ" altLang="cs-CZ" sz="1100" b="0" dirty="0" smtClean="0"/>
          </a:p>
          <a:p>
            <a:pPr>
              <a:lnSpc>
                <a:spcPct val="90000"/>
              </a:lnSpc>
            </a:pPr>
            <a:r>
              <a:rPr lang="cs-CZ" altLang="cs-CZ" b="0" i="1" dirty="0" smtClean="0"/>
              <a:t>krystalická</a:t>
            </a:r>
            <a:r>
              <a:rPr lang="cs-CZ" altLang="cs-CZ" b="0" dirty="0" smtClean="0"/>
              <a:t> </a:t>
            </a:r>
            <a:r>
              <a:rPr lang="cs-CZ" altLang="cs-CZ" b="0" dirty="0"/>
              <a:t>– založená na zkušenostech a vědomostech získaných učením a na schopnostech je využívat</a:t>
            </a:r>
          </a:p>
        </p:txBody>
      </p:sp>
    </p:spTree>
    <p:extLst>
      <p:ext uri="{BB962C8B-B14F-4D97-AF65-F5344CB8AC3E}">
        <p14:creationId xmlns:p14="http://schemas.microsoft.com/office/powerpoint/2010/main" val="2150445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>
                <a:solidFill>
                  <a:schemeClr val="tx1"/>
                </a:solidFill>
              </a:rPr>
              <a:t>Inteligenční testy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600" b="0" dirty="0"/>
              <a:t>soubor úloh, které byly pečlivě vybrány a vyzkoušeny a jejichž výsledky byly statisticky </a:t>
            </a:r>
            <a:r>
              <a:rPr lang="cs-CZ" altLang="cs-CZ" sz="2600" b="0" dirty="0" smtClean="0"/>
              <a:t>zpracovány</a:t>
            </a:r>
          </a:p>
          <a:p>
            <a:pPr>
              <a:lnSpc>
                <a:spcPct val="80000"/>
              </a:lnSpc>
            </a:pPr>
            <a:endParaRPr lang="cs-CZ" altLang="cs-CZ" sz="1400" b="0" dirty="0"/>
          </a:p>
          <a:p>
            <a:pPr>
              <a:lnSpc>
                <a:spcPct val="80000"/>
              </a:lnSpc>
            </a:pPr>
            <a:r>
              <a:rPr lang="cs-CZ" altLang="cs-CZ" sz="2600" b="0" dirty="0" smtClean="0"/>
              <a:t>individuálně </a:t>
            </a:r>
            <a:r>
              <a:rPr lang="cs-CZ" altLang="cs-CZ" sz="2600" b="0" dirty="0"/>
              <a:t>odlišná struktura inteligence je důvodem, proč každý člověk vyniká v něčem </a:t>
            </a:r>
            <a:r>
              <a:rPr lang="cs-CZ" altLang="cs-CZ" sz="2600" b="0" dirty="0" smtClean="0"/>
              <a:t>jiném</a:t>
            </a:r>
          </a:p>
          <a:p>
            <a:pPr>
              <a:lnSpc>
                <a:spcPct val="80000"/>
              </a:lnSpc>
            </a:pPr>
            <a:endParaRPr lang="cs-CZ" altLang="cs-CZ" sz="1100" b="0" dirty="0"/>
          </a:p>
          <a:p>
            <a:pPr>
              <a:lnSpc>
                <a:spcPct val="80000"/>
              </a:lnSpc>
            </a:pPr>
            <a:r>
              <a:rPr lang="cs-CZ" altLang="cs-CZ" sz="2600" b="0" dirty="0"/>
              <a:t>inteligence se dělí na dvě části – verbální a neverbální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338" y="3824820"/>
            <a:ext cx="7056784" cy="303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882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>
                <a:solidFill>
                  <a:schemeClr val="tx1"/>
                </a:solidFill>
              </a:rPr>
              <a:t>Znaky emoční inteligence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124744"/>
            <a:ext cx="80010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b="0" dirty="0"/>
              <a:t>znalost vlastních </a:t>
            </a:r>
            <a:r>
              <a:rPr lang="cs-CZ" altLang="cs-CZ" sz="2800" b="0" dirty="0" smtClean="0"/>
              <a:t>emocí</a:t>
            </a:r>
          </a:p>
          <a:p>
            <a:pPr>
              <a:lnSpc>
                <a:spcPct val="90000"/>
              </a:lnSpc>
            </a:pPr>
            <a:endParaRPr lang="cs-CZ" altLang="cs-CZ" sz="1800" b="0" dirty="0"/>
          </a:p>
          <a:p>
            <a:pPr>
              <a:lnSpc>
                <a:spcPct val="90000"/>
              </a:lnSpc>
            </a:pPr>
            <a:r>
              <a:rPr lang="cs-CZ" altLang="cs-CZ" sz="2800" b="0" dirty="0"/>
              <a:t>zvládání </a:t>
            </a:r>
            <a:r>
              <a:rPr lang="cs-CZ" altLang="cs-CZ" sz="2800" b="0" dirty="0" smtClean="0"/>
              <a:t>emocí</a:t>
            </a:r>
          </a:p>
          <a:p>
            <a:pPr>
              <a:lnSpc>
                <a:spcPct val="90000"/>
              </a:lnSpc>
            </a:pPr>
            <a:endParaRPr lang="cs-CZ" altLang="cs-CZ" sz="1800" b="0" dirty="0"/>
          </a:p>
          <a:p>
            <a:pPr>
              <a:lnSpc>
                <a:spcPct val="90000"/>
              </a:lnSpc>
            </a:pPr>
            <a:r>
              <a:rPr lang="cs-CZ" altLang="cs-CZ" sz="2800" b="0" dirty="0"/>
              <a:t>schopnost sám sebe </a:t>
            </a:r>
            <a:r>
              <a:rPr lang="cs-CZ" altLang="cs-CZ" sz="2800" b="0" dirty="0" smtClean="0"/>
              <a:t>motivovat</a:t>
            </a:r>
          </a:p>
          <a:p>
            <a:pPr>
              <a:lnSpc>
                <a:spcPct val="90000"/>
              </a:lnSpc>
            </a:pPr>
            <a:endParaRPr lang="cs-CZ" altLang="cs-CZ" sz="1800" b="0" dirty="0"/>
          </a:p>
          <a:p>
            <a:pPr>
              <a:lnSpc>
                <a:spcPct val="90000"/>
              </a:lnSpc>
            </a:pPr>
            <a:r>
              <a:rPr lang="cs-CZ" altLang="cs-CZ" sz="2800" b="0" dirty="0"/>
              <a:t>schopnost vnímat emoce jiných </a:t>
            </a:r>
            <a:r>
              <a:rPr lang="cs-CZ" altLang="cs-CZ" sz="2800" b="0" dirty="0" smtClean="0"/>
              <a:t>lidí</a:t>
            </a:r>
          </a:p>
          <a:p>
            <a:pPr>
              <a:lnSpc>
                <a:spcPct val="90000"/>
              </a:lnSpc>
            </a:pPr>
            <a:endParaRPr lang="cs-CZ" altLang="cs-CZ" sz="1800" b="0" dirty="0"/>
          </a:p>
          <a:p>
            <a:pPr>
              <a:lnSpc>
                <a:spcPct val="90000"/>
              </a:lnSpc>
            </a:pPr>
            <a:r>
              <a:rPr lang="cs-CZ" altLang="cs-CZ" sz="2800" b="0" dirty="0"/>
              <a:t>schopnost dobrých mezilidských </a:t>
            </a:r>
            <a:r>
              <a:rPr lang="cs-CZ" altLang="cs-CZ" sz="2800" b="0" dirty="0" smtClean="0"/>
              <a:t>vztahů</a:t>
            </a:r>
          </a:p>
          <a:p>
            <a:pPr>
              <a:lnSpc>
                <a:spcPct val="90000"/>
              </a:lnSpc>
            </a:pPr>
            <a:endParaRPr lang="cs-CZ" altLang="cs-CZ" sz="1800" b="0" dirty="0"/>
          </a:p>
          <a:p>
            <a:pPr>
              <a:lnSpc>
                <a:spcPct val="90000"/>
              </a:lnSpc>
            </a:pPr>
            <a:r>
              <a:rPr lang="cs-CZ" altLang="cs-CZ" sz="2800" b="0" dirty="0"/>
              <a:t>svědomí – systém morální kontroly a autority, ,,vnitřní hlas“, který člověku říká, co je dobře a co je špatně</a:t>
            </a:r>
          </a:p>
        </p:txBody>
      </p:sp>
    </p:spTree>
    <p:extLst>
      <p:ext uri="{BB962C8B-B14F-4D97-AF65-F5344CB8AC3E}">
        <p14:creationId xmlns:p14="http://schemas.microsoft.com/office/powerpoint/2010/main" val="4046192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>
                <a:solidFill>
                  <a:schemeClr val="tx1"/>
                </a:solidFill>
              </a:rPr>
              <a:t>Tvořivá osobnost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340768"/>
            <a:ext cx="80010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b="0" dirty="0"/>
              <a:t>má tvořivé a flexibilní </a:t>
            </a:r>
            <a:r>
              <a:rPr lang="cs-CZ" altLang="cs-CZ" sz="2400" b="0" dirty="0" smtClean="0"/>
              <a:t>myšlení</a:t>
            </a:r>
          </a:p>
          <a:p>
            <a:pPr>
              <a:lnSpc>
                <a:spcPct val="90000"/>
              </a:lnSpc>
            </a:pPr>
            <a:endParaRPr lang="cs-CZ" altLang="cs-CZ" sz="1100" b="0" dirty="0"/>
          </a:p>
          <a:p>
            <a:pPr>
              <a:lnSpc>
                <a:spcPct val="90000"/>
              </a:lnSpc>
            </a:pPr>
            <a:r>
              <a:rPr lang="cs-CZ" altLang="cs-CZ" sz="2400" b="0" dirty="0"/>
              <a:t>vnímání a asociace tvořivé osoby směřují k menší všeobecnosti a </a:t>
            </a:r>
            <a:r>
              <a:rPr lang="cs-CZ" altLang="cs-CZ" sz="2400" b="0" dirty="0" smtClean="0"/>
              <a:t>typičnosti</a:t>
            </a:r>
          </a:p>
          <a:p>
            <a:pPr>
              <a:lnSpc>
                <a:spcPct val="90000"/>
              </a:lnSpc>
            </a:pPr>
            <a:endParaRPr lang="cs-CZ" altLang="cs-CZ" sz="1100" b="0" dirty="0"/>
          </a:p>
          <a:p>
            <a:pPr>
              <a:lnSpc>
                <a:spcPct val="90000"/>
              </a:lnSpc>
            </a:pPr>
            <a:r>
              <a:rPr lang="cs-CZ" altLang="cs-CZ" sz="2400" b="0" dirty="0"/>
              <a:t>projevuje zájem o formu a eleganci, není svázána přesností a </a:t>
            </a:r>
            <a:r>
              <a:rPr lang="cs-CZ" altLang="cs-CZ" sz="2400" b="0" dirty="0" smtClean="0"/>
              <a:t>pečlivostí</a:t>
            </a:r>
          </a:p>
          <a:p>
            <a:pPr>
              <a:lnSpc>
                <a:spcPct val="90000"/>
              </a:lnSpc>
            </a:pPr>
            <a:endParaRPr lang="cs-CZ" altLang="cs-CZ" sz="1100" b="0" dirty="0"/>
          </a:p>
          <a:p>
            <a:pPr>
              <a:lnSpc>
                <a:spcPct val="90000"/>
              </a:lnSpc>
            </a:pPr>
            <a:r>
              <a:rPr lang="cs-CZ" altLang="cs-CZ" sz="2400" b="0" dirty="0"/>
              <a:t>je intuitivní, psychicky náladová, má zájem o lidské </a:t>
            </a:r>
            <a:r>
              <a:rPr lang="cs-CZ" altLang="cs-CZ" sz="2400" b="0" dirty="0" smtClean="0"/>
              <a:t>jednání</a:t>
            </a:r>
          </a:p>
          <a:p>
            <a:pPr>
              <a:lnSpc>
                <a:spcPct val="90000"/>
              </a:lnSpc>
            </a:pPr>
            <a:endParaRPr lang="cs-CZ" altLang="cs-CZ" sz="1200" b="0" dirty="0"/>
          </a:p>
          <a:p>
            <a:pPr>
              <a:lnSpc>
                <a:spcPct val="90000"/>
              </a:lnSpc>
            </a:pPr>
            <a:r>
              <a:rPr lang="cs-CZ" altLang="cs-CZ" sz="2400" b="0" dirty="0"/>
              <a:t>je otevřená, vnímavá, nachází zalíbení v nových </a:t>
            </a:r>
            <a:r>
              <a:rPr lang="cs-CZ" altLang="cs-CZ" sz="2400" b="0" dirty="0" smtClean="0"/>
              <a:t>přístupech</a:t>
            </a:r>
          </a:p>
          <a:p>
            <a:pPr>
              <a:lnSpc>
                <a:spcPct val="90000"/>
              </a:lnSpc>
            </a:pPr>
            <a:endParaRPr lang="cs-CZ" altLang="cs-CZ" sz="1200" b="0" dirty="0"/>
          </a:p>
          <a:p>
            <a:pPr>
              <a:lnSpc>
                <a:spcPct val="90000"/>
              </a:lnSpc>
            </a:pPr>
            <a:r>
              <a:rPr lang="cs-CZ" altLang="cs-CZ" sz="2400" b="0" dirty="0"/>
              <a:t>je esteticky, emocionálně a sociálně citlivá</a:t>
            </a:r>
          </a:p>
        </p:txBody>
      </p:sp>
    </p:spTree>
    <p:extLst>
      <p:ext uri="{BB962C8B-B14F-4D97-AF65-F5344CB8AC3E}">
        <p14:creationId xmlns:p14="http://schemas.microsoft.com/office/powerpoint/2010/main" val="1065179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OSOBNOST SPORTOVCE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0" dirty="0" smtClean="0"/>
              <a:t>Zabývá se sportovní </a:t>
            </a:r>
            <a:r>
              <a:rPr lang="cs-CZ" sz="2800" b="0" dirty="0" err="1" smtClean="0"/>
              <a:t>personologie</a:t>
            </a:r>
            <a:r>
              <a:rPr lang="cs-CZ" sz="2800" b="0" dirty="0" smtClean="0"/>
              <a:t>:</a:t>
            </a:r>
          </a:p>
          <a:p>
            <a:pPr marL="0" indent="0">
              <a:buNone/>
            </a:pPr>
            <a:endParaRPr lang="cs-CZ" sz="2800" b="0" dirty="0"/>
          </a:p>
          <a:p>
            <a:pPr marL="0" indent="0">
              <a:buNone/>
            </a:pPr>
            <a:r>
              <a:rPr lang="cs-CZ" sz="2800" dirty="0" smtClean="0"/>
              <a:t>2 </a:t>
            </a:r>
            <a:r>
              <a:rPr lang="cs-CZ" sz="2800" dirty="0"/>
              <a:t>oblasti zkoumání</a:t>
            </a:r>
            <a:r>
              <a:rPr lang="cs-CZ" sz="2800" b="0" dirty="0"/>
              <a:t>:</a:t>
            </a:r>
          </a:p>
          <a:p>
            <a:r>
              <a:rPr lang="cs-CZ" sz="2800" b="0" dirty="0"/>
              <a:t> jak systematické sportování ovlivňuje osobnost člověka </a:t>
            </a:r>
            <a:endParaRPr lang="cs-CZ" sz="2800" b="0" dirty="0" smtClean="0"/>
          </a:p>
          <a:p>
            <a:endParaRPr lang="cs-CZ" sz="1000" b="0" dirty="0"/>
          </a:p>
          <a:p>
            <a:r>
              <a:rPr lang="cs-CZ" sz="2800" b="0" dirty="0"/>
              <a:t> jak osobnostní vlastnosti ovlivňují sportovní výsledky </a:t>
            </a:r>
            <a:endParaRPr lang="cs-CZ" sz="2800" b="0" dirty="0" smtClean="0"/>
          </a:p>
          <a:p>
            <a:endParaRPr lang="cs-CZ" sz="2800" b="0" dirty="0"/>
          </a:p>
          <a:p>
            <a:pPr marL="0" indent="0">
              <a:buNone/>
            </a:pPr>
            <a:r>
              <a:rPr lang="cs-CZ" sz="2800" b="0" dirty="0"/>
              <a:t>oboustranný vztah: osobnost ↔ průběh a výsledky sportovní činnosti </a:t>
            </a:r>
          </a:p>
        </p:txBody>
      </p:sp>
    </p:spTree>
    <p:extLst>
      <p:ext uri="{BB962C8B-B14F-4D97-AF65-F5344CB8AC3E}">
        <p14:creationId xmlns:p14="http://schemas.microsoft.com/office/powerpoint/2010/main" val="302977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Co je osobnost?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124744"/>
            <a:ext cx="8244408" cy="5410200"/>
          </a:xfrm>
        </p:spPr>
        <p:txBody>
          <a:bodyPr/>
          <a:lstStyle/>
          <a:p>
            <a:r>
              <a:rPr lang="cs-CZ" sz="2800" b="0" dirty="0" smtClean="0"/>
              <a:t>Osobnost </a:t>
            </a:r>
            <a:r>
              <a:rPr lang="cs-CZ" sz="2800" b="0" dirty="0"/>
              <a:t>je soustava </a:t>
            </a:r>
            <a:r>
              <a:rPr lang="cs-CZ" sz="2800" b="0" dirty="0" smtClean="0"/>
              <a:t>duševních vlastností</a:t>
            </a:r>
            <a:r>
              <a:rPr lang="cs-CZ" sz="2800" b="0" dirty="0"/>
              <a:t>, charakterizujících celistvou individualitu konkrétního </a:t>
            </a:r>
            <a:r>
              <a:rPr lang="cs-CZ" sz="2800" b="0" dirty="0" smtClean="0"/>
              <a:t>člověka.</a:t>
            </a:r>
          </a:p>
          <a:p>
            <a:endParaRPr lang="cs-CZ" sz="1400" b="0" dirty="0" smtClean="0"/>
          </a:p>
          <a:p>
            <a:r>
              <a:rPr lang="cs-CZ" sz="2800" b="0" dirty="0" smtClean="0"/>
              <a:t>Tvoří ji individuální spojení </a:t>
            </a:r>
            <a:r>
              <a:rPr lang="cs-CZ" sz="2800" dirty="0" smtClean="0"/>
              <a:t>biologických</a:t>
            </a:r>
            <a:r>
              <a:rPr lang="cs-CZ" sz="2800" b="0" dirty="0" smtClean="0"/>
              <a:t>, </a:t>
            </a:r>
            <a:r>
              <a:rPr lang="cs-CZ" sz="2800" dirty="0" smtClean="0"/>
              <a:t>psychologických</a:t>
            </a:r>
            <a:r>
              <a:rPr lang="cs-CZ" sz="2800" b="0" dirty="0" smtClean="0"/>
              <a:t> a </a:t>
            </a:r>
            <a:r>
              <a:rPr lang="cs-CZ" sz="2800" dirty="0" smtClean="0"/>
              <a:t>sociálních</a:t>
            </a:r>
            <a:r>
              <a:rPr lang="cs-CZ" sz="2800" b="0" dirty="0" smtClean="0"/>
              <a:t> aspektů každého jedince.</a:t>
            </a:r>
          </a:p>
          <a:p>
            <a:endParaRPr lang="cs-CZ" sz="1600" b="0" dirty="0" smtClean="0"/>
          </a:p>
          <a:p>
            <a:r>
              <a:rPr lang="cs-CZ" sz="2800" b="0" dirty="0" smtClean="0"/>
              <a:t>Utváří </a:t>
            </a:r>
            <a:r>
              <a:rPr lang="cs-CZ" sz="2800" b="0" dirty="0"/>
              <a:t>se ve vztazích k sobě, ke druhým, vůči prostředí a </a:t>
            </a:r>
            <a:r>
              <a:rPr lang="cs-CZ" sz="2800" b="0" dirty="0" smtClean="0"/>
              <a:t>společnosti.</a:t>
            </a:r>
          </a:p>
          <a:p>
            <a:endParaRPr lang="cs-CZ" altLang="cs-CZ" sz="1800" b="0" dirty="0" smtClean="0"/>
          </a:p>
          <a:p>
            <a:r>
              <a:rPr lang="cs-CZ" altLang="cs-CZ" sz="2800" b="0" dirty="0"/>
              <a:t>R</a:t>
            </a:r>
            <a:r>
              <a:rPr lang="cs-CZ" altLang="cs-CZ" sz="2800" b="0" dirty="0" smtClean="0"/>
              <a:t>elativně stálá.  </a:t>
            </a:r>
          </a:p>
          <a:p>
            <a:endParaRPr lang="cs-CZ" altLang="cs-CZ" sz="1000" b="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44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>
                <a:solidFill>
                  <a:schemeClr val="tx1"/>
                </a:solidFill>
              </a:rPr>
              <a:t>Osobnost sportovce?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447800"/>
            <a:ext cx="80010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b="0" dirty="0"/>
              <a:t>„</a:t>
            </a:r>
            <a:r>
              <a:rPr lang="cs-CZ" altLang="cs-CZ" b="0" dirty="0"/>
              <a:t>osobnost sportovce“ = nepřípustné zjednodušení!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altLang="cs-CZ" b="0" dirty="0"/>
          </a:p>
          <a:p>
            <a:pPr>
              <a:lnSpc>
                <a:spcPct val="80000"/>
              </a:lnSpc>
            </a:pPr>
            <a:r>
              <a:rPr lang="cs-CZ" altLang="cs-CZ" b="0" dirty="0"/>
              <a:t>Každý člověk je jedinečnou osobností. Vrcholoví sportovci nejsou stejní, každý z nich je jedinečnou kombinací různých předností a nedostatků! </a:t>
            </a:r>
          </a:p>
          <a:p>
            <a:pPr>
              <a:lnSpc>
                <a:spcPct val="80000"/>
              </a:lnSpc>
            </a:pPr>
            <a:endParaRPr lang="cs-CZ" altLang="cs-CZ" b="0" dirty="0"/>
          </a:p>
          <a:p>
            <a:pPr>
              <a:lnSpc>
                <a:spcPct val="80000"/>
              </a:lnSpc>
            </a:pPr>
            <a:r>
              <a:rPr lang="cs-CZ" altLang="cs-CZ" b="0" dirty="0"/>
              <a:t>„</a:t>
            </a:r>
            <a:r>
              <a:rPr lang="cs-CZ" altLang="cs-CZ" b="0" dirty="0" smtClean="0"/>
              <a:t>Sportovní = motorický </a:t>
            </a:r>
            <a:r>
              <a:rPr lang="cs-CZ" altLang="cs-CZ" b="0" dirty="0"/>
              <a:t>či fyziologický“ talent nestačí.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b="0" dirty="0"/>
              <a:t>                   </a:t>
            </a:r>
            <a:r>
              <a:rPr lang="cs-CZ" altLang="cs-CZ" b="0" dirty="0" smtClean="0"/>
              <a:t>„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6421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Grp="1" noChangeArrowheads="1"/>
          </p:cNvSpPr>
          <p:nvPr>
            <p:ph type="title"/>
          </p:nvPr>
        </p:nvSpPr>
        <p:spPr>
          <a:xfrm>
            <a:off x="1143000" y="9560"/>
            <a:ext cx="8001000" cy="914400"/>
          </a:xfrm>
        </p:spPr>
        <p:txBody>
          <a:bodyPr/>
          <a:lstStyle/>
          <a:p>
            <a:r>
              <a:rPr lang="cs-CZ" altLang="cs-CZ" sz="3200" dirty="0" smtClean="0">
                <a:solidFill>
                  <a:schemeClr val="tx1"/>
                </a:solidFill>
              </a:rPr>
              <a:t>Osobní charakteristiky dobrého sportovce</a:t>
            </a:r>
            <a:endParaRPr lang="cs-CZ" altLang="cs-CZ" sz="3200" dirty="0">
              <a:solidFill>
                <a:schemeClr val="tx1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990600"/>
            <a:ext cx="82296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0" dirty="0"/>
              <a:t>zvýšená </a:t>
            </a:r>
            <a:r>
              <a:rPr lang="cs-CZ" altLang="cs-CZ" b="0" dirty="0" smtClean="0"/>
              <a:t>dominance</a:t>
            </a:r>
            <a:r>
              <a:rPr lang="cs-CZ" altLang="cs-CZ" b="0" dirty="0"/>
              <a:t> </a:t>
            </a:r>
            <a:endParaRPr lang="cs-CZ" altLang="cs-CZ" b="0" dirty="0" smtClean="0"/>
          </a:p>
          <a:p>
            <a:pPr>
              <a:lnSpc>
                <a:spcPct val="90000"/>
              </a:lnSpc>
            </a:pPr>
            <a:endParaRPr lang="cs-CZ" altLang="cs-CZ" sz="1100" b="0" dirty="0" smtClean="0"/>
          </a:p>
          <a:p>
            <a:pPr>
              <a:lnSpc>
                <a:spcPct val="90000"/>
              </a:lnSpc>
            </a:pPr>
            <a:r>
              <a:rPr lang="cs-CZ" altLang="cs-CZ" b="0" dirty="0" smtClean="0"/>
              <a:t>charakter </a:t>
            </a:r>
            <a:r>
              <a:rPr lang="cs-CZ" altLang="cs-CZ" b="0" dirty="0"/>
              <a:t>a </a:t>
            </a:r>
            <a:r>
              <a:rPr lang="cs-CZ" altLang="cs-CZ" b="0" dirty="0" smtClean="0"/>
              <a:t>motivace</a:t>
            </a:r>
          </a:p>
          <a:p>
            <a:pPr>
              <a:lnSpc>
                <a:spcPct val="90000"/>
              </a:lnSpc>
            </a:pPr>
            <a:endParaRPr lang="cs-CZ" altLang="cs-CZ" sz="1100" b="0" dirty="0"/>
          </a:p>
          <a:p>
            <a:pPr>
              <a:lnSpc>
                <a:spcPct val="90000"/>
              </a:lnSpc>
            </a:pPr>
            <a:r>
              <a:rPr lang="cs-CZ" altLang="cs-CZ" b="0" dirty="0"/>
              <a:t>tendence být dobře hodnocen okolím, dosahovat výkonů, houževnatost v řešení problémů, tendence být </a:t>
            </a:r>
            <a:r>
              <a:rPr lang="cs-CZ" altLang="cs-CZ" b="0" dirty="0" smtClean="0"/>
              <a:t>efektivní</a:t>
            </a:r>
          </a:p>
          <a:p>
            <a:pPr>
              <a:lnSpc>
                <a:spcPct val="90000"/>
              </a:lnSpc>
            </a:pPr>
            <a:endParaRPr lang="cs-CZ" altLang="cs-CZ" sz="1100" b="0" dirty="0"/>
          </a:p>
          <a:p>
            <a:pPr>
              <a:lnSpc>
                <a:spcPct val="90000"/>
              </a:lnSpc>
            </a:pPr>
            <a:r>
              <a:rPr lang="cs-CZ" altLang="cs-CZ" b="0" dirty="0"/>
              <a:t>vyšší </a:t>
            </a:r>
            <a:r>
              <a:rPr lang="cs-CZ" altLang="cs-CZ" b="0" dirty="0" smtClean="0"/>
              <a:t>sociabilita</a:t>
            </a:r>
          </a:p>
          <a:p>
            <a:pPr>
              <a:lnSpc>
                <a:spcPct val="90000"/>
              </a:lnSpc>
            </a:pPr>
            <a:endParaRPr lang="cs-CZ" altLang="cs-CZ" sz="1100" b="0" dirty="0"/>
          </a:p>
          <a:p>
            <a:pPr>
              <a:lnSpc>
                <a:spcPct val="90000"/>
              </a:lnSpc>
            </a:pPr>
            <a:r>
              <a:rPr lang="cs-CZ" altLang="cs-CZ" b="0" dirty="0"/>
              <a:t>způsob sociální </a:t>
            </a:r>
            <a:r>
              <a:rPr lang="cs-CZ" altLang="cs-CZ" b="0" dirty="0" smtClean="0"/>
              <a:t>komunikace</a:t>
            </a:r>
          </a:p>
          <a:p>
            <a:pPr>
              <a:lnSpc>
                <a:spcPct val="90000"/>
              </a:lnSpc>
            </a:pPr>
            <a:endParaRPr lang="cs-CZ" altLang="cs-CZ" sz="1050" b="0" dirty="0"/>
          </a:p>
          <a:p>
            <a:pPr>
              <a:lnSpc>
                <a:spcPct val="90000"/>
              </a:lnSpc>
            </a:pPr>
            <a:r>
              <a:rPr lang="cs-CZ" altLang="cs-CZ" b="0" dirty="0"/>
              <a:t>emoční </a:t>
            </a:r>
            <a:r>
              <a:rPr lang="cs-CZ" altLang="cs-CZ" b="0" dirty="0" smtClean="0"/>
              <a:t>stálost</a:t>
            </a:r>
          </a:p>
          <a:p>
            <a:pPr>
              <a:lnSpc>
                <a:spcPct val="90000"/>
              </a:lnSpc>
            </a:pPr>
            <a:endParaRPr lang="cs-CZ" altLang="cs-CZ" sz="1050" b="0" dirty="0" smtClean="0"/>
          </a:p>
          <a:p>
            <a:pPr>
              <a:lnSpc>
                <a:spcPct val="90000"/>
              </a:lnSpc>
            </a:pPr>
            <a:r>
              <a:rPr lang="cs-CZ" altLang="cs-CZ" b="0" dirty="0" smtClean="0"/>
              <a:t>senzomotorické schopnosti </a:t>
            </a:r>
          </a:p>
          <a:p>
            <a:pPr>
              <a:lnSpc>
                <a:spcPct val="90000"/>
              </a:lnSpc>
            </a:pPr>
            <a:endParaRPr lang="cs-CZ" altLang="cs-CZ" sz="800" b="0" dirty="0"/>
          </a:p>
          <a:p>
            <a:pPr>
              <a:lnSpc>
                <a:spcPct val="90000"/>
              </a:lnSpc>
            </a:pPr>
            <a:r>
              <a:rPr lang="cs-CZ" altLang="cs-CZ" b="0" dirty="0"/>
              <a:t>sociální role sportovce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6084888" y="52292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474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/>
          <p:cNvSpPr>
            <a:spLocks noGrp="1" noChangeArrowheads="1"/>
          </p:cNvSpPr>
          <p:nvPr>
            <p:ph type="title"/>
          </p:nvPr>
        </p:nvSpPr>
        <p:spPr>
          <a:xfrm>
            <a:off x="683568" y="-963488"/>
            <a:ext cx="7924800" cy="1227138"/>
          </a:xfrm>
        </p:spPr>
        <p:txBody>
          <a:bodyPr/>
          <a:lstStyle/>
          <a:p>
            <a:pPr algn="ctr"/>
            <a:r>
              <a:rPr lang="cs-CZ" altLang="cs-CZ" sz="3200" dirty="0"/>
              <a:t>                                               </a:t>
            </a:r>
            <a:br>
              <a:rPr lang="cs-CZ" altLang="cs-CZ" sz="3200" dirty="0"/>
            </a:br>
            <a:r>
              <a:rPr lang="cs-CZ" altLang="cs-CZ" sz="3200" dirty="0"/>
              <a:t/>
            </a:r>
            <a:br>
              <a:rPr lang="cs-CZ" altLang="cs-CZ" sz="3200" dirty="0"/>
            </a:br>
            <a:r>
              <a:rPr lang="cs-CZ" altLang="cs-CZ" sz="3200" dirty="0"/>
              <a:t/>
            </a:r>
            <a:br>
              <a:rPr lang="cs-CZ" altLang="cs-CZ" sz="3200" dirty="0"/>
            </a:br>
            <a:r>
              <a:rPr lang="cs-CZ" altLang="cs-CZ" sz="3200" dirty="0"/>
              <a:t/>
            </a:r>
            <a:br>
              <a:rPr lang="cs-CZ" altLang="cs-CZ" sz="3200" dirty="0"/>
            </a:br>
            <a:r>
              <a:rPr lang="cs-CZ" altLang="cs-CZ" sz="3200" dirty="0"/>
              <a:t/>
            </a:r>
            <a:br>
              <a:rPr lang="cs-CZ" altLang="cs-CZ" sz="3200" dirty="0"/>
            </a:br>
            <a:r>
              <a:rPr lang="cs-CZ" altLang="cs-CZ" sz="3200" dirty="0">
                <a:solidFill>
                  <a:schemeClr val="tx1"/>
                </a:solidFill>
              </a:rPr>
              <a:t>Psychologické charakteristiky odlišující výborné od průměrných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628800"/>
            <a:ext cx="8001000" cy="50501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b="0" dirty="0"/>
              <a:t>Kanadští olympionici (</a:t>
            </a:r>
            <a:r>
              <a:rPr lang="cs-CZ" altLang="cs-CZ" sz="2800" b="0" dirty="0" err="1"/>
              <a:t>Orlick</a:t>
            </a:r>
            <a:r>
              <a:rPr lang="cs-CZ" altLang="cs-CZ" sz="2800" b="0" dirty="0"/>
              <a:t> </a:t>
            </a:r>
            <a:r>
              <a:rPr lang="cs-CZ" altLang="cs-CZ" sz="2800" b="0" dirty="0" smtClean="0"/>
              <a:t>&amp; Partington,1998)</a:t>
            </a:r>
          </a:p>
          <a:p>
            <a:pPr>
              <a:lnSpc>
                <a:spcPct val="90000"/>
              </a:lnSpc>
            </a:pPr>
            <a:endParaRPr lang="cs-CZ" altLang="cs-CZ" sz="2800" b="0" dirty="0" smtClean="0"/>
          </a:p>
          <a:p>
            <a:pPr>
              <a:lnSpc>
                <a:spcPct val="90000"/>
              </a:lnSpc>
            </a:pPr>
            <a:r>
              <a:rPr lang="cs-CZ" altLang="cs-CZ" sz="2800" b="0" dirty="0" smtClean="0"/>
              <a:t>mentální </a:t>
            </a:r>
            <a:r>
              <a:rPr lang="cs-CZ" altLang="cs-CZ" sz="2800" b="0" dirty="0"/>
              <a:t>příprava signifikantně předpověděla umístění na OH (ne fyzická či </a:t>
            </a:r>
            <a:r>
              <a:rPr lang="cs-CZ" altLang="cs-CZ" sz="2800" b="0" dirty="0" smtClean="0"/>
              <a:t>technická)</a:t>
            </a:r>
          </a:p>
          <a:p>
            <a:pPr>
              <a:lnSpc>
                <a:spcPct val="90000"/>
              </a:lnSpc>
            </a:pPr>
            <a:endParaRPr lang="cs-CZ" altLang="cs-CZ" sz="2800" b="0" dirty="0" smtClean="0"/>
          </a:p>
          <a:p>
            <a:pPr>
              <a:lnSpc>
                <a:spcPct val="90000"/>
              </a:lnSpc>
            </a:pPr>
            <a:r>
              <a:rPr lang="cs-CZ" altLang="cs-CZ" sz="2800" b="0" dirty="0" smtClean="0"/>
              <a:t>zaměření </a:t>
            </a:r>
            <a:r>
              <a:rPr lang="cs-CZ" altLang="cs-CZ" sz="2800" b="0" dirty="0"/>
              <a:t>na psychologické </a:t>
            </a:r>
            <a:r>
              <a:rPr lang="cs-CZ" altLang="cs-CZ" sz="2800" b="0" dirty="0" smtClean="0"/>
              <a:t>DOVEDNOSTI</a:t>
            </a:r>
          </a:p>
          <a:p>
            <a:pPr>
              <a:lnSpc>
                <a:spcPct val="90000"/>
              </a:lnSpc>
            </a:pPr>
            <a:endParaRPr lang="cs-CZ" altLang="cs-CZ" sz="2800" b="0" dirty="0" smtClean="0"/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NEJDŮLEŽITĚJŠÍ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600" b="0" dirty="0" smtClean="0"/>
              <a:t>    ZÁVAZEK </a:t>
            </a:r>
            <a:r>
              <a:rPr lang="cs-CZ" altLang="cs-CZ" sz="2600" b="0" dirty="0"/>
              <a:t>A SEBEDŮVĚRA + PLÁNOVÁNÍ CÍLŮ</a:t>
            </a:r>
          </a:p>
        </p:txBody>
      </p:sp>
    </p:spTree>
    <p:extLst>
      <p:ext uri="{BB962C8B-B14F-4D97-AF65-F5344CB8AC3E}">
        <p14:creationId xmlns:p14="http://schemas.microsoft.com/office/powerpoint/2010/main" val="402733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>
                <a:solidFill>
                  <a:schemeClr val="tx1"/>
                </a:solidFill>
              </a:rPr>
              <a:t>Poznávání osobnosti sportovce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340768"/>
            <a:ext cx="8001000" cy="5410200"/>
          </a:xfrm>
        </p:spPr>
        <p:txBody>
          <a:bodyPr/>
          <a:lstStyle/>
          <a:p>
            <a:r>
              <a:rPr lang="cs-CZ" altLang="cs-CZ" b="0" dirty="0"/>
              <a:t>základ dlouhodobého úspěšného tréninkového vedení</a:t>
            </a:r>
          </a:p>
          <a:p>
            <a:endParaRPr lang="cs-CZ" altLang="cs-CZ" b="0" dirty="0"/>
          </a:p>
          <a:p>
            <a:r>
              <a:rPr lang="cs-CZ" altLang="cs-CZ" b="0" dirty="0"/>
              <a:t>Jak?   </a:t>
            </a:r>
            <a:endParaRPr lang="cs-CZ" altLang="cs-CZ" b="0" dirty="0" smtClean="0"/>
          </a:p>
          <a:p>
            <a:pPr marL="0" indent="0">
              <a:buNone/>
            </a:pPr>
            <a:r>
              <a:rPr lang="cs-CZ" altLang="cs-CZ" b="0" dirty="0" smtClean="0"/>
              <a:t>Sledujeme </a:t>
            </a:r>
            <a:r>
              <a:rPr lang="cs-CZ" altLang="cs-CZ" b="0" dirty="0"/>
              <a:t>jeho chování…</a:t>
            </a:r>
          </a:p>
          <a:p>
            <a:endParaRPr lang="cs-CZ" altLang="cs-CZ" b="0" dirty="0"/>
          </a:p>
          <a:p>
            <a:pPr marL="0" indent="0">
              <a:buNone/>
            </a:pPr>
            <a:r>
              <a:rPr lang="cs-CZ" altLang="cs-CZ" b="0" dirty="0"/>
              <a:t>INTUITIVNÍ DIAGNOSTIKA</a:t>
            </a:r>
          </a:p>
        </p:txBody>
      </p:sp>
    </p:spTree>
    <p:extLst>
      <p:ext uri="{BB962C8B-B14F-4D97-AF65-F5344CB8AC3E}">
        <p14:creationId xmlns:p14="http://schemas.microsoft.com/office/powerpoint/2010/main" val="318479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88024" y="1340768"/>
            <a:ext cx="4104456" cy="5321300"/>
          </a:xfrm>
        </p:spPr>
        <p:txBody>
          <a:bodyPr/>
          <a:lstStyle/>
          <a:p>
            <a:r>
              <a:rPr lang="cs-CZ" altLang="cs-CZ" sz="2400" b="0" dirty="0"/>
              <a:t>čeho jste si na něm všimli na první pohled</a:t>
            </a:r>
            <a:r>
              <a:rPr lang="cs-CZ" altLang="cs-CZ" sz="2400" b="0" dirty="0" smtClean="0"/>
              <a:t>?</a:t>
            </a:r>
          </a:p>
          <a:p>
            <a:endParaRPr lang="cs-CZ" altLang="cs-CZ" sz="800" b="0" dirty="0"/>
          </a:p>
          <a:p>
            <a:r>
              <a:rPr lang="cs-CZ" altLang="cs-CZ" sz="2400" b="0" dirty="0"/>
              <a:t>jak na vás působí, jaký z něj máte pocit</a:t>
            </a:r>
            <a:r>
              <a:rPr lang="cs-CZ" altLang="cs-CZ" sz="2400" b="0" dirty="0" smtClean="0"/>
              <a:t>?</a:t>
            </a:r>
          </a:p>
          <a:p>
            <a:endParaRPr lang="cs-CZ" altLang="cs-CZ" sz="800" b="0" dirty="0"/>
          </a:p>
          <a:p>
            <a:r>
              <a:rPr lang="cs-CZ" altLang="cs-CZ" sz="2400" b="0" dirty="0"/>
              <a:t> proč se takhle naštvaně tváří</a:t>
            </a:r>
            <a:r>
              <a:rPr lang="cs-CZ" altLang="cs-CZ" sz="2400" b="0" dirty="0" smtClean="0"/>
              <a:t>?</a:t>
            </a:r>
          </a:p>
          <a:p>
            <a:endParaRPr lang="cs-CZ" altLang="cs-CZ" sz="800" b="0" dirty="0"/>
          </a:p>
          <a:p>
            <a:r>
              <a:rPr lang="cs-CZ" altLang="cs-CZ" sz="2400" b="0" dirty="0"/>
              <a:t>je to dobrý brankář? proč myslíte</a:t>
            </a:r>
            <a:r>
              <a:rPr lang="cs-CZ" altLang="cs-CZ" sz="2400" b="0" dirty="0" smtClean="0"/>
              <a:t>?</a:t>
            </a:r>
          </a:p>
          <a:p>
            <a:endParaRPr lang="cs-CZ" altLang="cs-CZ" sz="800" b="0" dirty="0"/>
          </a:p>
          <a:p>
            <a:r>
              <a:rPr lang="cs-CZ" altLang="cs-CZ" sz="2400" b="0" dirty="0"/>
              <a:t>co vám na něm tak trochu vadí?</a:t>
            </a:r>
          </a:p>
        </p:txBody>
      </p:sp>
      <p:pic>
        <p:nvPicPr>
          <p:cNvPr id="56324" name="Picture 4" descr="orez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548680"/>
            <a:ext cx="4300538" cy="6108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44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>
                <a:solidFill>
                  <a:schemeClr val="tx1"/>
                </a:solidFill>
              </a:rPr>
              <a:t>Chyby při hodnocení </a:t>
            </a:r>
            <a:r>
              <a:rPr lang="cs-CZ" altLang="cs-CZ" dirty="0" smtClean="0">
                <a:solidFill>
                  <a:schemeClr val="tx1"/>
                </a:solidFill>
              </a:rPr>
              <a:t>druhých</a:t>
            </a:r>
            <a:endParaRPr lang="cs-CZ" altLang="cs-CZ" dirty="0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0" dirty="0"/>
              <a:t>chyby </a:t>
            </a:r>
            <a:r>
              <a:rPr lang="cs-CZ" altLang="cs-CZ" b="0" dirty="0" smtClean="0"/>
              <a:t>standardní</a:t>
            </a:r>
          </a:p>
          <a:p>
            <a:pPr>
              <a:lnSpc>
                <a:spcPct val="90000"/>
              </a:lnSpc>
            </a:pPr>
            <a:endParaRPr lang="cs-CZ" altLang="cs-CZ" sz="1000" b="0" dirty="0"/>
          </a:p>
          <a:p>
            <a:pPr>
              <a:lnSpc>
                <a:spcPct val="90000"/>
              </a:lnSpc>
            </a:pPr>
            <a:r>
              <a:rPr lang="cs-CZ" altLang="cs-CZ" b="0" dirty="0"/>
              <a:t>chyby </a:t>
            </a:r>
            <a:r>
              <a:rPr lang="cs-CZ" altLang="cs-CZ" b="0" dirty="0" smtClean="0"/>
              <a:t>situační</a:t>
            </a:r>
          </a:p>
          <a:p>
            <a:pPr>
              <a:lnSpc>
                <a:spcPct val="90000"/>
              </a:lnSpc>
            </a:pPr>
            <a:endParaRPr lang="cs-CZ" altLang="cs-CZ" sz="1000" b="0" dirty="0"/>
          </a:p>
          <a:p>
            <a:pPr>
              <a:lnSpc>
                <a:spcPct val="90000"/>
              </a:lnSpc>
            </a:pPr>
            <a:r>
              <a:rPr lang="cs-CZ" altLang="cs-CZ" b="0" dirty="0"/>
              <a:t>chyba mírnosti a </a:t>
            </a:r>
            <a:r>
              <a:rPr lang="cs-CZ" altLang="cs-CZ" b="0" dirty="0" smtClean="0"/>
              <a:t>shovívavosti</a:t>
            </a:r>
          </a:p>
          <a:p>
            <a:pPr>
              <a:lnSpc>
                <a:spcPct val="90000"/>
              </a:lnSpc>
            </a:pPr>
            <a:endParaRPr lang="cs-CZ" altLang="cs-CZ" sz="1000" b="0" dirty="0"/>
          </a:p>
          <a:p>
            <a:pPr>
              <a:lnSpc>
                <a:spcPct val="90000"/>
              </a:lnSpc>
            </a:pPr>
            <a:r>
              <a:rPr lang="cs-CZ" altLang="cs-CZ" b="0" dirty="0"/>
              <a:t>uplatnění kontrastu </a:t>
            </a:r>
            <a:r>
              <a:rPr lang="cs-CZ" altLang="cs-CZ" b="0" dirty="0" smtClean="0"/>
              <a:t>hodnocení</a:t>
            </a:r>
          </a:p>
          <a:p>
            <a:pPr>
              <a:lnSpc>
                <a:spcPct val="90000"/>
              </a:lnSpc>
            </a:pPr>
            <a:endParaRPr lang="cs-CZ" altLang="cs-CZ" sz="1000" b="0" dirty="0"/>
          </a:p>
          <a:p>
            <a:pPr>
              <a:lnSpc>
                <a:spcPct val="90000"/>
              </a:lnSpc>
            </a:pPr>
            <a:r>
              <a:rPr lang="cs-CZ" altLang="cs-CZ" b="0" dirty="0"/>
              <a:t>p</a:t>
            </a:r>
            <a:r>
              <a:rPr lang="cs-CZ" altLang="cs-CZ" b="0" dirty="0" smtClean="0"/>
              <a:t>rojekce</a:t>
            </a:r>
          </a:p>
          <a:p>
            <a:pPr>
              <a:lnSpc>
                <a:spcPct val="90000"/>
              </a:lnSpc>
            </a:pPr>
            <a:endParaRPr lang="cs-CZ" altLang="cs-CZ" sz="1000" b="0" dirty="0"/>
          </a:p>
          <a:p>
            <a:pPr>
              <a:lnSpc>
                <a:spcPct val="90000"/>
              </a:lnSpc>
            </a:pPr>
            <a:r>
              <a:rPr lang="cs-CZ" altLang="cs-CZ" b="0" dirty="0"/>
              <a:t>první dojem a haló </a:t>
            </a:r>
            <a:r>
              <a:rPr lang="cs-CZ" altLang="cs-CZ" b="0" dirty="0" smtClean="0"/>
              <a:t>efekt</a:t>
            </a:r>
          </a:p>
          <a:p>
            <a:pPr>
              <a:lnSpc>
                <a:spcPct val="90000"/>
              </a:lnSpc>
            </a:pPr>
            <a:endParaRPr lang="cs-CZ" altLang="cs-CZ" sz="1000" b="0" dirty="0"/>
          </a:p>
          <a:p>
            <a:pPr>
              <a:lnSpc>
                <a:spcPct val="90000"/>
              </a:lnSpc>
            </a:pPr>
            <a:r>
              <a:rPr lang="cs-CZ" altLang="cs-CZ" b="0" dirty="0" err="1"/>
              <a:t>s</a:t>
            </a:r>
            <a:r>
              <a:rPr lang="cs-CZ" altLang="cs-CZ" b="0" dirty="0" err="1" smtClean="0"/>
              <a:t>ubmisivita</a:t>
            </a:r>
            <a:endParaRPr lang="cs-CZ" altLang="cs-CZ" b="0" dirty="0" smtClean="0"/>
          </a:p>
          <a:p>
            <a:pPr>
              <a:lnSpc>
                <a:spcPct val="90000"/>
              </a:lnSpc>
            </a:pPr>
            <a:endParaRPr lang="cs-CZ" altLang="cs-CZ" sz="1000" b="0" dirty="0"/>
          </a:p>
          <a:p>
            <a:pPr>
              <a:lnSpc>
                <a:spcPct val="90000"/>
              </a:lnSpc>
            </a:pPr>
            <a:r>
              <a:rPr lang="cs-CZ" altLang="cs-CZ" b="0" dirty="0"/>
              <a:t>posuzovací stereotypy</a:t>
            </a:r>
          </a:p>
        </p:txBody>
      </p:sp>
    </p:spTree>
    <p:extLst>
      <p:ext uri="{BB962C8B-B14F-4D97-AF65-F5344CB8AC3E}">
        <p14:creationId xmlns:p14="http://schemas.microsoft.com/office/powerpoint/2010/main" val="182781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smtClean="0">
                <a:solidFill>
                  <a:schemeClr val="tx1"/>
                </a:solidFill>
              </a:rPr>
              <a:t>Závěr</a:t>
            </a:r>
            <a:endParaRPr lang="cs-CZ" altLang="cs-CZ" dirty="0">
              <a:solidFill>
                <a:schemeClr val="tx1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196752"/>
            <a:ext cx="8001000" cy="5410200"/>
          </a:xfrm>
        </p:spPr>
        <p:txBody>
          <a:bodyPr/>
          <a:lstStyle/>
          <a:p>
            <a:r>
              <a:rPr lang="cs-CZ" altLang="cs-CZ" b="0" dirty="0"/>
              <a:t>individualizace </a:t>
            </a:r>
            <a:r>
              <a:rPr lang="cs-CZ" altLang="cs-CZ" b="0" dirty="0" smtClean="0"/>
              <a:t>tréninku</a:t>
            </a:r>
          </a:p>
          <a:p>
            <a:endParaRPr lang="cs-CZ" altLang="cs-CZ" b="0" dirty="0"/>
          </a:p>
          <a:p>
            <a:r>
              <a:rPr lang="cs-CZ" altLang="cs-CZ" b="0" dirty="0"/>
              <a:t>rozvoj celé osobnosti </a:t>
            </a:r>
            <a:r>
              <a:rPr lang="cs-CZ" altLang="cs-CZ" b="0" dirty="0" smtClean="0"/>
              <a:t>sportovce</a:t>
            </a:r>
          </a:p>
          <a:p>
            <a:endParaRPr lang="cs-CZ" altLang="cs-CZ" b="0" dirty="0"/>
          </a:p>
          <a:p>
            <a:r>
              <a:rPr lang="cs-CZ" altLang="cs-CZ" b="0" dirty="0"/>
              <a:t>rozvoj volních a morálních </a:t>
            </a:r>
            <a:r>
              <a:rPr lang="cs-CZ" altLang="cs-CZ" b="0" dirty="0" smtClean="0"/>
              <a:t>vlastností</a:t>
            </a:r>
          </a:p>
          <a:p>
            <a:endParaRPr lang="cs-CZ" altLang="cs-CZ" b="0" dirty="0"/>
          </a:p>
          <a:p>
            <a:r>
              <a:rPr lang="cs-CZ" altLang="cs-CZ" b="0" dirty="0"/>
              <a:t>osobní příklad v tréninku mládeže!</a:t>
            </a:r>
          </a:p>
        </p:txBody>
      </p:sp>
    </p:spTree>
    <p:extLst>
      <p:ext uri="{BB962C8B-B14F-4D97-AF65-F5344CB8AC3E}">
        <p14:creationId xmlns:p14="http://schemas.microsoft.com/office/powerpoint/2010/main" val="399792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Co má vliv na změnu/vývoj osobnosti?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cs-CZ" altLang="cs-CZ" b="0" dirty="0" smtClean="0"/>
              <a:t>Zkušenosti</a:t>
            </a:r>
          </a:p>
          <a:p>
            <a:pPr>
              <a:lnSpc>
                <a:spcPct val="200000"/>
              </a:lnSpc>
            </a:pPr>
            <a:r>
              <a:rPr lang="cs-CZ" altLang="cs-CZ" b="0" dirty="0" smtClean="0"/>
              <a:t>Vědomosti</a:t>
            </a:r>
          </a:p>
          <a:p>
            <a:pPr>
              <a:lnSpc>
                <a:spcPct val="200000"/>
              </a:lnSpc>
            </a:pPr>
            <a:r>
              <a:rPr lang="cs-CZ" altLang="cs-CZ" b="0" dirty="0" smtClean="0"/>
              <a:t>Hodnoty</a:t>
            </a:r>
          </a:p>
          <a:p>
            <a:pPr>
              <a:lnSpc>
                <a:spcPct val="200000"/>
              </a:lnSpc>
            </a:pPr>
            <a:r>
              <a:rPr lang="cs-CZ" altLang="cs-CZ" b="0" dirty="0" smtClean="0"/>
              <a:t>Zážitky</a:t>
            </a:r>
          </a:p>
          <a:p>
            <a:pPr>
              <a:lnSpc>
                <a:spcPct val="200000"/>
              </a:lnSpc>
            </a:pPr>
            <a:r>
              <a:rPr lang="cs-CZ" altLang="cs-CZ" b="0" dirty="0"/>
              <a:t>T</a:t>
            </a:r>
            <a:r>
              <a:rPr lang="cs-CZ" altLang="cs-CZ" b="0" dirty="0" smtClean="0"/>
              <a:t>ělesné změny</a:t>
            </a:r>
          </a:p>
          <a:p>
            <a:pPr marL="0" indent="0">
              <a:buNone/>
            </a:pPr>
            <a:endParaRPr lang="cs-CZ" altLang="cs-CZ" b="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262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Není osobnost jako osobnost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700808"/>
            <a:ext cx="8001000" cy="4699992"/>
          </a:xfrm>
        </p:spPr>
        <p:txBody>
          <a:bodyPr/>
          <a:lstStyle/>
          <a:p>
            <a:r>
              <a:rPr lang="cs-CZ" b="0" dirty="0" smtClean="0"/>
              <a:t>Psychologické versus laické pojetí osobnosti.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208369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Normální a duševně zdravá osobnost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990600"/>
            <a:ext cx="8568952" cy="54102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cs-CZ" b="0" i="1" dirty="0" err="1"/>
              <a:t>a</a:t>
            </a:r>
            <a:r>
              <a:rPr lang="cs-CZ" b="0" i="1" dirty="0" err="1" smtClean="0"/>
              <a:t>utoregulovanou</a:t>
            </a:r>
            <a:endParaRPr lang="cs-CZ" b="0" i="1" dirty="0"/>
          </a:p>
          <a:p>
            <a:pPr marL="514350" indent="-514350">
              <a:buAutoNum type="arabicPeriod"/>
            </a:pPr>
            <a:endParaRPr lang="cs-CZ" b="0" dirty="0" smtClean="0"/>
          </a:p>
          <a:p>
            <a:pPr marL="0" indent="0">
              <a:buNone/>
            </a:pPr>
            <a:r>
              <a:rPr lang="cs-CZ" b="0" dirty="0" smtClean="0"/>
              <a:t>2. s </a:t>
            </a:r>
            <a:r>
              <a:rPr lang="cs-CZ" b="0" i="1" dirty="0" smtClean="0"/>
              <a:t>adekvátními mentálními reprezentacemi</a:t>
            </a:r>
            <a:r>
              <a:rPr lang="cs-CZ" b="0" dirty="0" smtClean="0"/>
              <a:t> </a:t>
            </a:r>
          </a:p>
          <a:p>
            <a:pPr marL="0" indent="0">
              <a:buNone/>
            </a:pPr>
            <a:endParaRPr lang="cs-CZ" b="0" dirty="0" smtClean="0"/>
          </a:p>
          <a:p>
            <a:pPr marL="0" indent="0">
              <a:buNone/>
            </a:pPr>
            <a:r>
              <a:rPr lang="cs-CZ" b="0" i="1" dirty="0" smtClean="0"/>
              <a:t>3</a:t>
            </a:r>
            <a:r>
              <a:rPr lang="cs-CZ" b="0" i="1" dirty="0"/>
              <a:t>. přizpůsobenou</a:t>
            </a:r>
            <a:r>
              <a:rPr lang="cs-CZ" b="0" dirty="0"/>
              <a:t> </a:t>
            </a:r>
            <a:endParaRPr lang="cs-CZ" b="0" dirty="0" smtClean="0"/>
          </a:p>
          <a:p>
            <a:pPr marL="0" indent="0">
              <a:buNone/>
            </a:pPr>
            <a:endParaRPr lang="cs-CZ" b="0" dirty="0" smtClean="0"/>
          </a:p>
          <a:p>
            <a:pPr marL="0" indent="0">
              <a:buNone/>
            </a:pPr>
            <a:r>
              <a:rPr lang="cs-CZ" b="0" i="1" dirty="0" smtClean="0"/>
              <a:t>4. individualizovanou</a:t>
            </a:r>
            <a:r>
              <a:rPr lang="cs-CZ" b="0" dirty="0"/>
              <a:t> </a:t>
            </a:r>
            <a:endParaRPr lang="cs-CZ" b="0" dirty="0" smtClean="0"/>
          </a:p>
          <a:p>
            <a:pPr marL="0" indent="0">
              <a:buNone/>
            </a:pPr>
            <a:endParaRPr lang="cs-CZ" b="0" dirty="0" smtClean="0"/>
          </a:p>
          <a:p>
            <a:pPr marL="0" indent="0">
              <a:buNone/>
            </a:pPr>
            <a:r>
              <a:rPr lang="cs-CZ" b="0" i="1" dirty="0" smtClean="0"/>
              <a:t>5</a:t>
            </a:r>
            <a:r>
              <a:rPr lang="cs-CZ" b="0" dirty="0"/>
              <a:t>. </a:t>
            </a:r>
            <a:r>
              <a:rPr lang="cs-CZ" b="0" i="1" dirty="0"/>
              <a:t>stabilizovaně </a:t>
            </a:r>
            <a:r>
              <a:rPr lang="cs-CZ" b="0" i="1" dirty="0" smtClean="0"/>
              <a:t>integrovanou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241185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9592" y="1239038"/>
            <a:ext cx="8763000" cy="4114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sz="4400" dirty="0" smtClean="0"/>
              <a:t>Hrát si </a:t>
            </a:r>
          </a:p>
          <a:p>
            <a:pPr>
              <a:buFont typeface="Wingdings" pitchFamily="2" charset="2"/>
              <a:buNone/>
              <a:defRPr/>
            </a:pPr>
            <a:endParaRPr lang="cs-CZ" sz="4400" dirty="0" smtClean="0">
              <a:solidFill>
                <a:srgbClr val="336699"/>
              </a:solidFill>
              <a:latin typeface="Impact" pitchFamily="34" charset="0"/>
            </a:endParaRPr>
          </a:p>
          <a:p>
            <a:pPr marL="0" indent="0" algn="ctr">
              <a:buNone/>
              <a:defRPr/>
            </a:pPr>
            <a:r>
              <a:rPr lang="cs-CZ" sz="4400" dirty="0" smtClean="0"/>
              <a:t>                            Pracovat</a:t>
            </a:r>
            <a:endParaRPr lang="cs-CZ" sz="4400" dirty="0" smtClean="0">
              <a:solidFill>
                <a:srgbClr val="336699"/>
              </a:solidFill>
              <a:latin typeface="Impact" pitchFamily="34" charset="0"/>
            </a:endParaRPr>
          </a:p>
          <a:p>
            <a:pPr marL="0" indent="0">
              <a:buNone/>
              <a:defRPr/>
            </a:pPr>
            <a:r>
              <a:rPr lang="cs-CZ" sz="4400" dirty="0" smtClean="0"/>
              <a:t>Milovat</a:t>
            </a:r>
            <a:r>
              <a:rPr lang="cs-CZ" sz="4400" dirty="0" smtClean="0">
                <a:solidFill>
                  <a:srgbClr val="336699"/>
                </a:solidFill>
                <a:latin typeface="Impact" pitchFamily="34" charset="0"/>
              </a:rPr>
              <a:t> </a:t>
            </a:r>
          </a:p>
          <a:p>
            <a:pPr marL="342900" indent="-342900" eaLnBrk="1" hangingPunct="1">
              <a:lnSpc>
                <a:spcPct val="90000"/>
              </a:lnSpc>
              <a:defRPr/>
            </a:pPr>
            <a:endParaRPr lang="cs-CZ" sz="2800" b="1" dirty="0" smtClean="0">
              <a:latin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667000" y="116632"/>
            <a:ext cx="58326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cs-CZ" altLang="cs-CZ" sz="4400" b="1" dirty="0">
                <a:latin typeface="Impact" pitchFamily="34" charset="0"/>
              </a:rPr>
              <a:t>Zdravá osobnost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670" y="1412776"/>
            <a:ext cx="2684654" cy="191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804" y="3681454"/>
            <a:ext cx="2746072" cy="182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1" r="23456"/>
          <a:stretch/>
        </p:blipFill>
        <p:spPr bwMode="auto">
          <a:xfrm>
            <a:off x="2123728" y="4443752"/>
            <a:ext cx="2684654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17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PSYCHOLOGIE OSOBNOSTI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052736"/>
            <a:ext cx="8001000" cy="5348064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/>
              <a:t>Se zabývá</a:t>
            </a:r>
          </a:p>
          <a:p>
            <a:r>
              <a:rPr lang="cs-CZ" sz="2800" b="0" dirty="0" smtClean="0"/>
              <a:t>jak se od sebe lidé vzájemně liší a podobají ve svém chování a prožívání</a:t>
            </a:r>
          </a:p>
          <a:p>
            <a:endParaRPr lang="cs-CZ" sz="2800" b="0" dirty="0" smtClean="0"/>
          </a:p>
          <a:p>
            <a:pPr marL="0" indent="0">
              <a:buNone/>
            </a:pPr>
            <a:r>
              <a:rPr lang="cs-CZ" sz="2800" dirty="0" smtClean="0"/>
              <a:t>Vysvětluje</a:t>
            </a:r>
            <a:r>
              <a:rPr lang="cs-CZ" sz="2800" b="0" dirty="0" smtClean="0"/>
              <a:t> </a:t>
            </a:r>
          </a:p>
          <a:p>
            <a:r>
              <a:rPr lang="cs-CZ" sz="2800" b="0" dirty="0" smtClean="0"/>
              <a:t>proč tomu tak je</a:t>
            </a:r>
          </a:p>
          <a:p>
            <a:endParaRPr lang="cs-CZ" sz="2800" b="0" dirty="0" smtClean="0"/>
          </a:p>
          <a:p>
            <a:pPr marL="0" indent="0">
              <a:buNone/>
            </a:pPr>
            <a:r>
              <a:rPr lang="cs-CZ" sz="2800" dirty="0" smtClean="0"/>
              <a:t>Poskytuje nástroje k</a:t>
            </a:r>
          </a:p>
          <a:p>
            <a:r>
              <a:rPr lang="cs-CZ" sz="2800" b="0" dirty="0" smtClean="0"/>
              <a:t>porozumění a ovlivňování lidského chování a prožívání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215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Komplexnost jedince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	TĚLO                               DUŠE</a:t>
            </a:r>
          </a:p>
          <a:p>
            <a:pPr marL="0" indent="0">
              <a:buNone/>
            </a:pPr>
            <a:r>
              <a:rPr lang="cs-CZ" b="0" dirty="0"/>
              <a:t> </a:t>
            </a:r>
            <a:r>
              <a:rPr lang="cs-CZ" b="0" dirty="0" smtClean="0"/>
              <a:t>   (organismus)      </a:t>
            </a:r>
            <a:r>
              <a:rPr lang="cs-CZ" b="0" dirty="0" smtClean="0"/>
              <a:t>              </a:t>
            </a:r>
            <a:r>
              <a:rPr lang="cs-CZ" b="0" dirty="0" smtClean="0"/>
              <a:t>(psychika)       </a:t>
            </a:r>
          </a:p>
          <a:p>
            <a:endParaRPr lang="cs-CZ" b="0" dirty="0" smtClean="0"/>
          </a:p>
          <a:p>
            <a:pPr marL="0" indent="0">
              <a:buNone/>
            </a:pPr>
            <a:r>
              <a:rPr lang="cs-CZ" b="0" dirty="0" smtClean="0"/>
              <a:t>   KONSTITUCE           </a:t>
            </a:r>
            <a:r>
              <a:rPr lang="cs-CZ" b="0" dirty="0" smtClean="0"/>
              <a:t>      </a:t>
            </a:r>
            <a:r>
              <a:rPr lang="cs-CZ" b="0" dirty="0" smtClean="0"/>
              <a:t>OSOBNOST</a:t>
            </a:r>
          </a:p>
          <a:p>
            <a:pPr marL="0" indent="0">
              <a:buNone/>
            </a:pPr>
            <a:r>
              <a:rPr lang="cs-CZ" sz="2800" b="0" dirty="0" smtClean="0"/>
              <a:t>Genetické determinace        Sociální determinace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35142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Implicitní teorie osobnosti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980728"/>
            <a:ext cx="8229600" cy="6902896"/>
          </a:xfrm>
        </p:spPr>
        <p:txBody>
          <a:bodyPr/>
          <a:lstStyle/>
          <a:p>
            <a:r>
              <a:rPr lang="cs-CZ" sz="2800" b="0" dirty="0" smtClean="0"/>
              <a:t>Každý máme  více či méně jasně utvořený názor na povahu </a:t>
            </a:r>
            <a:r>
              <a:rPr lang="cs-CZ" sz="2800" b="0" dirty="0" smtClean="0"/>
              <a:t>člověka.</a:t>
            </a:r>
            <a:endParaRPr lang="cs-CZ" sz="2800" b="0" dirty="0" smtClean="0"/>
          </a:p>
          <a:p>
            <a:endParaRPr lang="cs-CZ" sz="1000" b="0" dirty="0" smtClean="0"/>
          </a:p>
          <a:p>
            <a:r>
              <a:rPr lang="cs-CZ" sz="2800" b="0" dirty="0" smtClean="0"/>
              <a:t>Tento názor si utváříme na základě zkušenosti a je ovlivněn (deformován) naší vlastní </a:t>
            </a:r>
            <a:r>
              <a:rPr lang="cs-CZ" sz="2800" b="0" dirty="0" smtClean="0"/>
              <a:t>osobností.</a:t>
            </a:r>
            <a:endParaRPr lang="cs-CZ" sz="2800" b="0" dirty="0" smtClean="0"/>
          </a:p>
          <a:p>
            <a:endParaRPr lang="cs-CZ" sz="1000" b="0" dirty="0" smtClean="0"/>
          </a:p>
          <a:p>
            <a:r>
              <a:rPr lang="cs-CZ" sz="2800" b="0" dirty="0" smtClean="0"/>
              <a:t>Sebepoznání, tedy důkladné poznání vlastní osobnosti je základem kvalitního poznávání druhých.</a:t>
            </a:r>
          </a:p>
          <a:p>
            <a:endParaRPr lang="cs-CZ" sz="1000" b="0" dirty="0" smtClean="0"/>
          </a:p>
          <a:p>
            <a:pPr marL="0" indent="0" algn="ctr">
              <a:buNone/>
            </a:pPr>
            <a:r>
              <a:rPr lang="cs-CZ" sz="2800" b="0" i="1" dirty="0" smtClean="0"/>
              <a:t>Kdo zná druhé je chytrý, kdo zná sebe je moudrý.</a:t>
            </a:r>
          </a:p>
          <a:p>
            <a:pPr algn="ctr"/>
            <a:endParaRPr lang="cs-CZ" sz="1000" b="0" i="1" dirty="0" smtClean="0"/>
          </a:p>
          <a:p>
            <a:pPr marL="0" indent="0" algn="ctr">
              <a:buNone/>
            </a:pPr>
            <a:r>
              <a:rPr lang="cs-CZ" sz="2800" b="0" i="1" dirty="0" smtClean="0"/>
              <a:t>Jak to, že vidíš třísku v oku svého bratra, ale trám ve vlastním oku nepozoruješ 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648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01090286">
  <a:themeElements>
    <a:clrScheme name="TS001090286 8">
      <a:dk1>
        <a:srgbClr val="000000"/>
      </a:dk1>
      <a:lt1>
        <a:srgbClr val="CC9900"/>
      </a:lt1>
      <a:dk2>
        <a:srgbClr val="FBBC09"/>
      </a:dk2>
      <a:lt2>
        <a:srgbClr val="666633"/>
      </a:lt2>
      <a:accent1>
        <a:srgbClr val="339933"/>
      </a:accent1>
      <a:accent2>
        <a:srgbClr val="800000"/>
      </a:accent2>
      <a:accent3>
        <a:srgbClr val="E2CAAA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TS001090286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S001090286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090286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286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286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28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28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28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286 8">
        <a:dk1>
          <a:srgbClr val="000000"/>
        </a:dk1>
        <a:lt1>
          <a:srgbClr val="CC9900"/>
        </a:lt1>
        <a:dk2>
          <a:srgbClr val="FBBC09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E2CAAA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Imaginace jako prostředek posílení motorického učení</Template>
  <TotalTime>237</TotalTime>
  <Words>1485</Words>
  <Application>Microsoft Office PowerPoint</Application>
  <PresentationFormat>Předvádění na obrazovce (4:3)</PresentationFormat>
  <Paragraphs>278</Paragraphs>
  <Slides>26</Slides>
  <Notes>17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TS001090286</vt:lpstr>
      <vt:lpstr>OSOBNOST SPORTOVCE</vt:lpstr>
      <vt:lpstr>Co je osobnost?</vt:lpstr>
      <vt:lpstr>Co má vliv na změnu/vývoj osobnosti?</vt:lpstr>
      <vt:lpstr>Není osobnost jako osobnost</vt:lpstr>
      <vt:lpstr>Normální a duševně zdravá osobnost</vt:lpstr>
      <vt:lpstr>Prezentace aplikace PowerPoint</vt:lpstr>
      <vt:lpstr>PSYCHOLOGIE OSOBNOSTI</vt:lpstr>
      <vt:lpstr>Komplexnost jedince</vt:lpstr>
      <vt:lpstr>Implicitní teorie osobnosti</vt:lpstr>
      <vt:lpstr>Struktura osobnosti</vt:lpstr>
      <vt:lpstr>Temperament</vt:lpstr>
      <vt:lpstr>Schopnosti</vt:lpstr>
      <vt:lpstr>Stupně schopností</vt:lpstr>
      <vt:lpstr>Rozlišení schopností</vt:lpstr>
      <vt:lpstr>Inteligence</vt:lpstr>
      <vt:lpstr>Inteligenční testy</vt:lpstr>
      <vt:lpstr>Znaky emoční inteligence</vt:lpstr>
      <vt:lpstr>Tvořivá osobnost</vt:lpstr>
      <vt:lpstr>OSOBNOST SPORTOVCE</vt:lpstr>
      <vt:lpstr>Osobnost sportovce?</vt:lpstr>
      <vt:lpstr>Osobní charakteristiky dobrého sportovce</vt:lpstr>
      <vt:lpstr>                                                    Psychologické charakteristiky odlišující výborné od průměrných </vt:lpstr>
      <vt:lpstr>Poznávání osobnosti sportovce</vt:lpstr>
      <vt:lpstr>Prezentace aplikace PowerPoint</vt:lpstr>
      <vt:lpstr>Chyby při hodnocení druhých</vt:lpstr>
      <vt:lpstr>Závěr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OSOBNOST SPORTOVCE</dc:title>
  <dc:creator>fujitsu</dc:creator>
  <cp:lastModifiedBy>fujitsu</cp:lastModifiedBy>
  <cp:revision>27</cp:revision>
  <dcterms:created xsi:type="dcterms:W3CDTF">2014-09-29T09:33:58Z</dcterms:created>
  <dcterms:modified xsi:type="dcterms:W3CDTF">2014-09-29T13:44:39Z</dcterms:modified>
</cp:coreProperties>
</file>